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0" r:id="rId2"/>
    <p:sldId id="304" r:id="rId3"/>
    <p:sldId id="306" r:id="rId4"/>
    <p:sldId id="305" r:id="rId5"/>
    <p:sldId id="320" r:id="rId6"/>
    <p:sldId id="314" r:id="rId7"/>
    <p:sldId id="321" r:id="rId8"/>
    <p:sldId id="308" r:id="rId9"/>
    <p:sldId id="319" r:id="rId10"/>
    <p:sldId id="318" r:id="rId11"/>
    <p:sldId id="315" r:id="rId12"/>
    <p:sldId id="316" r:id="rId13"/>
    <p:sldId id="313" r:id="rId14"/>
    <p:sldId id="312" r:id="rId15"/>
    <p:sldId id="317" r:id="rId16"/>
    <p:sldId id="322" r:id="rId17"/>
    <p:sldId id="30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456" y="-162"/>
      </p:cViewPr>
      <p:guideLst>
        <p:guide orient="horz" pos="3007"/>
        <p:guide orient="horz" pos="3176"/>
        <p:guide orient="horz" pos="2530"/>
        <p:guide orient="horz" pos="1700"/>
        <p:guide pos="2880"/>
        <p:guide pos="291"/>
        <p:guide pos="5469"/>
        <p:guide pos="4791"/>
        <p:guide pos="56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1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23A4FA-13D4-42E5-9E86-1A7233A2436D}" type="datetimeFigureOut">
              <a:rPr lang="fr-FR"/>
              <a:pPr>
                <a:defRPr/>
              </a:pPr>
              <a:t>07/08/2013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BF27F7-4BB3-4197-9BE3-A3BC051E3E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46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D44F31-BA72-48F9-BD73-082C74413BBB}" type="datetimeFigureOut">
              <a:rPr lang="en-US"/>
              <a:pPr>
                <a:defRPr/>
              </a:pPr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7265DC-CF8A-455D-AD7F-7B6A369AF0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0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F622E-097D-4322-BDA2-649AF00524E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70088" y="523875"/>
            <a:ext cx="3190875" cy="2393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152775"/>
            <a:ext cx="6165850" cy="530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865" tIns="44932" rIns="89865" bIns="449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ii_2c_rgb_shad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676900"/>
            <a:ext cx="2212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826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3C16-3BB2-4B57-9B17-F858D04A7A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814C-1F7C-423A-8B86-F2287ADAF7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4839" cy="1096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5987-8F27-4A93-938F-6F05EEC08D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C8C5B-5641-492D-ADCA-FBB559BDFE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i_2c_rgb shadow bi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24000"/>
            <a:ext cx="5295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1964" y="3273426"/>
            <a:ext cx="8220075" cy="1470025"/>
          </a:xfrm>
        </p:spPr>
        <p:txBody>
          <a:bodyPr/>
          <a:lstStyle>
            <a:lvl1pPr algn="ctr">
              <a:defRPr lang="en-US" sz="3600" b="0" kern="1200" dirty="0">
                <a:solidFill>
                  <a:srgbClr val="CC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1964" y="5029200"/>
            <a:ext cx="8220075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61F-8BE6-4A17-AF74-E5EA5BD866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6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4839" cy="8683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1"/>
            <a:ext cx="8224839" cy="475456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3AC1-D35A-4FF7-BB1B-8542447C57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240-B54B-4C8F-81E8-81B56CD59C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4839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524-462F-42B5-BF2B-7014CE6C913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4839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95400"/>
            <a:ext cx="4040188" cy="639762"/>
          </a:xfrm>
        </p:spPr>
        <p:txBody>
          <a:bodyPr bIns="91440" anchor="b"/>
          <a:lstStyle>
            <a:lvl1pPr marL="0" indent="0" algn="l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35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5400"/>
            <a:ext cx="4041775" cy="639762"/>
          </a:xfrm>
        </p:spPr>
        <p:txBody>
          <a:bodyPr bIns="91440" anchor="b"/>
          <a:lstStyle>
            <a:lvl1pPr marL="0" indent="0" algn="l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5162"/>
            <a:ext cx="4041775" cy="3951288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C129-5D23-4C78-81C8-404458273B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4839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975F-03C8-4018-892D-B8E4E384D5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5551-18E9-4248-B0C3-993362D771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1D2F-B891-4D98-A19A-550F99852D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4838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47515B-32A4-40AD-9289-AABDA9716A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29" name="Picture 4" descr="lii_2c_rgb_shadow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6357938"/>
            <a:ext cx="14573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44450"/>
            <a:ext cx="12684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80000"/>
        <a:buFont typeface="Wingdings" pitchFamily="2" charset="2"/>
        <a:buChar char="n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A600"/>
        </a:buClr>
        <a:buSzPct val="11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267685"/>
            <a:ext cx="7772400" cy="1470025"/>
          </a:xfrm>
        </p:spPr>
        <p:txBody>
          <a:bodyPr/>
          <a:lstStyle/>
          <a:p>
            <a:r>
              <a:rPr lang="fr-FR" sz="5400" dirty="0" err="1" smtClean="0">
                <a:cs typeface="Arial" charset="0"/>
              </a:rPr>
              <a:t>Aqualean</a:t>
            </a:r>
            <a:r>
              <a:rPr lang="fr-FR" dirty="0" smtClean="0">
                <a:cs typeface="Arial" charset="0"/>
              </a:rPr>
              <a:t/>
            </a:r>
            <a:br>
              <a:rPr lang="fr-FR" dirty="0" smtClean="0">
                <a:cs typeface="Arial" charset="0"/>
              </a:rPr>
            </a:br>
            <a:r>
              <a:rPr lang="fr-FR" sz="1800" dirty="0" smtClean="0">
                <a:cs typeface="Arial" charset="0"/>
              </a:rPr>
              <a:t>Product </a:t>
            </a:r>
            <a:r>
              <a:rPr lang="fr-FR" sz="1800" dirty="0" err="1" smtClean="0">
                <a:cs typeface="Arial" charset="0"/>
              </a:rPr>
              <a:t>Presentation</a:t>
            </a:r>
            <a:endParaRPr lang="fr-FR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54FEF-D81F-46D0-9C8D-186C0BF350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84385" y="390389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fr-FR" sz="1600" dirty="0" smtClean="0"/>
              <a:t>By Laurent Domenget</a:t>
            </a:r>
          </a:p>
          <a:p>
            <a:pPr>
              <a:defRPr/>
            </a:pPr>
            <a:r>
              <a:rPr lang="fr-FR" sz="1200" dirty="0" smtClean="0"/>
              <a:t>Product Manager, </a:t>
            </a:r>
            <a:r>
              <a:rPr lang="fr-FR" sz="1200" dirty="0" err="1" smtClean="0"/>
              <a:t>Rooftop</a:t>
            </a:r>
            <a:r>
              <a:rPr lang="fr-FR" sz="1200" dirty="0" smtClean="0"/>
              <a:t> &amp; </a:t>
            </a:r>
            <a:r>
              <a:rPr lang="fr-FR" sz="1200" dirty="0" err="1" smtClean="0"/>
              <a:t>Packaged</a:t>
            </a:r>
            <a:r>
              <a:rPr lang="fr-FR" sz="1200" dirty="0" smtClean="0"/>
              <a:t> Air </a:t>
            </a:r>
            <a:r>
              <a:rPr lang="fr-FR" sz="1200" dirty="0" err="1" smtClean="0"/>
              <a:t>Units</a:t>
            </a:r>
            <a:endParaRPr lang="fr-FR" sz="1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Heating</a:t>
            </a:r>
            <a:r>
              <a:rPr lang="fr-FR" dirty="0" smtClean="0">
                <a:cs typeface="Arial" charset="0"/>
              </a:rPr>
              <a:t>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5855" y="1431940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Electrical</a:t>
            </a:r>
            <a:r>
              <a:rPr lang="fr-FR" sz="2000" dirty="0" smtClean="0"/>
              <a:t> </a:t>
            </a:r>
            <a:r>
              <a:rPr lang="fr-FR" sz="2000" dirty="0" err="1" smtClean="0"/>
              <a:t>heater</a:t>
            </a:r>
            <a:endParaRPr lang="fr-FR" sz="20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85450"/>
              </p:ext>
            </p:extLst>
          </p:nvPr>
        </p:nvGraphicFramePr>
        <p:xfrm>
          <a:off x="539475" y="2046420"/>
          <a:ext cx="61494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653"/>
                <a:gridCol w="451168"/>
                <a:gridCol w="451168"/>
                <a:gridCol w="451168"/>
                <a:gridCol w="451168"/>
                <a:gridCol w="489268"/>
                <a:gridCol w="539039"/>
                <a:gridCol w="489268"/>
                <a:gridCol w="489268"/>
                <a:gridCol w="4892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AQUALEAN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020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Heater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Small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</a:rPr>
                        <a:t>Heater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9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Heater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High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9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12 kW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12438" y="3813050"/>
            <a:ext cx="551760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Small </a:t>
            </a:r>
            <a:r>
              <a:rPr lang="fr-FR" sz="1200" dirty="0" err="1" smtClean="0"/>
              <a:t>electrical</a:t>
            </a:r>
            <a:r>
              <a:rPr lang="fr-FR" sz="1200" dirty="0" smtClean="0"/>
              <a:t> </a:t>
            </a:r>
            <a:r>
              <a:rPr lang="fr-FR" sz="1200" dirty="0" err="1" smtClean="0"/>
              <a:t>heater</a:t>
            </a:r>
            <a:r>
              <a:rPr lang="fr-FR" sz="1200" dirty="0" smtClean="0"/>
              <a:t> size complies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Spanish</a:t>
            </a:r>
            <a:r>
              <a:rPr lang="fr-FR" sz="1200" dirty="0" smtClean="0"/>
              <a:t> RITE </a:t>
            </a:r>
            <a:r>
              <a:rPr lang="fr-FR" sz="1200" dirty="0" err="1" smtClean="0"/>
              <a:t>regulation</a:t>
            </a:r>
            <a:endParaRPr lang="fr-FR" sz="1200" dirty="0" smtClean="0"/>
          </a:p>
          <a:p>
            <a:r>
              <a:rPr lang="fr-FR" sz="1200" dirty="0" smtClean="0"/>
              <a:t>(maximum 1,2x </a:t>
            </a:r>
            <a:r>
              <a:rPr lang="fr-FR" sz="1200" dirty="0" err="1" smtClean="0"/>
              <a:t>compressor</a:t>
            </a:r>
            <a:r>
              <a:rPr lang="fr-FR" sz="1200" dirty="0" smtClean="0"/>
              <a:t> </a:t>
            </a:r>
            <a:r>
              <a:rPr lang="fr-FR" sz="1200" dirty="0" err="1" smtClean="0"/>
              <a:t>capacity</a:t>
            </a:r>
            <a:r>
              <a:rPr lang="fr-FR" sz="1200" dirty="0" smtClean="0"/>
              <a:t>) </a:t>
            </a:r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NOTE:</a:t>
            </a:r>
          </a:p>
          <a:p>
            <a:r>
              <a:rPr lang="fr-FR" sz="1400" dirty="0" err="1" smtClean="0"/>
              <a:t>Only</a:t>
            </a:r>
            <a:r>
              <a:rPr lang="fr-FR" sz="1400" dirty="0" smtClean="0"/>
              <a:t> SMALL </a:t>
            </a:r>
            <a:r>
              <a:rPr lang="fr-FR" sz="1400" dirty="0" err="1" smtClean="0"/>
              <a:t>electrical</a:t>
            </a:r>
            <a:r>
              <a:rPr lang="fr-FR" sz="1400" dirty="0" smtClean="0"/>
              <a:t> </a:t>
            </a:r>
            <a:r>
              <a:rPr lang="fr-FR" sz="1400" dirty="0" err="1" smtClean="0"/>
              <a:t>heaters</a:t>
            </a:r>
            <a:r>
              <a:rPr lang="fr-FR" sz="1400" dirty="0" smtClean="0"/>
              <a:t> are </a:t>
            </a:r>
            <a:r>
              <a:rPr lang="fr-FR" sz="1400" dirty="0" err="1" smtClean="0"/>
              <a:t>available</a:t>
            </a:r>
            <a:r>
              <a:rPr lang="fr-FR" sz="1400" dirty="0" smtClean="0"/>
              <a:t> for REVERSIBLE </a:t>
            </a:r>
            <a:r>
              <a:rPr lang="fr-FR" sz="1400" dirty="0" err="1" smtClean="0"/>
              <a:t>units</a:t>
            </a:r>
            <a:endParaRPr lang="fr-FR" sz="1400" dirty="0" smtClean="0"/>
          </a:p>
          <a:p>
            <a:endParaRPr lang="fr-FR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30" y="3418964"/>
            <a:ext cx="4145870" cy="260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rc 12"/>
          <p:cNvSpPr/>
          <p:nvPr/>
        </p:nvSpPr>
        <p:spPr>
          <a:xfrm rot="17176617">
            <a:off x="4883741" y="5213026"/>
            <a:ext cx="1029298" cy="220995"/>
          </a:xfrm>
          <a:prstGeom prst="arc">
            <a:avLst>
              <a:gd name="adj1" fmla="val 15523030"/>
              <a:gd name="adj2" fmla="val 5553618"/>
            </a:avLst>
          </a:prstGeom>
          <a:ln w="381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/>
          <p:cNvSpPr/>
          <p:nvPr/>
        </p:nvSpPr>
        <p:spPr>
          <a:xfrm rot="17176617">
            <a:off x="4960551" y="5264479"/>
            <a:ext cx="1029298" cy="220995"/>
          </a:xfrm>
          <a:prstGeom prst="arc">
            <a:avLst>
              <a:gd name="adj1" fmla="val 15523030"/>
              <a:gd name="adj2" fmla="val 5553618"/>
            </a:avLst>
          </a:prstGeom>
          <a:ln w="381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108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Control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5855" y="1431940"/>
            <a:ext cx="467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ModBus</a:t>
            </a:r>
            <a:r>
              <a:rPr lang="fr-FR" sz="2000" dirty="0" smtClean="0"/>
              <a:t>/</a:t>
            </a:r>
            <a:r>
              <a:rPr lang="fr-FR" sz="2000" dirty="0" err="1" smtClean="0"/>
              <a:t>BACnet</a:t>
            </a:r>
            <a:r>
              <a:rPr lang="fr-FR" sz="2000" dirty="0" smtClean="0"/>
              <a:t>/</a:t>
            </a:r>
            <a:r>
              <a:rPr lang="fr-FR" sz="2000" dirty="0" err="1" smtClean="0"/>
              <a:t>Lonworks</a:t>
            </a:r>
            <a:r>
              <a:rPr lang="fr-FR" sz="2000" dirty="0" smtClean="0"/>
              <a:t> interface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85856" y="1837375"/>
            <a:ext cx="8758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 communication interface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added</a:t>
            </a:r>
            <a:r>
              <a:rPr lang="fr-FR" sz="1200" dirty="0" smtClean="0"/>
              <a:t> to the </a:t>
            </a:r>
            <a:r>
              <a:rPr lang="fr-FR" sz="1200" dirty="0" err="1" smtClean="0"/>
              <a:t>Climatic</a:t>
            </a:r>
            <a:r>
              <a:rPr lang="fr-FR" sz="1200" dirty="0" smtClean="0"/>
              <a:t> </a:t>
            </a:r>
            <a:r>
              <a:rPr lang="fr-FR" sz="1200" dirty="0" err="1" smtClean="0"/>
              <a:t>controler</a:t>
            </a:r>
            <a:r>
              <a:rPr lang="fr-FR" sz="1200" dirty="0"/>
              <a:t> </a:t>
            </a:r>
            <a:r>
              <a:rPr lang="fr-FR" sz="1200" dirty="0" smtClean="0"/>
              <a:t>in </a:t>
            </a:r>
            <a:r>
              <a:rPr lang="fr-FR" sz="1200" dirty="0" err="1" smtClean="0"/>
              <a:t>order</a:t>
            </a:r>
            <a:r>
              <a:rPr lang="fr-FR" sz="1200" dirty="0" smtClean="0"/>
              <a:t> to </a:t>
            </a:r>
            <a:r>
              <a:rPr lang="fr-FR" sz="1200" dirty="0" err="1" smtClean="0"/>
              <a:t>communicate</a:t>
            </a:r>
            <a:r>
              <a:rPr lang="fr-FR" sz="1200" dirty="0" smtClean="0"/>
              <a:t> to a Building Management System.</a:t>
            </a:r>
          </a:p>
          <a:p>
            <a:r>
              <a:rPr lang="fr-FR" sz="1200" dirty="0"/>
              <a:t>Communication table are </a:t>
            </a:r>
            <a:r>
              <a:rPr lang="fr-FR" sz="1200" dirty="0" err="1"/>
              <a:t>already</a:t>
            </a:r>
            <a:r>
              <a:rPr lang="fr-FR" sz="1200" dirty="0"/>
              <a:t> </a:t>
            </a:r>
            <a:r>
              <a:rPr lang="fr-FR" sz="1200" dirty="0" err="1"/>
              <a:t>loaded</a:t>
            </a:r>
            <a:r>
              <a:rPr lang="fr-FR" sz="1200" dirty="0"/>
              <a:t> </a:t>
            </a:r>
            <a:r>
              <a:rPr lang="fr-FR" sz="1200" dirty="0" err="1"/>
              <a:t>into</a:t>
            </a:r>
            <a:r>
              <a:rPr lang="fr-FR" sz="1200" dirty="0"/>
              <a:t> the </a:t>
            </a:r>
            <a:r>
              <a:rPr lang="fr-FR" sz="1200" dirty="0" err="1"/>
              <a:t>controler</a:t>
            </a:r>
            <a:r>
              <a:rPr lang="fr-FR" sz="1200" dirty="0"/>
              <a:t>.</a:t>
            </a:r>
          </a:p>
          <a:p>
            <a:r>
              <a:rPr lang="fr-FR" sz="1200" dirty="0" err="1" smtClean="0"/>
              <a:t>Available</a:t>
            </a:r>
            <a:r>
              <a:rPr lang="fr-FR" sz="1200" dirty="0" smtClean="0"/>
              <a:t> </a:t>
            </a:r>
            <a:r>
              <a:rPr lang="fr-FR" sz="1200" dirty="0" err="1" smtClean="0"/>
              <a:t>protocols</a:t>
            </a:r>
            <a:r>
              <a:rPr lang="fr-FR" sz="1200" dirty="0" smtClean="0"/>
              <a:t>:	</a:t>
            </a:r>
            <a:r>
              <a:rPr lang="fr-FR" sz="1200" dirty="0" err="1" smtClean="0"/>
              <a:t>ModBus</a:t>
            </a:r>
            <a:r>
              <a:rPr lang="fr-FR" sz="1200" dirty="0" smtClean="0"/>
              <a:t> (RS485 or TCP/IP)</a:t>
            </a:r>
          </a:p>
          <a:p>
            <a:r>
              <a:rPr lang="fr-FR" sz="1200" dirty="0"/>
              <a:t>	</a:t>
            </a:r>
            <a:r>
              <a:rPr lang="fr-FR" sz="1200" dirty="0" smtClean="0"/>
              <a:t>	</a:t>
            </a:r>
            <a:r>
              <a:rPr lang="fr-FR" sz="1200" dirty="0" err="1" smtClean="0"/>
              <a:t>BACnet</a:t>
            </a:r>
            <a:r>
              <a:rPr lang="fr-FR" sz="1200" dirty="0" smtClean="0"/>
              <a:t> (RS485 or TCP/IP)</a:t>
            </a:r>
          </a:p>
          <a:p>
            <a:r>
              <a:rPr lang="fr-FR" sz="1200" dirty="0" smtClean="0"/>
              <a:t>		</a:t>
            </a:r>
            <a:r>
              <a:rPr lang="fr-FR" sz="1200" dirty="0" err="1" smtClean="0"/>
              <a:t>Lonworks</a:t>
            </a:r>
            <a:r>
              <a:rPr lang="fr-FR" sz="1200" dirty="0" smtClean="0"/>
              <a:t> (RS485)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5855" y="3489750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/>
              <a:t>DS60 Service display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00388" y="3889860"/>
            <a:ext cx="875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This display </a:t>
            </a:r>
            <a:r>
              <a:rPr lang="fr-FR" sz="1200" dirty="0" err="1" smtClean="0"/>
              <a:t>provides</a:t>
            </a:r>
            <a:r>
              <a:rPr lang="fr-FR" sz="1200" dirty="0" smtClean="0"/>
              <a:t> </a:t>
            </a:r>
            <a:r>
              <a:rPr lang="fr-FR" sz="1200" dirty="0" err="1" smtClean="0"/>
              <a:t>access</a:t>
            </a:r>
            <a:r>
              <a:rPr lang="fr-FR" sz="1200" dirty="0" smtClean="0"/>
              <a:t> to the full </a:t>
            </a:r>
            <a:r>
              <a:rPr lang="fr-FR" sz="1200" dirty="0" err="1" smtClean="0"/>
              <a:t>controler</a:t>
            </a:r>
            <a:r>
              <a:rPr lang="fr-FR" sz="1200" dirty="0" smtClean="0"/>
              <a:t> menu to set all </a:t>
            </a:r>
            <a:r>
              <a:rPr lang="fr-FR" sz="1200" dirty="0" err="1" smtClean="0"/>
              <a:t>parameters</a:t>
            </a:r>
            <a:r>
              <a:rPr lang="fr-FR" sz="1200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00" y="4619555"/>
            <a:ext cx="362743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8832" y="5195630"/>
            <a:ext cx="1580408" cy="76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Service Display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627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Safety</a:t>
            </a:r>
            <a:r>
              <a:rPr lang="fr-FR" dirty="0" smtClean="0">
                <a:cs typeface="Arial" charset="0"/>
              </a:rPr>
              <a:t> &amp; </a:t>
            </a:r>
            <a:r>
              <a:rPr lang="fr-FR" dirty="0" err="1" smtClean="0">
                <a:cs typeface="Arial" charset="0"/>
              </a:rPr>
              <a:t>Electrical</a:t>
            </a:r>
            <a:r>
              <a:rPr lang="fr-FR" dirty="0" smtClean="0">
                <a:cs typeface="Arial" charset="0"/>
              </a:rPr>
              <a:t>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85855" y="1815990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/>
              <a:t>Main switch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00389" y="2254505"/>
            <a:ext cx="532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Main disconnect switch is lockable to make a safe access to electrical panel. It is installed on the electrical panel door and control all </a:t>
            </a:r>
            <a:r>
              <a:rPr lang="en-US" sz="1200" dirty="0" smtClean="0"/>
              <a:t>parts.</a:t>
            </a:r>
          </a:p>
          <a:p>
            <a:r>
              <a:rPr lang="en-US" sz="1200" dirty="0" smtClean="0"/>
              <a:t>It </a:t>
            </a:r>
            <a:r>
              <a:rPr lang="en-US" sz="1200" dirty="0"/>
              <a:t>can also be used as an emergency cut off.</a:t>
            </a:r>
            <a:endParaRPr lang="fr-FR" sz="12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85855" y="4019256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Compressor</a:t>
            </a:r>
            <a:r>
              <a:rPr lang="fr-FR" sz="2000" dirty="0" smtClean="0"/>
              <a:t> phase protection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00387" y="4419366"/>
            <a:ext cx="513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Three phase protection located at the electrical box of the unit to ensure that the compressor will not operate if phases are connected </a:t>
            </a:r>
            <a:r>
              <a:rPr lang="en-US" sz="1200" dirty="0" smtClean="0"/>
              <a:t>wrongly.</a:t>
            </a:r>
          </a:p>
          <a:p>
            <a:r>
              <a:rPr lang="en-US" sz="1200" dirty="0" smtClean="0"/>
              <a:t>Only </a:t>
            </a:r>
            <a:r>
              <a:rPr lang="en-US" sz="1200" dirty="0"/>
              <a:t>available for 400V 3Ph 50Hz units.</a:t>
            </a:r>
            <a:endParaRPr lang="fr-FR" sz="1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004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Hydraulic</a:t>
            </a:r>
            <a:r>
              <a:rPr lang="fr-FR" dirty="0" smtClean="0">
                <a:cs typeface="Arial" charset="0"/>
              </a:rPr>
              <a:t>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85855" y="150127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/>
              <a:t>Water </a:t>
            </a:r>
            <a:r>
              <a:rPr lang="fr-FR" sz="2000" dirty="0" err="1" smtClean="0"/>
              <a:t>filter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85856" y="1906713"/>
            <a:ext cx="875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water filter protects the unit against particles (greater than 1mm) getting inside the water circuit, and prevents the water heat exchanger getting dirty or </a:t>
            </a:r>
            <a:r>
              <a:rPr lang="en-US" sz="1200" dirty="0" smtClean="0"/>
              <a:t>clogging.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water filter must be fitted in the water inlet of the unit. Increase pressure drops (see documentation for values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Supplied </a:t>
            </a:r>
            <a:r>
              <a:rPr lang="en-US" sz="1200" dirty="0"/>
              <a:t>loose.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855" y="3529384"/>
            <a:ext cx="659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/>
              <a:t>Flow switch and water </a:t>
            </a:r>
            <a:r>
              <a:rPr lang="fr-FR" sz="2000" dirty="0" err="1" smtClean="0"/>
              <a:t>differential</a:t>
            </a:r>
            <a:r>
              <a:rPr lang="fr-FR" sz="2000" dirty="0" smtClean="0"/>
              <a:t> pressure </a:t>
            </a:r>
            <a:r>
              <a:rPr lang="fr-FR" sz="2000" dirty="0" err="1" smtClean="0"/>
              <a:t>transducer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85856" y="3934819"/>
            <a:ext cx="875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flow switch </a:t>
            </a:r>
            <a:r>
              <a:rPr lang="en-US" sz="1200" dirty="0" smtClean="0"/>
              <a:t>or the water differential pressure transducer stops </a:t>
            </a:r>
            <a:r>
              <a:rPr lang="en-US" sz="1200" dirty="0"/>
              <a:t>the unit if </a:t>
            </a:r>
            <a:r>
              <a:rPr lang="en-US" sz="1200" dirty="0" smtClean="0"/>
              <a:t>water </a:t>
            </a:r>
            <a:r>
              <a:rPr lang="en-US" sz="1200" dirty="0"/>
              <a:t>flow is lower than the </a:t>
            </a:r>
            <a:r>
              <a:rPr lang="en-US" sz="1200" dirty="0" smtClean="0"/>
              <a:t>minimum flow.</a:t>
            </a:r>
          </a:p>
          <a:p>
            <a:r>
              <a:rPr lang="en-US" sz="1200" dirty="0" smtClean="0"/>
              <a:t>Automatic reset.</a:t>
            </a:r>
          </a:p>
          <a:p>
            <a:r>
              <a:rPr lang="en-US" sz="1200" dirty="0" smtClean="0"/>
              <a:t>Supplied </a:t>
            </a:r>
            <a:r>
              <a:rPr lang="en-US" sz="1200" dirty="0"/>
              <a:t>loose</a:t>
            </a:r>
            <a:r>
              <a:rPr lang="en-US" sz="1200" dirty="0" smtClean="0"/>
              <a:t>.</a:t>
            </a:r>
            <a:endParaRPr lang="fr-FR" sz="1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087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Options – </a:t>
            </a:r>
            <a:r>
              <a:rPr lang="fr-FR" dirty="0" err="1" smtClean="0">
                <a:cs typeface="Arial" charset="0"/>
              </a:rPr>
              <a:t>Other</a:t>
            </a:r>
            <a:r>
              <a:rPr lang="fr-FR" dirty="0" smtClean="0">
                <a:cs typeface="Arial" charset="0"/>
              </a:rPr>
              <a:t>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85855" y="155601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Low</a:t>
            </a:r>
            <a:r>
              <a:rPr lang="fr-FR" sz="2000" dirty="0" smtClean="0"/>
              <a:t> noise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85856" y="1961446"/>
            <a:ext cx="875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Compressor</a:t>
            </a:r>
            <a:r>
              <a:rPr lang="fr-FR" sz="1200" dirty="0" smtClean="0"/>
              <a:t> noise </a:t>
            </a:r>
            <a:r>
              <a:rPr lang="fr-FR" sz="1200" dirty="0" err="1" smtClean="0"/>
              <a:t>attenuation</a:t>
            </a:r>
            <a:r>
              <a:rPr lang="fr-FR" sz="1200" dirty="0" smtClean="0"/>
              <a:t> jacket.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5855" y="3130616"/>
            <a:ext cx="4535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Low</a:t>
            </a:r>
            <a:r>
              <a:rPr lang="fr-FR" sz="2000" dirty="0" smtClean="0"/>
              <a:t> water </a:t>
            </a:r>
            <a:r>
              <a:rPr lang="fr-FR" sz="2000" dirty="0" err="1" smtClean="0"/>
              <a:t>loop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</a:t>
            </a:r>
            <a:r>
              <a:rPr lang="fr-FR" sz="2000" dirty="0" smtClean="0"/>
              <a:t> (LWLT)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85856" y="3536051"/>
            <a:ext cx="875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Addition of a 3-way valve and </a:t>
            </a:r>
            <a:r>
              <a:rPr lang="en-US" sz="1200" dirty="0" smtClean="0"/>
              <a:t>high pressure </a:t>
            </a:r>
            <a:r>
              <a:rPr lang="en-US" sz="1200" dirty="0"/>
              <a:t>transducer to operate the unit below </a:t>
            </a:r>
            <a:r>
              <a:rPr lang="en-US" sz="1200" dirty="0" smtClean="0"/>
              <a:t>15°C (down to 0°C).</a:t>
            </a:r>
          </a:p>
          <a:p>
            <a:r>
              <a:rPr lang="en-US" sz="1200" dirty="0" smtClean="0"/>
              <a:t>The </a:t>
            </a:r>
            <a:r>
              <a:rPr lang="en-US" sz="1200" dirty="0" err="1" smtClean="0"/>
              <a:t>controler</a:t>
            </a:r>
            <a:r>
              <a:rPr lang="en-US" sz="1200" dirty="0" smtClean="0"/>
              <a:t> will monitor the 3-way valve (+VFC for the water pump).</a:t>
            </a:r>
          </a:p>
          <a:p>
            <a:r>
              <a:rPr lang="en-US" sz="1200" dirty="0" smtClean="0"/>
              <a:t>The 3-way </a:t>
            </a:r>
            <a:r>
              <a:rPr lang="en-US" sz="1200" dirty="0"/>
              <a:t>valve is supplied loose (pressure transducer factory mounted).</a:t>
            </a:r>
            <a:endParaRPr lang="fr-FR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42872" y="4581150"/>
            <a:ext cx="614480" cy="2035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842872" y="4581151"/>
            <a:ext cx="614480" cy="2035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>
            <a:off x="4340667" y="4926796"/>
            <a:ext cx="422455" cy="34564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4532692" y="4734772"/>
            <a:ext cx="422455" cy="34564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5400000">
            <a:off x="4148642" y="4734771"/>
            <a:ext cx="422455" cy="34564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572567" y="4711574"/>
            <a:ext cx="0" cy="407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57352" y="4715157"/>
            <a:ext cx="11521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457352" y="5118819"/>
            <a:ext cx="11521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572567" y="6055749"/>
            <a:ext cx="0" cy="407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457352" y="6059332"/>
            <a:ext cx="11521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457352" y="6462994"/>
            <a:ext cx="115215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532692" y="5477191"/>
            <a:ext cx="0" cy="79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3649377" y="6259373"/>
            <a:ext cx="14986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3650281" y="4915197"/>
            <a:ext cx="4608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iangle isocèle 33"/>
          <p:cNvSpPr/>
          <p:nvPr/>
        </p:nvSpPr>
        <p:spPr>
          <a:xfrm rot="5400000">
            <a:off x="5464916" y="4801978"/>
            <a:ext cx="230431" cy="17282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5263290" y="4888389"/>
            <a:ext cx="2304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iangle isocèle 36"/>
          <p:cNvSpPr/>
          <p:nvPr/>
        </p:nvSpPr>
        <p:spPr>
          <a:xfrm rot="16200000">
            <a:off x="5253964" y="6145677"/>
            <a:ext cx="211431" cy="19277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5455315" y="6259095"/>
            <a:ext cx="2112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00828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eLencal</a:t>
            </a:r>
            <a:r>
              <a:rPr lang="fr-FR" dirty="0" smtClean="0">
                <a:cs typeface="Arial" charset="0"/>
              </a:rPr>
              <a:t> v2.0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5856" y="1393535"/>
            <a:ext cx="856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AQUALEAN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available</a:t>
            </a:r>
            <a:r>
              <a:rPr lang="fr-FR" sz="1200" dirty="0" smtClean="0"/>
              <a:t> for </a:t>
            </a:r>
            <a:r>
              <a:rPr lang="fr-FR" sz="1200" dirty="0" err="1" smtClean="0"/>
              <a:t>selection</a:t>
            </a:r>
            <a:r>
              <a:rPr lang="fr-FR" sz="1200" dirty="0" smtClean="0"/>
              <a:t> in the new </a:t>
            </a:r>
            <a:r>
              <a:rPr lang="fr-FR" sz="1200" dirty="0" err="1" smtClean="0"/>
              <a:t>eLencal</a:t>
            </a:r>
            <a:r>
              <a:rPr lang="fr-FR" sz="1200" dirty="0" smtClean="0"/>
              <a:t> v2.0</a:t>
            </a:r>
          </a:p>
          <a:p>
            <a:r>
              <a:rPr lang="fr-FR" sz="1200" dirty="0" smtClean="0"/>
              <a:t>In Light Configuration.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2218167"/>
            <a:ext cx="8794746" cy="363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484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Technical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details</a:t>
            </a:r>
            <a:endParaRPr lang="fr-FR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1124700"/>
            <a:ext cx="6310578" cy="32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5" y="4576799"/>
            <a:ext cx="6304077" cy="18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6559" y="6501400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  Air </a:t>
            </a:r>
            <a:r>
              <a:rPr lang="fr-FR" sz="1000" dirty="0" err="1" smtClean="0"/>
              <a:t>inlet</a:t>
            </a:r>
            <a:r>
              <a:rPr lang="fr-FR" sz="1000" dirty="0" smtClean="0"/>
              <a:t>: 27°C DB/19°C WB – Water </a:t>
            </a:r>
            <a:r>
              <a:rPr lang="fr-FR" sz="1000" dirty="0" err="1" smtClean="0"/>
              <a:t>Inlet</a:t>
            </a:r>
            <a:r>
              <a:rPr lang="fr-FR" sz="1000" dirty="0" smtClean="0"/>
              <a:t> 30°C</a:t>
            </a:r>
          </a:p>
          <a:p>
            <a:r>
              <a:rPr lang="fr-FR" sz="1000" dirty="0" smtClean="0"/>
              <a:t>** Air </a:t>
            </a:r>
            <a:r>
              <a:rPr lang="fr-FR" sz="1000" dirty="0" err="1" smtClean="0"/>
              <a:t>inlet</a:t>
            </a:r>
            <a:r>
              <a:rPr lang="fr-FR" sz="1000" dirty="0" smtClean="0"/>
              <a:t> 20°C DB – Water </a:t>
            </a:r>
            <a:r>
              <a:rPr lang="fr-FR" sz="1000" dirty="0" err="1" smtClean="0"/>
              <a:t>inlet</a:t>
            </a:r>
            <a:r>
              <a:rPr lang="fr-FR" sz="1000" dirty="0" smtClean="0"/>
              <a:t> 20°C</a:t>
            </a: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42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55318-7528-42E9-8172-E1B527933D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148" name="Titre 1"/>
          <p:cNvSpPr>
            <a:spLocks noGrp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/>
          <a:p>
            <a:endParaRPr lang="fr-FR" smtClean="0">
              <a:cs typeface="Arial" charset="0"/>
            </a:endParaRPr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7"/>
          <a:stretch>
            <a:fillRect/>
          </a:stretch>
        </p:blipFill>
        <p:spPr bwMode="auto">
          <a:xfrm>
            <a:off x="2413000" y="2506663"/>
            <a:ext cx="4318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-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462665" y="1730211"/>
            <a:ext cx="3650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Water-to-Air Packaged Unit (air conditioner)</a:t>
            </a:r>
          </a:p>
          <a:p>
            <a:r>
              <a:rPr lang="en-GB" sz="1400" dirty="0" smtClean="0"/>
              <a:t>Cooling only or Reversible</a:t>
            </a:r>
          </a:p>
          <a:p>
            <a:r>
              <a:rPr lang="en-GB" sz="1400" dirty="0" smtClean="0"/>
              <a:t>From 2 to 20 kW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5" y="5030915"/>
            <a:ext cx="2395128" cy="166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5" y="5029208"/>
            <a:ext cx="2485014" cy="16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32" y="3505810"/>
            <a:ext cx="2955858" cy="22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62665" y="3164305"/>
            <a:ext cx="35044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For buildings equipped with a water-loop:</a:t>
            </a:r>
          </a:p>
          <a:p>
            <a:endParaRPr lang="en-GB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 smtClean="0"/>
              <a:t>Open-plan and cellular office buildings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 smtClean="0"/>
              <a:t>Hotel rooms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 smtClean="0"/>
              <a:t>Shopping areas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 smtClean="0"/>
              <a:t>…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GB" sz="140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21" y="1232945"/>
            <a:ext cx="4268347" cy="204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53110" y="1679723"/>
            <a:ext cx="895398" cy="1326822"/>
          </a:xfrm>
          <a:custGeom>
            <a:avLst/>
            <a:gdLst>
              <a:gd name="connsiteX0" fmla="*/ 0 w 844910"/>
              <a:gd name="connsiteY0" fmla="*/ 0 h 1276334"/>
              <a:gd name="connsiteX1" fmla="*/ 844910 w 844910"/>
              <a:gd name="connsiteY1" fmla="*/ 0 h 1276334"/>
              <a:gd name="connsiteX2" fmla="*/ 844910 w 844910"/>
              <a:gd name="connsiteY2" fmla="*/ 1276334 h 1276334"/>
              <a:gd name="connsiteX3" fmla="*/ 0 w 844910"/>
              <a:gd name="connsiteY3" fmla="*/ 1276334 h 1276334"/>
              <a:gd name="connsiteX4" fmla="*/ 0 w 844910"/>
              <a:gd name="connsiteY4" fmla="*/ 0 h 1276334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44910 w 895398"/>
              <a:gd name="connsiteY2" fmla="*/ 1326822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16829 w 895398"/>
              <a:gd name="connsiteY0" fmla="*/ 123416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16829 w 895398"/>
              <a:gd name="connsiteY4" fmla="*/ 123416 h 13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98" h="1326822">
                <a:moveTo>
                  <a:pt x="16829" y="123416"/>
                </a:moveTo>
                <a:lnTo>
                  <a:pt x="895398" y="0"/>
                </a:lnTo>
                <a:lnTo>
                  <a:pt x="867349" y="1220236"/>
                </a:lnTo>
                <a:lnTo>
                  <a:pt x="0" y="1326822"/>
                </a:lnTo>
                <a:lnTo>
                  <a:pt x="16829" y="123416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7"/>
          <p:cNvSpPr/>
          <p:nvPr/>
        </p:nvSpPr>
        <p:spPr>
          <a:xfrm>
            <a:off x="7913235" y="1547155"/>
            <a:ext cx="895398" cy="1326822"/>
          </a:xfrm>
          <a:custGeom>
            <a:avLst/>
            <a:gdLst>
              <a:gd name="connsiteX0" fmla="*/ 0 w 844910"/>
              <a:gd name="connsiteY0" fmla="*/ 0 h 1276334"/>
              <a:gd name="connsiteX1" fmla="*/ 844910 w 844910"/>
              <a:gd name="connsiteY1" fmla="*/ 0 h 1276334"/>
              <a:gd name="connsiteX2" fmla="*/ 844910 w 844910"/>
              <a:gd name="connsiteY2" fmla="*/ 1276334 h 1276334"/>
              <a:gd name="connsiteX3" fmla="*/ 0 w 844910"/>
              <a:gd name="connsiteY3" fmla="*/ 1276334 h 1276334"/>
              <a:gd name="connsiteX4" fmla="*/ 0 w 844910"/>
              <a:gd name="connsiteY4" fmla="*/ 0 h 1276334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44910 w 895398"/>
              <a:gd name="connsiteY2" fmla="*/ 1326822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16829 w 895398"/>
              <a:gd name="connsiteY0" fmla="*/ 123416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16829 w 895398"/>
              <a:gd name="connsiteY4" fmla="*/ 123416 h 13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98" h="1326822">
                <a:moveTo>
                  <a:pt x="16829" y="123416"/>
                </a:moveTo>
                <a:lnTo>
                  <a:pt x="895398" y="0"/>
                </a:lnTo>
                <a:lnTo>
                  <a:pt x="867349" y="1220236"/>
                </a:lnTo>
                <a:lnTo>
                  <a:pt x="0" y="1326822"/>
                </a:lnTo>
                <a:lnTo>
                  <a:pt x="16829" y="123416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en-GB" smtClean="0">
                <a:cs typeface="Arial" charset="0"/>
              </a:rPr>
              <a:t>AQUALEAN - Main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4" y="4835163"/>
            <a:ext cx="2720113" cy="17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0" y="4835164"/>
            <a:ext cx="2571439" cy="17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2665" y="1316725"/>
            <a:ext cx="73035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High efficiency system connected to a water loop (balanced or unbalanced water loop)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R410 Scroll compressor &amp; Electronic expansion valve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Compact solution and reduced height for easy integration in narrow dropped-ceiling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Ceiling installation for sale surface optimization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Quiet operation thanks to variable speed fan motor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Low energy consumption with airflow rate variation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Zoning requirements in cellular office buildings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Independent consumption monitoring and maintenance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Wide communication interfaces (</a:t>
            </a:r>
            <a:r>
              <a:rPr lang="en-GB" sz="1400" dirty="0" err="1" smtClean="0"/>
              <a:t>ModBus</a:t>
            </a:r>
            <a:r>
              <a:rPr lang="en-GB" sz="1400" dirty="0" smtClean="0"/>
              <a:t>, </a:t>
            </a:r>
            <a:r>
              <a:rPr lang="en-GB" sz="1400" dirty="0" err="1" smtClean="0"/>
              <a:t>LonWorks</a:t>
            </a:r>
            <a:r>
              <a:rPr lang="en-GB" sz="1400" dirty="0" smtClean="0"/>
              <a:t>, </a:t>
            </a:r>
            <a:r>
              <a:rPr lang="en-GB" sz="1400" dirty="0" err="1" smtClean="0"/>
              <a:t>BACnet</a:t>
            </a:r>
            <a:r>
              <a:rPr lang="en-GB" sz="14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400" dirty="0" smtClean="0"/>
              <a:t>Fireproof insulation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0" y="2247304"/>
            <a:ext cx="2861090" cy="20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75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-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51155"/>
              </p:ext>
            </p:extLst>
          </p:nvPr>
        </p:nvGraphicFramePr>
        <p:xfrm>
          <a:off x="573244" y="1812950"/>
          <a:ext cx="5688576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93"/>
                <a:gridCol w="451168"/>
                <a:gridCol w="451168"/>
                <a:gridCol w="451168"/>
                <a:gridCol w="451168"/>
                <a:gridCol w="489268"/>
                <a:gridCol w="268579"/>
                <a:gridCol w="270460"/>
                <a:gridCol w="489268"/>
                <a:gridCol w="489268"/>
                <a:gridCol w="4892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AQUALEAN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020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Cooling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(kW)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10,2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14,5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17,0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19,0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Net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EER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230V/50Hz/1Ph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400V/50Hz/3Ph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88965"/>
              </p:ext>
            </p:extLst>
          </p:nvPr>
        </p:nvGraphicFramePr>
        <p:xfrm>
          <a:off x="573244" y="4501300"/>
          <a:ext cx="5688576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93"/>
                <a:gridCol w="451168"/>
                <a:gridCol w="451168"/>
                <a:gridCol w="451168"/>
                <a:gridCol w="451168"/>
                <a:gridCol w="489268"/>
                <a:gridCol w="268579"/>
                <a:gridCol w="270460"/>
                <a:gridCol w="489268"/>
                <a:gridCol w="489268"/>
                <a:gridCol w="4892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AQUALEAN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008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018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020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Net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Heating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(kW)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9,5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12,3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17,0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22,0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Net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COP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230V/50Hz/1Ph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400V/50Hz/3Ph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01915" y="1523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COOLING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434" y="4194060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HEATING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7" t="25909" r="10517" b="15041"/>
          <a:stretch/>
        </p:blipFill>
        <p:spPr bwMode="auto">
          <a:xfrm>
            <a:off x="35094" y="1356448"/>
            <a:ext cx="504381" cy="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21266" r="52118" b="10885"/>
          <a:stretch/>
        </p:blipFill>
        <p:spPr bwMode="auto">
          <a:xfrm>
            <a:off x="27214" y="3963630"/>
            <a:ext cx="512261" cy="52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n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7" t="17077" r="8968"/>
          <a:stretch/>
        </p:blipFill>
        <p:spPr bwMode="auto">
          <a:xfrm>
            <a:off x="7068324" y="4573058"/>
            <a:ext cx="2035465" cy="169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6272" r="54690" b="12172"/>
          <a:stretch/>
        </p:blipFill>
        <p:spPr bwMode="auto">
          <a:xfrm>
            <a:off x="7055858" y="1733416"/>
            <a:ext cx="2009527" cy="14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0" y="38721"/>
            <a:ext cx="2007582" cy="14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67506" y="6040540"/>
            <a:ext cx="4849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 smtClean="0"/>
              <a:t>Heating</a:t>
            </a:r>
            <a:r>
              <a:rPr lang="fr-FR" sz="800" dirty="0" smtClean="0"/>
              <a:t> condition: </a:t>
            </a:r>
            <a:r>
              <a:rPr lang="fr-FR" sz="800" dirty="0"/>
              <a:t>Air </a:t>
            </a:r>
            <a:r>
              <a:rPr lang="fr-FR" sz="800" dirty="0" err="1"/>
              <a:t>inlet</a:t>
            </a:r>
            <a:r>
              <a:rPr lang="fr-FR" sz="800" dirty="0"/>
              <a:t> </a:t>
            </a:r>
            <a:r>
              <a:rPr lang="fr-FR" sz="800" dirty="0" err="1"/>
              <a:t>temperature</a:t>
            </a:r>
            <a:r>
              <a:rPr lang="fr-FR" sz="800" dirty="0"/>
              <a:t> </a:t>
            </a:r>
            <a:r>
              <a:rPr lang="fr-FR" sz="800" dirty="0" smtClean="0"/>
              <a:t>20°C DB – </a:t>
            </a:r>
            <a:r>
              <a:rPr lang="fr-FR" sz="800" dirty="0"/>
              <a:t>Water </a:t>
            </a:r>
            <a:r>
              <a:rPr lang="fr-FR" sz="800" dirty="0" err="1"/>
              <a:t>inlet</a:t>
            </a:r>
            <a:r>
              <a:rPr lang="fr-FR" sz="800" dirty="0"/>
              <a:t> </a:t>
            </a:r>
            <a:r>
              <a:rPr lang="fr-FR" sz="800" dirty="0" err="1"/>
              <a:t>temperature</a:t>
            </a:r>
            <a:r>
              <a:rPr lang="fr-FR" sz="800" dirty="0"/>
              <a:t> </a:t>
            </a:r>
            <a:r>
              <a:rPr lang="fr-FR" sz="800" dirty="0" smtClean="0"/>
              <a:t>20°C </a:t>
            </a:r>
            <a:r>
              <a:rPr lang="fr-FR" sz="800" dirty="0" err="1"/>
              <a:t>at</a:t>
            </a:r>
            <a:r>
              <a:rPr lang="fr-FR" sz="800" dirty="0"/>
              <a:t> nominal water </a:t>
            </a:r>
            <a:r>
              <a:rPr lang="fr-FR" sz="800" dirty="0" smtClean="0"/>
              <a:t>flow</a:t>
            </a:r>
            <a:endParaRPr lang="fr-FR" sz="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89672" y="3390595"/>
            <a:ext cx="5710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Cooling</a:t>
            </a:r>
            <a:r>
              <a:rPr lang="fr-FR" sz="800" dirty="0" smtClean="0"/>
              <a:t> condition: Air </a:t>
            </a:r>
            <a:r>
              <a:rPr lang="fr-FR" sz="800" dirty="0" err="1" smtClean="0"/>
              <a:t>inlet</a:t>
            </a:r>
            <a:r>
              <a:rPr lang="fr-FR" sz="800" dirty="0" smtClean="0"/>
              <a:t> </a:t>
            </a:r>
            <a:r>
              <a:rPr lang="fr-FR" sz="800" dirty="0" err="1" smtClean="0"/>
              <a:t>temperature</a:t>
            </a:r>
            <a:r>
              <a:rPr lang="fr-FR" sz="800" dirty="0"/>
              <a:t> </a:t>
            </a:r>
            <a:r>
              <a:rPr lang="fr-FR" sz="800" dirty="0" smtClean="0"/>
              <a:t>27°C DB/19°C WB – Water </a:t>
            </a:r>
            <a:r>
              <a:rPr lang="fr-FR" sz="800" dirty="0" err="1" smtClean="0"/>
              <a:t>inlet</a:t>
            </a:r>
            <a:r>
              <a:rPr lang="fr-FR" sz="800" dirty="0" smtClean="0"/>
              <a:t> </a:t>
            </a:r>
            <a:r>
              <a:rPr lang="fr-FR" sz="800" dirty="0" err="1" smtClean="0"/>
              <a:t>temperature</a:t>
            </a:r>
            <a:r>
              <a:rPr lang="fr-FR" sz="800" dirty="0" smtClean="0"/>
              <a:t> 30°C </a:t>
            </a:r>
            <a:r>
              <a:rPr lang="fr-FR" sz="800" dirty="0" err="1" smtClean="0"/>
              <a:t>at</a:t>
            </a:r>
            <a:r>
              <a:rPr lang="fr-FR" sz="800" dirty="0" smtClean="0"/>
              <a:t> nominal water flow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74830" y="1792571"/>
            <a:ext cx="812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Cooling</a:t>
            </a:r>
            <a:r>
              <a:rPr lang="fr-FR" sz="800" dirty="0" smtClean="0"/>
              <a:t> </a:t>
            </a:r>
            <a:r>
              <a:rPr lang="fr-FR" sz="800" dirty="0" err="1" smtClean="0"/>
              <a:t>limits</a:t>
            </a:r>
            <a:endParaRPr lang="fr-FR" sz="8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7798020" y="4619555"/>
            <a:ext cx="812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Heating</a:t>
            </a:r>
            <a:r>
              <a:rPr lang="fr-FR" sz="800" dirty="0" smtClean="0"/>
              <a:t> </a:t>
            </a:r>
            <a:r>
              <a:rPr lang="fr-FR" sz="800" dirty="0" err="1" smtClean="0"/>
              <a:t>limits</a:t>
            </a:r>
            <a:endParaRPr lang="fr-FR" sz="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56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Technical</a:t>
            </a:r>
            <a:r>
              <a:rPr lang="fr-FR" dirty="0" smtClean="0">
                <a:cs typeface="Arial" charset="0"/>
              </a:rPr>
              <a:t>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19737" y="4811854"/>
            <a:ext cx="29571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Dimension: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24260" y="1584554"/>
            <a:ext cx="461857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Cabinet:</a:t>
            </a:r>
          </a:p>
          <a:p>
            <a:r>
              <a:rPr lang="en-GB" sz="1050" dirty="0" smtClean="0"/>
              <a:t>Galvanised steel (not painted)</a:t>
            </a:r>
          </a:p>
          <a:p>
            <a:r>
              <a:rPr lang="en-GB" sz="1050" dirty="0" smtClean="0"/>
              <a:t>3 access panels to compressor area and electronic board for maintenance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0"/>
          <a:stretch/>
        </p:blipFill>
        <p:spPr bwMode="auto">
          <a:xfrm>
            <a:off x="418709" y="5019703"/>
            <a:ext cx="7756525" cy="12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3" r="8140" b="36159"/>
          <a:stretch/>
        </p:blipFill>
        <p:spPr bwMode="auto">
          <a:xfrm>
            <a:off x="6261820" y="3697835"/>
            <a:ext cx="1958655" cy="136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24260" y="3535246"/>
            <a:ext cx="5546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Airflow configuration:</a:t>
            </a:r>
          </a:p>
          <a:p>
            <a:r>
              <a:rPr lang="en-GB" sz="1050" dirty="0" smtClean="0"/>
              <a:t>From factory: On the side (90°)</a:t>
            </a:r>
          </a:p>
          <a:p>
            <a:r>
              <a:rPr lang="en-GB" sz="1050" dirty="0" smtClean="0"/>
              <a:t>Size 007 to 015: In-line possible on site by turning the fan</a:t>
            </a:r>
          </a:p>
          <a:p>
            <a:r>
              <a:rPr lang="en-GB" sz="1050" dirty="0" smtClean="0"/>
              <a:t>Size 018 &amp; 020: In-line possible on site by turning fan and by removing 2 sheet metal parts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16725" y="2591047"/>
            <a:ext cx="4462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Hanging device:</a:t>
            </a:r>
          </a:p>
          <a:p>
            <a:r>
              <a:rPr lang="en-GB" sz="1050" dirty="0" smtClean="0"/>
              <a:t>Unit can be easily connected to the ceiling thanks to hanging device.</a:t>
            </a:r>
          </a:p>
          <a:p>
            <a:r>
              <a:rPr lang="en-GB" sz="1050" dirty="0" smtClean="0"/>
              <a:t>Installer can use a threaded bar connected to the ceiling and fix the unit with nuts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96" y="1163105"/>
            <a:ext cx="3532502" cy="22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294504" y="2675618"/>
            <a:ext cx="621671" cy="522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7"/>
          <p:cNvSpPr/>
          <p:nvPr/>
        </p:nvSpPr>
        <p:spPr>
          <a:xfrm>
            <a:off x="7106730" y="2086655"/>
            <a:ext cx="871544" cy="1008770"/>
          </a:xfrm>
          <a:custGeom>
            <a:avLst/>
            <a:gdLst>
              <a:gd name="connsiteX0" fmla="*/ 0 w 844910"/>
              <a:gd name="connsiteY0" fmla="*/ 0 h 1276334"/>
              <a:gd name="connsiteX1" fmla="*/ 844910 w 844910"/>
              <a:gd name="connsiteY1" fmla="*/ 0 h 1276334"/>
              <a:gd name="connsiteX2" fmla="*/ 844910 w 844910"/>
              <a:gd name="connsiteY2" fmla="*/ 1276334 h 1276334"/>
              <a:gd name="connsiteX3" fmla="*/ 0 w 844910"/>
              <a:gd name="connsiteY3" fmla="*/ 1276334 h 1276334"/>
              <a:gd name="connsiteX4" fmla="*/ 0 w 844910"/>
              <a:gd name="connsiteY4" fmla="*/ 0 h 1276334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44910 w 895398"/>
              <a:gd name="connsiteY2" fmla="*/ 1326822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16829 w 895398"/>
              <a:gd name="connsiteY0" fmla="*/ 123416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16829 w 895398"/>
              <a:gd name="connsiteY4" fmla="*/ 123416 h 1326822"/>
              <a:gd name="connsiteX0" fmla="*/ 16829 w 895398"/>
              <a:gd name="connsiteY0" fmla="*/ 123416 h 1390433"/>
              <a:gd name="connsiteX1" fmla="*/ 895398 w 895398"/>
              <a:gd name="connsiteY1" fmla="*/ 0 h 1390433"/>
              <a:gd name="connsiteX2" fmla="*/ 867349 w 895398"/>
              <a:gd name="connsiteY2" fmla="*/ 1220236 h 1390433"/>
              <a:gd name="connsiteX3" fmla="*/ 0 w 895398"/>
              <a:gd name="connsiteY3" fmla="*/ 1390433 h 1390433"/>
              <a:gd name="connsiteX4" fmla="*/ 16829 w 895398"/>
              <a:gd name="connsiteY4" fmla="*/ 123416 h 1390433"/>
              <a:gd name="connsiteX0" fmla="*/ 16829 w 895398"/>
              <a:gd name="connsiteY0" fmla="*/ 123416 h 1390433"/>
              <a:gd name="connsiteX1" fmla="*/ 895398 w 895398"/>
              <a:gd name="connsiteY1" fmla="*/ 0 h 1390433"/>
              <a:gd name="connsiteX2" fmla="*/ 827592 w 895398"/>
              <a:gd name="connsiteY2" fmla="*/ 1196382 h 1390433"/>
              <a:gd name="connsiteX3" fmla="*/ 0 w 895398"/>
              <a:gd name="connsiteY3" fmla="*/ 1390433 h 1390433"/>
              <a:gd name="connsiteX4" fmla="*/ 16829 w 895398"/>
              <a:gd name="connsiteY4" fmla="*/ 123416 h 1390433"/>
              <a:gd name="connsiteX0" fmla="*/ 16829 w 871544"/>
              <a:gd name="connsiteY0" fmla="*/ 0 h 1267017"/>
              <a:gd name="connsiteX1" fmla="*/ 871544 w 871544"/>
              <a:gd name="connsiteY1" fmla="*/ 258247 h 1267017"/>
              <a:gd name="connsiteX2" fmla="*/ 827592 w 871544"/>
              <a:gd name="connsiteY2" fmla="*/ 1072966 h 1267017"/>
              <a:gd name="connsiteX3" fmla="*/ 0 w 871544"/>
              <a:gd name="connsiteY3" fmla="*/ 1267017 h 1267017"/>
              <a:gd name="connsiteX4" fmla="*/ 16829 w 871544"/>
              <a:gd name="connsiteY4" fmla="*/ 0 h 1267017"/>
              <a:gd name="connsiteX0" fmla="*/ 40683 w 871544"/>
              <a:gd name="connsiteY0" fmla="*/ 202929 h 1008770"/>
              <a:gd name="connsiteX1" fmla="*/ 871544 w 871544"/>
              <a:gd name="connsiteY1" fmla="*/ 0 h 1008770"/>
              <a:gd name="connsiteX2" fmla="*/ 827592 w 871544"/>
              <a:gd name="connsiteY2" fmla="*/ 814719 h 1008770"/>
              <a:gd name="connsiteX3" fmla="*/ 0 w 871544"/>
              <a:gd name="connsiteY3" fmla="*/ 1008770 h 1008770"/>
              <a:gd name="connsiteX4" fmla="*/ 40683 w 871544"/>
              <a:gd name="connsiteY4" fmla="*/ 202929 h 1008770"/>
              <a:gd name="connsiteX0" fmla="*/ 16829 w 871544"/>
              <a:gd name="connsiteY0" fmla="*/ 210880 h 1008770"/>
              <a:gd name="connsiteX1" fmla="*/ 871544 w 871544"/>
              <a:gd name="connsiteY1" fmla="*/ 0 h 1008770"/>
              <a:gd name="connsiteX2" fmla="*/ 827592 w 871544"/>
              <a:gd name="connsiteY2" fmla="*/ 814719 h 1008770"/>
              <a:gd name="connsiteX3" fmla="*/ 0 w 871544"/>
              <a:gd name="connsiteY3" fmla="*/ 1008770 h 1008770"/>
              <a:gd name="connsiteX4" fmla="*/ 16829 w 871544"/>
              <a:gd name="connsiteY4" fmla="*/ 210880 h 100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544" h="1008770">
                <a:moveTo>
                  <a:pt x="16829" y="210880"/>
                </a:moveTo>
                <a:lnTo>
                  <a:pt x="871544" y="0"/>
                </a:lnTo>
                <a:lnTo>
                  <a:pt x="827592" y="814719"/>
                </a:lnTo>
                <a:lnTo>
                  <a:pt x="0" y="1008770"/>
                </a:lnTo>
                <a:lnTo>
                  <a:pt x="16829" y="210880"/>
                </a:lnTo>
                <a:close/>
              </a:path>
            </a:pathLst>
          </a:cu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/>
          <p:nvPr/>
        </p:nvSpPr>
        <p:spPr>
          <a:xfrm>
            <a:off x="8040221" y="1830541"/>
            <a:ext cx="871544" cy="1032624"/>
          </a:xfrm>
          <a:custGeom>
            <a:avLst/>
            <a:gdLst>
              <a:gd name="connsiteX0" fmla="*/ 0 w 844910"/>
              <a:gd name="connsiteY0" fmla="*/ 0 h 1276334"/>
              <a:gd name="connsiteX1" fmla="*/ 844910 w 844910"/>
              <a:gd name="connsiteY1" fmla="*/ 0 h 1276334"/>
              <a:gd name="connsiteX2" fmla="*/ 844910 w 844910"/>
              <a:gd name="connsiteY2" fmla="*/ 1276334 h 1276334"/>
              <a:gd name="connsiteX3" fmla="*/ 0 w 844910"/>
              <a:gd name="connsiteY3" fmla="*/ 1276334 h 1276334"/>
              <a:gd name="connsiteX4" fmla="*/ 0 w 844910"/>
              <a:gd name="connsiteY4" fmla="*/ 0 h 1276334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44910 w 895398"/>
              <a:gd name="connsiteY2" fmla="*/ 1326822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0 w 895398"/>
              <a:gd name="connsiteY0" fmla="*/ 50488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0 w 895398"/>
              <a:gd name="connsiteY4" fmla="*/ 50488 h 1326822"/>
              <a:gd name="connsiteX0" fmla="*/ 16829 w 895398"/>
              <a:gd name="connsiteY0" fmla="*/ 123416 h 1326822"/>
              <a:gd name="connsiteX1" fmla="*/ 895398 w 895398"/>
              <a:gd name="connsiteY1" fmla="*/ 0 h 1326822"/>
              <a:gd name="connsiteX2" fmla="*/ 867349 w 895398"/>
              <a:gd name="connsiteY2" fmla="*/ 1220236 h 1326822"/>
              <a:gd name="connsiteX3" fmla="*/ 0 w 895398"/>
              <a:gd name="connsiteY3" fmla="*/ 1326822 h 1326822"/>
              <a:gd name="connsiteX4" fmla="*/ 16829 w 895398"/>
              <a:gd name="connsiteY4" fmla="*/ 123416 h 1326822"/>
              <a:gd name="connsiteX0" fmla="*/ 16829 w 895398"/>
              <a:gd name="connsiteY0" fmla="*/ 123416 h 1390433"/>
              <a:gd name="connsiteX1" fmla="*/ 895398 w 895398"/>
              <a:gd name="connsiteY1" fmla="*/ 0 h 1390433"/>
              <a:gd name="connsiteX2" fmla="*/ 867349 w 895398"/>
              <a:gd name="connsiteY2" fmla="*/ 1220236 h 1390433"/>
              <a:gd name="connsiteX3" fmla="*/ 0 w 895398"/>
              <a:gd name="connsiteY3" fmla="*/ 1390433 h 1390433"/>
              <a:gd name="connsiteX4" fmla="*/ 16829 w 895398"/>
              <a:gd name="connsiteY4" fmla="*/ 123416 h 1390433"/>
              <a:gd name="connsiteX0" fmla="*/ 16829 w 895398"/>
              <a:gd name="connsiteY0" fmla="*/ 123416 h 1390433"/>
              <a:gd name="connsiteX1" fmla="*/ 895398 w 895398"/>
              <a:gd name="connsiteY1" fmla="*/ 0 h 1390433"/>
              <a:gd name="connsiteX2" fmla="*/ 827592 w 895398"/>
              <a:gd name="connsiteY2" fmla="*/ 1196382 h 1390433"/>
              <a:gd name="connsiteX3" fmla="*/ 0 w 895398"/>
              <a:gd name="connsiteY3" fmla="*/ 1390433 h 1390433"/>
              <a:gd name="connsiteX4" fmla="*/ 16829 w 895398"/>
              <a:gd name="connsiteY4" fmla="*/ 123416 h 1390433"/>
              <a:gd name="connsiteX0" fmla="*/ 16829 w 871544"/>
              <a:gd name="connsiteY0" fmla="*/ 0 h 1267017"/>
              <a:gd name="connsiteX1" fmla="*/ 871544 w 871544"/>
              <a:gd name="connsiteY1" fmla="*/ 258247 h 1267017"/>
              <a:gd name="connsiteX2" fmla="*/ 827592 w 871544"/>
              <a:gd name="connsiteY2" fmla="*/ 1072966 h 1267017"/>
              <a:gd name="connsiteX3" fmla="*/ 0 w 871544"/>
              <a:gd name="connsiteY3" fmla="*/ 1267017 h 1267017"/>
              <a:gd name="connsiteX4" fmla="*/ 16829 w 871544"/>
              <a:gd name="connsiteY4" fmla="*/ 0 h 1267017"/>
              <a:gd name="connsiteX0" fmla="*/ 40683 w 871544"/>
              <a:gd name="connsiteY0" fmla="*/ 202929 h 1008770"/>
              <a:gd name="connsiteX1" fmla="*/ 871544 w 871544"/>
              <a:gd name="connsiteY1" fmla="*/ 0 h 1008770"/>
              <a:gd name="connsiteX2" fmla="*/ 827592 w 871544"/>
              <a:gd name="connsiteY2" fmla="*/ 814719 h 1008770"/>
              <a:gd name="connsiteX3" fmla="*/ 0 w 871544"/>
              <a:gd name="connsiteY3" fmla="*/ 1008770 h 1008770"/>
              <a:gd name="connsiteX4" fmla="*/ 40683 w 871544"/>
              <a:gd name="connsiteY4" fmla="*/ 202929 h 1008770"/>
              <a:gd name="connsiteX0" fmla="*/ 16829 w 871544"/>
              <a:gd name="connsiteY0" fmla="*/ 210880 h 1008770"/>
              <a:gd name="connsiteX1" fmla="*/ 871544 w 871544"/>
              <a:gd name="connsiteY1" fmla="*/ 0 h 1008770"/>
              <a:gd name="connsiteX2" fmla="*/ 827592 w 871544"/>
              <a:gd name="connsiteY2" fmla="*/ 814719 h 1008770"/>
              <a:gd name="connsiteX3" fmla="*/ 0 w 871544"/>
              <a:gd name="connsiteY3" fmla="*/ 1008770 h 1008770"/>
              <a:gd name="connsiteX4" fmla="*/ 16829 w 871544"/>
              <a:gd name="connsiteY4" fmla="*/ 210880 h 1008770"/>
              <a:gd name="connsiteX0" fmla="*/ 16829 w 871544"/>
              <a:gd name="connsiteY0" fmla="*/ 234734 h 1032624"/>
              <a:gd name="connsiteX1" fmla="*/ 871544 w 871544"/>
              <a:gd name="connsiteY1" fmla="*/ 0 h 1032624"/>
              <a:gd name="connsiteX2" fmla="*/ 827592 w 871544"/>
              <a:gd name="connsiteY2" fmla="*/ 838573 h 1032624"/>
              <a:gd name="connsiteX3" fmla="*/ 0 w 871544"/>
              <a:gd name="connsiteY3" fmla="*/ 1032624 h 1032624"/>
              <a:gd name="connsiteX4" fmla="*/ 16829 w 871544"/>
              <a:gd name="connsiteY4" fmla="*/ 234734 h 103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544" h="1032624">
                <a:moveTo>
                  <a:pt x="16829" y="234734"/>
                </a:moveTo>
                <a:lnTo>
                  <a:pt x="871544" y="0"/>
                </a:lnTo>
                <a:lnTo>
                  <a:pt x="827592" y="838573"/>
                </a:lnTo>
                <a:lnTo>
                  <a:pt x="0" y="1032624"/>
                </a:lnTo>
                <a:lnTo>
                  <a:pt x="16829" y="234734"/>
                </a:lnTo>
                <a:close/>
              </a:path>
            </a:pathLst>
          </a:cu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31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Technical</a:t>
            </a:r>
            <a:r>
              <a:rPr lang="fr-FR" dirty="0" smtClean="0">
                <a:cs typeface="Arial" charset="0"/>
              </a:rPr>
              <a:t>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884393" y="3390595"/>
            <a:ext cx="318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Insulation:</a:t>
            </a:r>
            <a:endParaRPr lang="en-GB" sz="1050" dirty="0" smtClean="0"/>
          </a:p>
          <a:p>
            <a:r>
              <a:rPr lang="en-GB" sz="1050" dirty="0" smtClean="0"/>
              <a:t>25mm A2,s1,d0 / M0 insulation in air section</a:t>
            </a:r>
          </a:p>
          <a:p>
            <a:r>
              <a:rPr lang="en-GB" sz="1050" dirty="0" smtClean="0"/>
              <a:t>(Size 002&amp;003: M1 insulation)</a:t>
            </a:r>
          </a:p>
          <a:p>
            <a:r>
              <a:rPr lang="en-GB" sz="1050" dirty="0" smtClean="0"/>
              <a:t>Thermal/acoustic insulation in compressor area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5539" y="1655864"/>
            <a:ext cx="268957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Supply fan:</a:t>
            </a:r>
          </a:p>
          <a:p>
            <a:r>
              <a:rPr lang="en-GB" sz="1050" dirty="0" smtClean="0"/>
              <a:t>Direct drive forward curved blades with variable speed supply fan.</a:t>
            </a:r>
          </a:p>
          <a:p>
            <a:r>
              <a:rPr lang="en-GB" sz="1050" dirty="0" smtClean="0"/>
              <a:t>Galvanized steel casing and blades.</a:t>
            </a:r>
          </a:p>
          <a:p>
            <a:r>
              <a:rPr lang="en-GB" sz="1050" dirty="0" smtClean="0"/>
              <a:t>(Size 002&amp;003: plastic blades and casing)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84393" y="4888390"/>
            <a:ext cx="1699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Filter:</a:t>
            </a:r>
          </a:p>
          <a:p>
            <a:r>
              <a:rPr lang="en-GB" sz="1050" dirty="0" smtClean="0"/>
              <a:t>Washable G2 filter on rail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7770" y="4273910"/>
            <a:ext cx="2730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Condensate drain pan:</a:t>
            </a:r>
          </a:p>
          <a:p>
            <a:r>
              <a:rPr lang="en-GB" sz="1050" dirty="0" smtClean="0"/>
              <a:t>Large sloped drain pan with ¾” connection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30" y="1201510"/>
            <a:ext cx="1520324" cy="134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2699305"/>
            <a:ext cx="5647957" cy="288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5" y="915412"/>
            <a:ext cx="1917108" cy="255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899989" y="5762736"/>
            <a:ext cx="2323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Air/Refrigerant Heat Exchanger:</a:t>
            </a:r>
            <a:endParaRPr lang="en-GB" sz="1050" dirty="0" smtClean="0"/>
          </a:p>
          <a:p>
            <a:r>
              <a:rPr lang="en-GB" sz="1050" dirty="0" smtClean="0"/>
              <a:t>Aluminium fins and copper tubes designed to provide the higher heat exchange.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70640" y="5771705"/>
            <a:ext cx="3955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Water/Refrigerant Heat Exchanger:</a:t>
            </a:r>
          </a:p>
          <a:p>
            <a:r>
              <a:rPr lang="en-GB" sz="1050" dirty="0" smtClean="0"/>
              <a:t>Brazed Stainless Steel Plate Heat Exchanger</a:t>
            </a:r>
          </a:p>
          <a:p>
            <a:r>
              <a:rPr lang="en-GB" sz="1050" dirty="0" smtClean="0"/>
              <a:t>Optimized to reduce pressure drops (less than 50kPa)</a:t>
            </a:r>
          </a:p>
          <a:p>
            <a:r>
              <a:rPr lang="en-GB" sz="1050" dirty="0" smtClean="0"/>
              <a:t>(Size 002&amp;003 : coaxial HE)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89" y="1193241"/>
            <a:ext cx="1192360" cy="41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93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Technical</a:t>
            </a:r>
            <a:r>
              <a:rPr lang="fr-FR" dirty="0" smtClean="0">
                <a:cs typeface="Arial" charset="0"/>
              </a:rPr>
              <a:t>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64245" y="1585560"/>
            <a:ext cx="3270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Compressor:</a:t>
            </a:r>
          </a:p>
          <a:p>
            <a:r>
              <a:rPr lang="en-GB" sz="1050" dirty="0" smtClean="0"/>
              <a:t>Scroll compressor with internal thermal protection and vibration absorbent blocks.</a:t>
            </a:r>
          </a:p>
          <a:p>
            <a:r>
              <a:rPr lang="en-GB" sz="1050" dirty="0" smtClean="0"/>
              <a:t>(Size 002&amp;003 : Horizontal rotary compressor)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13484" y="3004130"/>
            <a:ext cx="2689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Thermodynamic circuit:</a:t>
            </a:r>
          </a:p>
          <a:p>
            <a:r>
              <a:rPr lang="en-GB" sz="1050" dirty="0" smtClean="0"/>
              <a:t>R410A refrigerant</a:t>
            </a:r>
          </a:p>
          <a:p>
            <a:r>
              <a:rPr lang="en-GB" sz="1050" dirty="0" smtClean="0"/>
              <a:t>Electronic Expansion Valve</a:t>
            </a:r>
          </a:p>
          <a:p>
            <a:r>
              <a:rPr lang="en-GB" sz="1050" dirty="0" smtClean="0"/>
              <a:t>4-way valve (for reversible units)</a:t>
            </a:r>
          </a:p>
          <a:p>
            <a:r>
              <a:rPr lang="en-GB" sz="1050" dirty="0" smtClean="0"/>
              <a:t>Copper tubes</a:t>
            </a:r>
          </a:p>
          <a:p>
            <a:r>
              <a:rPr lang="en-GB" sz="1050" dirty="0" smtClean="0"/>
              <a:t>Filter drier</a:t>
            </a:r>
          </a:p>
          <a:p>
            <a:r>
              <a:rPr lang="en-GB" sz="1050" dirty="0" smtClean="0"/>
              <a:t>Liquid receiver</a:t>
            </a:r>
          </a:p>
          <a:p>
            <a:endParaRPr lang="en-GB" sz="105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68845" y="3928265"/>
            <a:ext cx="4270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 smtClean="0"/>
              <a:t>Controler</a:t>
            </a:r>
            <a:r>
              <a:rPr lang="en-GB" sz="1050" b="1" dirty="0" smtClean="0"/>
              <a:t>:</a:t>
            </a:r>
          </a:p>
          <a:p>
            <a:r>
              <a:rPr lang="en-GB" sz="1050" dirty="0" smtClean="0"/>
              <a:t>Climatic 60 </a:t>
            </a:r>
            <a:r>
              <a:rPr lang="en-GB" sz="1050" dirty="0" err="1" smtClean="0"/>
              <a:t>controler</a:t>
            </a:r>
            <a:endParaRPr lang="en-GB" sz="1050" dirty="0" smtClean="0"/>
          </a:p>
          <a:p>
            <a:r>
              <a:rPr lang="en-GB" sz="1050" dirty="0" smtClean="0"/>
              <a:t>Master/slave up to 10 units</a:t>
            </a:r>
          </a:p>
          <a:p>
            <a:r>
              <a:rPr lang="en-GB" sz="1050" dirty="0" smtClean="0"/>
              <a:t>DC60 customer display with integrated thermostat to be</a:t>
            </a:r>
          </a:p>
          <a:p>
            <a:r>
              <a:rPr lang="en-GB" sz="1050" dirty="0" smtClean="0"/>
              <a:t>connected on site (optional for size 002&amp;003)</a:t>
            </a:r>
          </a:p>
          <a:p>
            <a:r>
              <a:rPr lang="en-GB" sz="1050" dirty="0" err="1"/>
              <a:t>ModBus</a:t>
            </a:r>
            <a:r>
              <a:rPr lang="en-GB" sz="1050" dirty="0"/>
              <a:t>/</a:t>
            </a:r>
            <a:r>
              <a:rPr lang="en-GB" sz="1050" dirty="0" err="1"/>
              <a:t>BACnet</a:t>
            </a:r>
            <a:r>
              <a:rPr lang="en-GB" sz="1050" dirty="0"/>
              <a:t>/</a:t>
            </a:r>
            <a:r>
              <a:rPr lang="en-GB" sz="1050" dirty="0" err="1"/>
              <a:t>Lonworks</a:t>
            </a:r>
            <a:r>
              <a:rPr lang="en-GB" sz="1050" dirty="0"/>
              <a:t> communication</a:t>
            </a:r>
          </a:p>
          <a:p>
            <a:endParaRPr lang="en-GB" sz="1050" dirty="0" smtClean="0"/>
          </a:p>
          <a:p>
            <a:r>
              <a:rPr lang="en-GB" sz="1050" dirty="0" smtClean="0"/>
              <a:t>Temperature sensor:</a:t>
            </a:r>
          </a:p>
          <a:p>
            <a:pPr marL="171450" indent="-171450">
              <a:buFontTx/>
              <a:buChar char="-"/>
            </a:pPr>
            <a:r>
              <a:rPr lang="en-GB" sz="1050" dirty="0" smtClean="0"/>
              <a:t>Supply air/Return air</a:t>
            </a:r>
          </a:p>
          <a:p>
            <a:pPr marL="171450" indent="-171450">
              <a:buFontTx/>
              <a:buChar char="-"/>
            </a:pPr>
            <a:r>
              <a:rPr lang="en-GB" sz="1050" dirty="0" smtClean="0"/>
              <a:t>Water inlet/Water outlet</a:t>
            </a:r>
          </a:p>
          <a:p>
            <a:pPr marL="171450" indent="-171450">
              <a:buFontTx/>
              <a:buChar char="-"/>
            </a:pPr>
            <a:r>
              <a:rPr lang="en-GB" sz="1050" dirty="0" smtClean="0"/>
              <a:t>Evaporating refrigerant (</a:t>
            </a:r>
            <a:r>
              <a:rPr lang="en-GB" sz="1050" dirty="0"/>
              <a:t>+</a:t>
            </a:r>
            <a:r>
              <a:rPr lang="en-GB" sz="1050" dirty="0" smtClean="0"/>
              <a:t>Discharge refrigerant for size 002&amp;003)</a:t>
            </a:r>
          </a:p>
          <a:p>
            <a:endParaRPr lang="en-GB" sz="1050" dirty="0" smtClean="0"/>
          </a:p>
          <a:p>
            <a:r>
              <a:rPr lang="en-GB" sz="1050" dirty="0" smtClean="0"/>
              <a:t>Low pressure transducer</a:t>
            </a:r>
          </a:p>
          <a:p>
            <a:r>
              <a:rPr lang="en-GB" sz="1050" dirty="0" smtClean="0"/>
              <a:t>High pressure switch</a:t>
            </a:r>
          </a:p>
          <a:p>
            <a:endParaRPr lang="en-GB" sz="1050" dirty="0" smtClean="0"/>
          </a:p>
          <a:p>
            <a:r>
              <a:rPr lang="en-GB" sz="1050" dirty="0" smtClean="0"/>
              <a:t>Condensate level sensor (size 002&amp;003)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5" y="2699305"/>
            <a:ext cx="950325" cy="9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9" y="1539750"/>
            <a:ext cx="4029611" cy="396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0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- Article </a:t>
            </a:r>
            <a:r>
              <a:rPr lang="fr-FR" dirty="0" err="1" smtClean="0">
                <a:cs typeface="Arial" charset="0"/>
              </a:rPr>
              <a:t>number</a:t>
            </a:r>
            <a:r>
              <a:rPr lang="fr-FR" dirty="0" smtClean="0">
                <a:cs typeface="Arial" charset="0"/>
              </a:rPr>
              <a:t> </a:t>
            </a:r>
            <a:r>
              <a:rPr lang="fr-FR" dirty="0" err="1" smtClean="0">
                <a:cs typeface="Arial" charset="0"/>
              </a:rPr>
              <a:t>explanation</a:t>
            </a:r>
            <a:endParaRPr lang="fr-FR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0" y="1777585"/>
            <a:ext cx="4183592" cy="39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0" y="2247304"/>
            <a:ext cx="2861090" cy="20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063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dirty="0" smtClean="0">
                <a:cs typeface="Arial" charset="0"/>
              </a:rPr>
              <a:t>AQUALEAN – </a:t>
            </a:r>
            <a:r>
              <a:rPr lang="fr-FR" dirty="0" err="1" smtClean="0">
                <a:cs typeface="Arial" charset="0"/>
              </a:rPr>
              <a:t>Airflow</a:t>
            </a:r>
            <a:r>
              <a:rPr lang="fr-FR" dirty="0" smtClean="0">
                <a:cs typeface="Arial" charset="0"/>
              </a:rPr>
              <a:t>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20B79-9232-4D51-8238-8487A66313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5855" y="2046420"/>
            <a:ext cx="429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Supply</a:t>
            </a:r>
            <a:r>
              <a:rPr lang="fr-FR" sz="2000" dirty="0" smtClean="0"/>
              <a:t> </a:t>
            </a:r>
            <a:r>
              <a:rPr lang="fr-FR" sz="2000" dirty="0" err="1" smtClean="0"/>
              <a:t>airflow</a:t>
            </a:r>
            <a:r>
              <a:rPr lang="fr-FR" sz="2000" dirty="0" smtClean="0"/>
              <a:t>    On the </a:t>
            </a:r>
            <a:r>
              <a:rPr lang="fr-FR" sz="2000" dirty="0" err="1" smtClean="0"/>
              <a:t>side</a:t>
            </a:r>
            <a:r>
              <a:rPr lang="fr-FR" sz="2000" dirty="0" smtClean="0"/>
              <a:t> (90°)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5855" y="4672947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 err="1" smtClean="0"/>
              <a:t>Supply</a:t>
            </a:r>
            <a:r>
              <a:rPr lang="fr-FR" sz="2000" dirty="0" smtClean="0"/>
              <a:t> </a:t>
            </a:r>
            <a:r>
              <a:rPr lang="fr-FR" sz="2000" dirty="0" err="1" smtClean="0"/>
              <a:t>airflow</a:t>
            </a:r>
            <a:r>
              <a:rPr lang="fr-FR" sz="2000" dirty="0" smtClean="0"/>
              <a:t>    </a:t>
            </a:r>
            <a:r>
              <a:rPr lang="fr-FR" sz="2000" dirty="0" err="1" smtClean="0"/>
              <a:t>In-line</a:t>
            </a:r>
            <a:endParaRPr lang="fr-FR" sz="2000" dirty="0"/>
          </a:p>
        </p:txBody>
      </p:sp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85" y="4074631"/>
            <a:ext cx="2317407" cy="26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7" y="1092030"/>
            <a:ext cx="2319356" cy="270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droite 10"/>
          <p:cNvSpPr/>
          <p:nvPr/>
        </p:nvSpPr>
        <p:spPr>
          <a:xfrm rot="580163">
            <a:off x="4679222" y="5226787"/>
            <a:ext cx="2373538" cy="3361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Virage 11"/>
          <p:cNvSpPr/>
          <p:nvPr/>
        </p:nvSpPr>
        <p:spPr>
          <a:xfrm rot="6560284">
            <a:off x="4655339" y="2361161"/>
            <a:ext cx="1724436" cy="1073402"/>
          </a:xfrm>
          <a:prstGeom prst="bentArrow">
            <a:avLst>
              <a:gd name="adj1" fmla="val 12385"/>
              <a:gd name="adj2" fmla="val 14060"/>
              <a:gd name="adj3" fmla="val 20833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9229" y="2446530"/>
            <a:ext cx="459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Units</a:t>
            </a:r>
            <a:r>
              <a:rPr lang="fr-FR" sz="1400" dirty="0" smtClean="0"/>
              <a:t> </a:t>
            </a:r>
            <a:r>
              <a:rPr lang="fr-FR" sz="1400" dirty="0" err="1" smtClean="0"/>
              <a:t>leave</a:t>
            </a:r>
            <a:r>
              <a:rPr lang="fr-FR" sz="1400" dirty="0" smtClean="0"/>
              <a:t> the </a:t>
            </a:r>
            <a:r>
              <a:rPr lang="fr-FR" sz="1400" dirty="0" err="1" smtClean="0"/>
              <a:t>factory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airflow</a:t>
            </a:r>
            <a:r>
              <a:rPr lang="fr-FR" sz="1400" dirty="0" smtClean="0"/>
              <a:t> configuration </a:t>
            </a:r>
            <a:r>
              <a:rPr lang="fr-FR" sz="1400" dirty="0" err="1" smtClean="0"/>
              <a:t>supply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side</a:t>
            </a:r>
            <a:r>
              <a:rPr lang="fr-FR" sz="1400" dirty="0" smtClean="0"/>
              <a:t> of the unit (90° angle versus return).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1070" y="5133270"/>
            <a:ext cx="445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The fan </a:t>
            </a:r>
            <a:r>
              <a:rPr lang="fr-FR" sz="1400" dirty="0" err="1" smtClean="0"/>
              <a:t>can</a:t>
            </a:r>
            <a:r>
              <a:rPr lang="fr-FR" sz="1400" dirty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easily</a:t>
            </a:r>
            <a:r>
              <a:rPr lang="fr-FR" sz="1400" dirty="0" smtClean="0"/>
              <a:t> </a:t>
            </a:r>
            <a:r>
              <a:rPr lang="fr-FR" sz="1400" dirty="0" err="1" smtClean="0"/>
              <a:t>re-positionned</a:t>
            </a:r>
            <a:r>
              <a:rPr lang="fr-FR" sz="1400" dirty="0" smtClean="0"/>
              <a:t>, on site,</a:t>
            </a:r>
          </a:p>
          <a:p>
            <a:r>
              <a:rPr lang="fr-FR" sz="1400" dirty="0" smtClean="0"/>
              <a:t>to have the </a:t>
            </a:r>
            <a:r>
              <a:rPr lang="fr-FR" sz="1400" dirty="0" err="1" smtClean="0"/>
              <a:t>supply</a:t>
            </a:r>
            <a:r>
              <a:rPr lang="fr-FR" sz="1400" dirty="0" smtClean="0"/>
              <a:t> </a:t>
            </a:r>
            <a:r>
              <a:rPr lang="fr-FR" sz="1400" dirty="0" err="1" smtClean="0"/>
              <a:t>outlet</a:t>
            </a:r>
            <a:r>
              <a:rPr lang="fr-FR" sz="1400" dirty="0" smtClean="0"/>
              <a:t> </a:t>
            </a:r>
            <a:r>
              <a:rPr lang="fr-FR" sz="1400" dirty="0" err="1" smtClean="0"/>
              <a:t>in-line</a:t>
            </a:r>
            <a:r>
              <a:rPr lang="fr-FR" sz="1400" dirty="0" smtClean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93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20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1"/>
  <p:tag name="USESECONDARYMONITOR" val="True"/>
  <p:tag name="ANSWERNOWTEXT" val="Answer Now"/>
  <p:tag name="INPUTSOURCE" val="1"/>
  <p:tag name="CHARTVALUEFORMAT" val="0%"/>
  <p:tag name="STDCHART" val="1"/>
  <p:tag name="TEAMSINLEADERBOARD" val="20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1"/>
  <p:tag name="SHOWFLASHWARNING" val="False"/>
  <p:tag name="EXPANDSHOWBAR" val="True"/>
  <p:tag name="RESPCOUNTERSTYLE" val="-1"/>
  <p:tag name="ALLOWDUPLICATES" val="False"/>
  <p:tag name="AUTOUPDATEALIASES" val="True"/>
  <p:tag name="MAXRESPONDERS" val="20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1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10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10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1"/>
  <p:tag name="FIBINCLUDEOTHER" val="True"/>
  <p:tag name="DELIMITERS" val="3.1"/>
  <p:tag name="TASKPANEKEY" val="2f86eda2-068e-4e06-9a2b-817812f6e005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5270</TotalTime>
  <Words>1076</Words>
  <Application>Microsoft Office PowerPoint</Application>
  <PresentationFormat>Affichage à l'écran (4:3)</PresentationFormat>
  <Paragraphs>273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Custom Design</vt:lpstr>
      <vt:lpstr>Aqualean Product Presentation</vt:lpstr>
      <vt:lpstr>AQUALEAN - Introduction</vt:lpstr>
      <vt:lpstr>AQUALEAN - Main Characteristics</vt:lpstr>
      <vt:lpstr>AQUALEAN - Range</vt:lpstr>
      <vt:lpstr>AQUALEAN – Technical Description</vt:lpstr>
      <vt:lpstr>AQUALEAN – Technical Description</vt:lpstr>
      <vt:lpstr>AQUALEAN – Technical Description</vt:lpstr>
      <vt:lpstr>AQUALEAN - Article number explanation</vt:lpstr>
      <vt:lpstr>AQUALEAN – Airflow configuration</vt:lpstr>
      <vt:lpstr>AQUALEAN – Heating options</vt:lpstr>
      <vt:lpstr>AQUALEAN – Control options</vt:lpstr>
      <vt:lpstr>AQUALEAN – Safety &amp; Electrical options</vt:lpstr>
      <vt:lpstr>AQUALEAN – Hydraulic options</vt:lpstr>
      <vt:lpstr>Options – Other options</vt:lpstr>
      <vt:lpstr>AQUALEAN – eLencal v2.0</vt:lpstr>
      <vt:lpstr>AQUALEAN – Technical details</vt:lpstr>
      <vt:lpstr>Présentation PowerPoint</vt:lpstr>
    </vt:vector>
  </TitlesOfParts>
  <Company>Lennox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Ozzie Buckler</dc:creator>
  <cp:lastModifiedBy>Domenget, Laurent</cp:lastModifiedBy>
  <cp:revision>869</cp:revision>
  <dcterms:created xsi:type="dcterms:W3CDTF">2008-03-18T14:07:51Z</dcterms:created>
  <dcterms:modified xsi:type="dcterms:W3CDTF">2013-08-07T08:45:34Z</dcterms:modified>
</cp:coreProperties>
</file>