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467" r:id="rId2"/>
    <p:sldId id="705" r:id="rId3"/>
    <p:sldId id="724" r:id="rId4"/>
    <p:sldId id="725" r:id="rId5"/>
    <p:sldId id="722" r:id="rId6"/>
    <p:sldId id="736" r:id="rId7"/>
    <p:sldId id="726" r:id="rId8"/>
    <p:sldId id="737" r:id="rId9"/>
    <p:sldId id="730" r:id="rId10"/>
    <p:sldId id="738" r:id="rId11"/>
    <p:sldId id="708" r:id="rId12"/>
    <p:sldId id="741" r:id="rId13"/>
    <p:sldId id="739" r:id="rId14"/>
    <p:sldId id="727" r:id="rId15"/>
    <p:sldId id="742" r:id="rId16"/>
    <p:sldId id="740" r:id="rId17"/>
    <p:sldId id="728" r:id="rId18"/>
    <p:sldId id="729" r:id="rId19"/>
    <p:sldId id="709" r:id="rId20"/>
    <p:sldId id="731" r:id="rId21"/>
    <p:sldId id="732" r:id="rId22"/>
    <p:sldId id="733" r:id="rId23"/>
    <p:sldId id="734" r:id="rId24"/>
    <p:sldId id="735" r:id="rId25"/>
    <p:sldId id="706" r:id="rId26"/>
    <p:sldId id="704" r:id="rId27"/>
    <p:sldId id="711" r:id="rId28"/>
    <p:sldId id="749" r:id="rId29"/>
    <p:sldId id="746" r:id="rId30"/>
    <p:sldId id="747" r:id="rId31"/>
    <p:sldId id="719" r:id="rId32"/>
    <p:sldId id="713" r:id="rId33"/>
    <p:sldId id="714" r:id="rId34"/>
    <p:sldId id="743" r:id="rId35"/>
    <p:sldId id="744" r:id="rId36"/>
    <p:sldId id="715" r:id="rId37"/>
    <p:sldId id="716" r:id="rId38"/>
    <p:sldId id="757" r:id="rId39"/>
    <p:sldId id="758" r:id="rId40"/>
    <p:sldId id="759" r:id="rId41"/>
    <p:sldId id="760" r:id="rId42"/>
    <p:sldId id="761" r:id="rId43"/>
    <p:sldId id="762" r:id="rId44"/>
    <p:sldId id="763" r:id="rId45"/>
    <p:sldId id="754" r:id="rId46"/>
    <p:sldId id="718" r:id="rId47"/>
    <p:sldId id="720" r:id="rId48"/>
    <p:sldId id="721" r:id="rId49"/>
    <p:sldId id="765" r:id="rId50"/>
    <p:sldId id="766" r:id="rId51"/>
    <p:sldId id="767" r:id="rId52"/>
    <p:sldId id="769" r:id="rId53"/>
    <p:sldId id="770" r:id="rId54"/>
    <p:sldId id="771" r:id="rId55"/>
    <p:sldId id="772" r:id="rId56"/>
    <p:sldId id="773" r:id="rId57"/>
    <p:sldId id="774" r:id="rId58"/>
    <p:sldId id="775" r:id="rId59"/>
    <p:sldId id="777" r:id="rId60"/>
    <p:sldId id="778" r:id="rId61"/>
    <p:sldId id="779" r:id="rId62"/>
    <p:sldId id="780" r:id="rId63"/>
    <p:sldId id="781" r:id="rId64"/>
    <p:sldId id="782" r:id="rId65"/>
    <p:sldId id="783" r:id="rId66"/>
    <p:sldId id="784" r:id="rId67"/>
    <p:sldId id="785" r:id="rId68"/>
  </p:sldIdLst>
  <p:sldSz cx="9144000" cy="6858000" type="screen4x3"/>
  <p:notesSz cx="6858000" cy="9144000"/>
  <p:custDataLst>
    <p:tags r:id="rId70"/>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CBCB"/>
    <a:srgbClr val="D1D1D1"/>
    <a:srgbClr val="BEBEBE"/>
    <a:srgbClr val="FBFE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55" autoAdjust="0"/>
    <p:restoredTop sz="94660" autoAdjust="0"/>
  </p:normalViewPr>
  <p:slideViewPr>
    <p:cSldViewPr>
      <p:cViewPr varScale="1">
        <p:scale>
          <a:sx n="98" d="100"/>
          <a:sy n="98" d="100"/>
        </p:scale>
        <p:origin x="-924" y="-90"/>
      </p:cViewPr>
      <p:guideLst>
        <p:guide orient="horz" pos="3007"/>
        <p:guide orient="horz" pos="3176"/>
        <p:guide orient="horz" pos="2530"/>
        <p:guide orient="horz" pos="1700"/>
        <p:guide pos="2880"/>
        <p:guide pos="291"/>
        <p:guide pos="5469"/>
        <p:guide pos="4791"/>
        <p:guide pos="5662"/>
      </p:guideLst>
    </p:cSldViewPr>
  </p:slideViewPr>
  <p:outlineViewPr>
    <p:cViewPr>
      <p:scale>
        <a:sx n="33" d="100"/>
        <a:sy n="33" d="100"/>
      </p:scale>
      <p:origin x="0" y="4476"/>
    </p:cViewPr>
  </p:outlineViewPr>
  <p:notesTextViewPr>
    <p:cViewPr>
      <p:scale>
        <a:sx n="100" d="100"/>
        <a:sy n="100" d="100"/>
      </p:scale>
      <p:origin x="0" y="0"/>
    </p:cViewPr>
  </p:notesTextViewPr>
  <p:sorterViewPr>
    <p:cViewPr>
      <p:scale>
        <a:sx n="70" d="100"/>
        <a:sy n="70" d="100"/>
      </p:scale>
      <p:origin x="0" y="1740"/>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FC98013D-F26E-43C7-9B4E-7FC9D30E5BD8}" type="datetimeFigureOut">
              <a:rPr lang="en-US"/>
              <a:pPr>
                <a:defRPr/>
              </a:pPr>
              <a:t>2/15/2013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5ADE3B2E-487D-40AA-8C8D-C8D5A360848D}" type="slidenum">
              <a:rPr lang="en-US"/>
              <a:pPr>
                <a:defRPr/>
              </a:pPr>
              <a:t>‹N°›</a:t>
            </a:fld>
            <a:endParaRPr lang="en-US"/>
          </a:p>
        </p:txBody>
      </p:sp>
    </p:spTree>
    <p:extLst>
      <p:ext uri="{BB962C8B-B14F-4D97-AF65-F5344CB8AC3E}">
        <p14:creationId xmlns:p14="http://schemas.microsoft.com/office/powerpoint/2010/main" val="3567405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5ADE3B2E-487D-40AA-8C8D-C8D5A360848D}" type="slidenum">
              <a:rPr lang="en-US" smtClean="0"/>
              <a:pPr>
                <a:defRPr/>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8825"/>
            <a:ext cx="7772400" cy="1470025"/>
          </a:xfrm>
        </p:spPr>
        <p:txBody>
          <a:bodyPr/>
          <a:lstStyle>
            <a:lvl1pPr algn="ctr">
              <a:defRPr sz="4000" b="1">
                <a:solidFill>
                  <a:srgbClr val="C00000"/>
                </a:solidFill>
                <a:latin typeface="Arial Narrow"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514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6" name="Picture 8" descr="\\mnssrv02\Services\Documentation\IMAGES\00Elements graphiques 2012\Faisceau.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560" y="5133947"/>
            <a:ext cx="9144000" cy="17267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mnssrv02\Services\Documentation\IMAGES\00Elements graphiques 2012\lennox_logo_P1945_ThinkFar_R.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84168" y="404664"/>
            <a:ext cx="2832620" cy="12744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639" y="1371600"/>
            <a:ext cx="8641125" cy="4754563"/>
          </a:xfrm>
        </p:spPr>
        <p:txBody>
          <a:bodyPr/>
          <a:lstStyle>
            <a:lvl1pPr>
              <a:spcBef>
                <a:spcPts val="1200"/>
              </a:spcBef>
              <a:defRPr sz="2400"/>
            </a:lvl1pPr>
            <a:lvl2pPr>
              <a:defRPr sz="22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a:xfrm>
            <a:off x="0" y="6492875"/>
            <a:ext cx="990600" cy="365125"/>
          </a:xfrm>
          <a:prstGeom prst="rect">
            <a:avLst/>
          </a:prstGeom>
        </p:spPr>
        <p:txBody>
          <a:bodyPr/>
          <a:lstStyle>
            <a:lvl1pPr>
              <a:defRPr/>
            </a:lvl1pPr>
          </a:lstStyle>
          <a:p>
            <a:pPr>
              <a:defRPr/>
            </a:pPr>
            <a:fld id="{3FCC2631-CBA3-47A8-8DC6-F43CE9E38653}" type="slidenum">
              <a:rPr lang="en-US"/>
              <a:pPr>
                <a:defRPr/>
              </a:pPr>
              <a:t>‹N°›</a:t>
            </a:fld>
            <a:endParaRPr lang="en-US"/>
          </a:p>
        </p:txBody>
      </p:sp>
      <p:pic>
        <p:nvPicPr>
          <p:cNvPr id="5" name="Imag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27938" y="188913"/>
            <a:ext cx="13652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smtClean="0"/>
              <a:t>Click to edit Master title style</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13"/>
          <p:cNvSpPr>
            <a:spLocks noGrp="1"/>
          </p:cNvSpPr>
          <p:nvPr>
            <p:ph type="dt" sz="half" idx="10"/>
          </p:nvPr>
        </p:nvSpPr>
        <p:spPr>
          <a:xfrm>
            <a:off x="457200" y="6416675"/>
            <a:ext cx="2133600" cy="365125"/>
          </a:xfrm>
          <a:prstGeom prst="rect">
            <a:avLst/>
          </a:prstGeom>
        </p:spPr>
        <p:txBody>
          <a:bodyPr/>
          <a:lstStyle>
            <a:lvl1pPr>
              <a:defRPr/>
            </a:lvl1pPr>
          </a:lstStyle>
          <a:p>
            <a:pPr>
              <a:defRPr/>
            </a:pPr>
            <a:fld id="{2A75A5D2-1EE7-40C3-9270-E056351F3DD9}" type="datetimeFigureOut">
              <a:rPr lang="it-IT"/>
              <a:pPr>
                <a:defRPr/>
              </a:pPr>
              <a:t>15/02/2013</a:t>
            </a:fld>
            <a:endParaRPr lang="en-GB"/>
          </a:p>
        </p:txBody>
      </p:sp>
      <p:sp>
        <p:nvSpPr>
          <p:cNvPr id="5" name="Segnaposto piè di pagina 2"/>
          <p:cNvSpPr>
            <a:spLocks noGrp="1"/>
          </p:cNvSpPr>
          <p:nvPr>
            <p:ph type="ftr" sz="quarter" idx="11"/>
          </p:nvPr>
        </p:nvSpPr>
        <p:spPr>
          <a:xfrm>
            <a:off x="3124200" y="6416675"/>
            <a:ext cx="2895600" cy="365125"/>
          </a:xfrm>
          <a:prstGeom prst="rect">
            <a:avLst/>
          </a:prstGeom>
        </p:spPr>
        <p:txBody>
          <a:bodyPr/>
          <a:lstStyle>
            <a:lvl1pPr>
              <a:defRPr/>
            </a:lvl1pPr>
          </a:lstStyle>
          <a:p>
            <a:pPr>
              <a:defRPr/>
            </a:pPr>
            <a:endParaRPr lang="en-GB"/>
          </a:p>
        </p:txBody>
      </p:sp>
      <p:sp>
        <p:nvSpPr>
          <p:cNvPr id="6" name="Segnaposto numero diapositiva 22"/>
          <p:cNvSpPr>
            <a:spLocks noGrp="1"/>
          </p:cNvSpPr>
          <p:nvPr>
            <p:ph type="sldNum" sz="quarter" idx="12"/>
          </p:nvPr>
        </p:nvSpPr>
        <p:spPr>
          <a:xfrm>
            <a:off x="7924800" y="6416675"/>
            <a:ext cx="762000" cy="365125"/>
          </a:xfrm>
          <a:prstGeom prst="rect">
            <a:avLst/>
          </a:prstGeom>
        </p:spPr>
        <p:txBody>
          <a:bodyPr/>
          <a:lstStyle>
            <a:lvl1pPr>
              <a:defRPr/>
            </a:lvl1pPr>
          </a:lstStyle>
          <a:p>
            <a:pPr>
              <a:defRPr/>
            </a:pPr>
            <a:fld id="{9FF02D0F-DDE9-4C69-951E-C885051DAE2A}" type="slidenum">
              <a:rPr lang="en-GB"/>
              <a:pPr>
                <a:defRPr/>
              </a:pPr>
              <a:t>‹N°›</a:t>
            </a:fld>
            <a:endParaRPr lang="en-GB"/>
          </a:p>
        </p:txBody>
      </p:sp>
    </p:spTree>
    <p:extLst>
      <p:ext uri="{BB962C8B-B14F-4D97-AF65-F5344CB8AC3E}">
        <p14:creationId xmlns:p14="http://schemas.microsoft.com/office/powerpoint/2010/main" val="3721992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13"/>
          <p:cNvSpPr>
            <a:spLocks noGrp="1"/>
          </p:cNvSpPr>
          <p:nvPr>
            <p:ph type="dt" sz="half" idx="10"/>
          </p:nvPr>
        </p:nvSpPr>
        <p:spPr>
          <a:xfrm>
            <a:off x="457200" y="6416675"/>
            <a:ext cx="2133600" cy="365125"/>
          </a:xfrm>
          <a:prstGeom prst="rect">
            <a:avLst/>
          </a:prstGeom>
        </p:spPr>
        <p:txBody>
          <a:bodyPr/>
          <a:lstStyle>
            <a:lvl1pPr>
              <a:defRPr/>
            </a:lvl1pPr>
          </a:lstStyle>
          <a:p>
            <a:pPr>
              <a:defRPr/>
            </a:pPr>
            <a:fld id="{C8E46E73-FC64-47AF-B206-C11C58604EA8}" type="datetimeFigureOut">
              <a:rPr lang="it-IT"/>
              <a:pPr>
                <a:defRPr/>
              </a:pPr>
              <a:t>15/02/2013</a:t>
            </a:fld>
            <a:endParaRPr lang="en-GB"/>
          </a:p>
        </p:txBody>
      </p:sp>
      <p:sp>
        <p:nvSpPr>
          <p:cNvPr id="4" name="Segnaposto piè di pagina 2"/>
          <p:cNvSpPr>
            <a:spLocks noGrp="1"/>
          </p:cNvSpPr>
          <p:nvPr>
            <p:ph type="ftr" sz="quarter" idx="11"/>
          </p:nvPr>
        </p:nvSpPr>
        <p:spPr>
          <a:xfrm>
            <a:off x="3124200" y="6416675"/>
            <a:ext cx="2895600" cy="365125"/>
          </a:xfrm>
          <a:prstGeom prst="rect">
            <a:avLst/>
          </a:prstGeom>
        </p:spPr>
        <p:txBody>
          <a:bodyPr/>
          <a:lstStyle>
            <a:lvl1pPr>
              <a:defRPr/>
            </a:lvl1pPr>
          </a:lstStyle>
          <a:p>
            <a:pPr>
              <a:defRPr/>
            </a:pPr>
            <a:endParaRPr lang="en-GB"/>
          </a:p>
        </p:txBody>
      </p:sp>
      <p:sp>
        <p:nvSpPr>
          <p:cNvPr id="5" name="Segnaposto numero diapositiva 22"/>
          <p:cNvSpPr>
            <a:spLocks noGrp="1"/>
          </p:cNvSpPr>
          <p:nvPr>
            <p:ph type="sldNum" sz="quarter" idx="12"/>
          </p:nvPr>
        </p:nvSpPr>
        <p:spPr>
          <a:xfrm>
            <a:off x="7924800" y="6416675"/>
            <a:ext cx="762000" cy="365125"/>
          </a:xfrm>
          <a:prstGeom prst="rect">
            <a:avLst/>
          </a:prstGeom>
        </p:spPr>
        <p:txBody>
          <a:bodyPr/>
          <a:lstStyle>
            <a:lvl1pPr>
              <a:defRPr/>
            </a:lvl1pPr>
          </a:lstStyle>
          <a:p>
            <a:pPr>
              <a:defRPr/>
            </a:pPr>
            <a:fld id="{D21AF27B-8233-453F-AA83-80AF7FA6447E}" type="slidenum">
              <a:rPr lang="en-GB"/>
              <a:pPr>
                <a:defRPr/>
              </a:pPr>
              <a:t>‹N°›</a:t>
            </a:fld>
            <a:endParaRPr lang="en-GB"/>
          </a:p>
        </p:txBody>
      </p:sp>
    </p:spTree>
    <p:extLst>
      <p:ext uri="{BB962C8B-B14F-4D97-AF65-F5344CB8AC3E}">
        <p14:creationId xmlns:p14="http://schemas.microsoft.com/office/powerpoint/2010/main" val="26828725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233363" y="0"/>
            <a:ext cx="849254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smtClean="0"/>
              <a:t>Click to edit Master title style</a:t>
            </a:r>
          </a:p>
        </p:txBody>
      </p:sp>
      <p:sp>
        <p:nvSpPr>
          <p:cNvPr id="4099" name="Text Placeholder 2"/>
          <p:cNvSpPr>
            <a:spLocks noGrp="1"/>
          </p:cNvSpPr>
          <p:nvPr>
            <p:ph type="body" idx="1"/>
          </p:nvPr>
        </p:nvSpPr>
        <p:spPr bwMode="auto">
          <a:xfrm>
            <a:off x="233363" y="1371600"/>
            <a:ext cx="8730177" cy="47545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grpSp>
        <p:nvGrpSpPr>
          <p:cNvPr id="8" name="Groupe 11"/>
          <p:cNvGrpSpPr>
            <a:grpSpLocks/>
          </p:cNvGrpSpPr>
          <p:nvPr userDrawn="1"/>
        </p:nvGrpSpPr>
        <p:grpSpPr bwMode="auto">
          <a:xfrm flipV="1">
            <a:off x="233363" y="620713"/>
            <a:ext cx="8785225" cy="360362"/>
            <a:chOff x="-1966664" y="908720"/>
            <a:chExt cx="8784976" cy="432048"/>
          </a:xfrm>
        </p:grpSpPr>
        <p:cxnSp>
          <p:nvCxnSpPr>
            <p:cNvPr id="9" name="Connecteur droit 8"/>
            <p:cNvCxnSpPr/>
            <p:nvPr/>
          </p:nvCxnSpPr>
          <p:spPr>
            <a:xfrm>
              <a:off x="-1966664" y="1340768"/>
              <a:ext cx="632283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4932415" y="908720"/>
              <a:ext cx="188589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V="1">
              <a:off x="4356169" y="908720"/>
              <a:ext cx="576247" cy="43204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12" name="Image 6"/>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7627938" y="188913"/>
            <a:ext cx="13652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81" r:id="rId1"/>
    <p:sldLayoutId id="2147483871" r:id="rId2"/>
    <p:sldLayoutId id="2147483882" r:id="rId3"/>
    <p:sldLayoutId id="2147483883" r:id="rId4"/>
  </p:sldLayoutIdLst>
  <p:timing>
    <p:tnLst>
      <p:par>
        <p:cTn id="1" dur="indefinite" restart="never" nodeType="tmRoot"/>
      </p:par>
    </p:tnLst>
  </p:timing>
  <p:hf hdr="0" ftr="0" dt="0"/>
  <p:txStyles>
    <p:title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ts val="1200"/>
        </a:spcBef>
        <a:spcAft>
          <a:spcPct val="0"/>
        </a:spcAft>
        <a:buSzPct val="80000"/>
        <a:buFont typeface="Wingdings" pitchFamily="2" charset="2"/>
        <a:buChar char="n"/>
        <a:defRPr sz="2400" kern="1200">
          <a:solidFill>
            <a:schemeClr val="tx1"/>
          </a:solidFill>
          <a:latin typeface="Eurostile LT" pitchFamily="2" charset="0"/>
          <a:ea typeface="+mn-ea"/>
          <a:cs typeface="Arial" pitchFamily="34" charset="0"/>
        </a:defRPr>
      </a:lvl1pPr>
      <a:lvl2pPr marL="742950" indent="-285750" algn="l" rtl="0" eaLnBrk="0" fontAlgn="base" hangingPunct="0">
        <a:spcBef>
          <a:spcPct val="20000"/>
        </a:spcBef>
        <a:spcAft>
          <a:spcPct val="0"/>
        </a:spcAft>
        <a:buClr>
          <a:srgbClr val="DAA600"/>
        </a:buClr>
        <a:buSzPct val="110000"/>
        <a:buFont typeface="Wingdings" pitchFamily="2" charset="2"/>
        <a:buChar char="§"/>
        <a:defRPr sz="2200" kern="1200">
          <a:solidFill>
            <a:schemeClr val="tx1"/>
          </a:solidFill>
          <a:latin typeface="Eurostile LT" pitchFamily="2"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Eurostile LT" pitchFamily="2"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kern="1200">
          <a:solidFill>
            <a:schemeClr val="tx1"/>
          </a:solidFill>
          <a:latin typeface="Eurostile LT" pitchFamily="2"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kern="1200">
          <a:solidFill>
            <a:schemeClr val="tx1"/>
          </a:solidFill>
          <a:latin typeface="Eurostile LT" pitchFamily="2"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67.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ctrTitle"/>
          </p:nvPr>
        </p:nvSpPr>
        <p:spPr>
          <a:xfrm>
            <a:off x="827584" y="2276872"/>
            <a:ext cx="7772400" cy="1261721"/>
          </a:xfrm>
        </p:spPr>
        <p:txBody>
          <a:bodyPr anchor="t"/>
          <a:lstStyle/>
          <a:p>
            <a:pPr>
              <a:lnSpc>
                <a:spcPct val="100000"/>
              </a:lnSpc>
            </a:pPr>
            <a:r>
              <a:rPr lang="en-US" dirty="0">
                <a:effectLst>
                  <a:outerShdw blurRad="38100" dist="38100" dir="2700000" algn="tl">
                    <a:srgbClr val="000000">
                      <a:alpha val="43137"/>
                    </a:srgbClr>
                  </a:outerShdw>
                </a:effectLst>
                <a:latin typeface="Eurostile LT" pitchFamily="2" charset="0"/>
                <a:cs typeface="Arial" charset="0"/>
              </a:rPr>
              <a:t>ALLEGRA – ARMONIA</a:t>
            </a:r>
            <a:br>
              <a:rPr lang="en-US" dirty="0">
                <a:effectLst>
                  <a:outerShdw blurRad="38100" dist="38100" dir="2700000" algn="tl">
                    <a:srgbClr val="000000">
                      <a:alpha val="43137"/>
                    </a:srgbClr>
                  </a:outerShdw>
                </a:effectLst>
                <a:latin typeface="Eurostile LT" pitchFamily="2" charset="0"/>
                <a:cs typeface="Arial" charset="0"/>
              </a:rPr>
            </a:br>
            <a:r>
              <a:rPr lang="en-US" dirty="0">
                <a:effectLst>
                  <a:outerShdw blurRad="38100" dist="38100" dir="2700000" algn="tl">
                    <a:srgbClr val="000000">
                      <a:alpha val="43137"/>
                    </a:srgbClr>
                  </a:outerShdw>
                </a:effectLst>
                <a:latin typeface="Eurostile LT" pitchFamily="2" charset="0"/>
                <a:cs typeface="Arial" charset="0"/>
              </a:rPr>
              <a:t>Modbus control</a:t>
            </a:r>
            <a:endParaRPr lang="en-US" dirty="0" smtClean="0">
              <a:effectLst>
                <a:outerShdw blurRad="38100" dist="38100" dir="2700000" algn="tl">
                  <a:srgbClr val="000000">
                    <a:alpha val="43137"/>
                  </a:srgbClr>
                </a:outerShdw>
              </a:effectLst>
              <a:latin typeface="Eurostile LT" pitchFamily="2" charset="0"/>
              <a:cs typeface="Arial" charset="0"/>
            </a:endParaRPr>
          </a:p>
        </p:txBody>
      </p:sp>
      <p:sp>
        <p:nvSpPr>
          <p:cNvPr id="7" name="Rectangle 8"/>
          <p:cNvSpPr>
            <a:spLocks noGrp="1" noChangeArrowheads="1"/>
          </p:cNvSpPr>
          <p:nvPr>
            <p:ph type="subTitle" idx="1"/>
          </p:nvPr>
        </p:nvSpPr>
        <p:spPr>
          <a:xfrm>
            <a:off x="-13420" y="4509120"/>
            <a:ext cx="9157420" cy="1118525"/>
          </a:xfrm>
        </p:spPr>
        <p:txBody>
          <a:bodyPr/>
          <a:lstStyle/>
          <a:p>
            <a:pPr>
              <a:buClr>
                <a:schemeClr val="accent3">
                  <a:lumMod val="75000"/>
                </a:schemeClr>
              </a:buClr>
              <a:defRPr/>
            </a:pPr>
            <a:r>
              <a:rPr lang="en-US" dirty="0" smtClean="0">
                <a:latin typeface="Eurostile LT" pitchFamily="2" charset="0"/>
              </a:rPr>
              <a:t>Olivier Lenglet</a:t>
            </a:r>
            <a:endParaRPr lang="en-US" dirty="0">
              <a:latin typeface="Eurostile LT" pitchFamily="2" charset="0"/>
            </a:endParaRPr>
          </a:p>
          <a:p>
            <a:pPr>
              <a:buClr>
                <a:schemeClr val="accent3">
                  <a:lumMod val="75000"/>
                </a:schemeClr>
              </a:buClr>
              <a:defRPr/>
            </a:pPr>
            <a:r>
              <a:rPr lang="en-US" dirty="0" smtClean="0">
                <a:latin typeface="Eurostile LT" pitchFamily="2" charset="0"/>
              </a:rPr>
              <a:t>Airside/CCU Product Manager</a:t>
            </a:r>
            <a:r>
              <a:rPr lang="en-US" dirty="0">
                <a:latin typeface="Eurostile LT" pitchFamily="2" charset="0"/>
              </a:rPr>
              <a:t/>
            </a:r>
            <a:br>
              <a:rPr lang="en-US" dirty="0">
                <a:latin typeface="Eurostile LT" pitchFamily="2" charset="0"/>
              </a:rPr>
            </a:br>
            <a:endParaRPr lang="en-US" dirty="0">
              <a:latin typeface="Eurostile LT" pitchFamily="2" charset="0"/>
            </a:endParaRPr>
          </a:p>
        </p:txBody>
      </p:sp>
      <p:sp>
        <p:nvSpPr>
          <p:cNvPr id="4" name="Rectangle 11"/>
          <p:cNvSpPr>
            <a:spLocks noChangeArrowheads="1"/>
          </p:cNvSpPr>
          <p:nvPr/>
        </p:nvSpPr>
        <p:spPr bwMode="auto">
          <a:xfrm>
            <a:off x="5004048" y="6281619"/>
            <a:ext cx="396044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r">
              <a:lnSpc>
                <a:spcPct val="120000"/>
              </a:lnSpc>
            </a:pPr>
            <a:r>
              <a:rPr lang="en-US" sz="1200" b="1" dirty="0" smtClean="0">
                <a:solidFill>
                  <a:srgbClr val="595959"/>
                </a:solidFill>
                <a:latin typeface="+mn-lt"/>
              </a:rPr>
              <a:t>Olivier LENGLET – the 3</a:t>
            </a:r>
            <a:r>
              <a:rPr lang="en-US" sz="1200" b="1" baseline="30000" dirty="0" smtClean="0">
                <a:solidFill>
                  <a:srgbClr val="595959"/>
                </a:solidFill>
                <a:latin typeface="+mn-lt"/>
              </a:rPr>
              <a:t>rd</a:t>
            </a:r>
            <a:r>
              <a:rPr lang="en-US" sz="1200" b="1" dirty="0" smtClean="0">
                <a:solidFill>
                  <a:srgbClr val="595959"/>
                </a:solidFill>
                <a:latin typeface="+mn-lt"/>
              </a:rPr>
              <a:t> of February 2013</a:t>
            </a:r>
            <a:endParaRPr lang="en-US" sz="1200" b="1" dirty="0">
              <a:solidFill>
                <a:srgbClr val="595959"/>
              </a:solidFill>
              <a:latin typeface="+mn-lt"/>
            </a:endParaRPr>
          </a:p>
        </p:txBody>
      </p:sp>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egnaposto contenuto 4"/>
          <p:cNvSpPr>
            <a:spLocks noGrp="1"/>
          </p:cNvSpPr>
          <p:nvPr>
            <p:ph idx="1"/>
          </p:nvPr>
        </p:nvSpPr>
        <p:spPr>
          <a:xfrm>
            <a:off x="428625" y="4714875"/>
            <a:ext cx="8229600" cy="1785938"/>
          </a:xfrm>
        </p:spPr>
        <p:txBody>
          <a:bodyPr/>
          <a:lstStyle/>
          <a:p>
            <a:pPr marL="0" indent="0" eaLnBrk="1" hangingPunct="1">
              <a:spcBef>
                <a:spcPct val="0"/>
              </a:spcBef>
              <a:buFont typeface="Wingdings 2" pitchFamily="18" charset="2"/>
              <a:buNone/>
            </a:pPr>
            <a:r>
              <a:rPr lang="it-IT" sz="1600" dirty="0" smtClean="0">
                <a:effectLst>
                  <a:outerShdw blurRad="38100" dist="38100" dir="2700000" algn="tl">
                    <a:srgbClr val="000000">
                      <a:alpha val="43137"/>
                    </a:srgbClr>
                  </a:outerShdw>
                </a:effectLst>
                <a:cs typeface="Times New Roman" pitchFamily="18" charset="0"/>
              </a:rPr>
              <a:t>On the PCB </a:t>
            </a:r>
            <a:r>
              <a:rPr lang="it-IT" sz="1600" dirty="0" err="1" smtClean="0">
                <a:effectLst>
                  <a:outerShdw blurRad="38100" dist="38100" dir="2700000" algn="tl">
                    <a:srgbClr val="000000">
                      <a:alpha val="43137"/>
                    </a:srgbClr>
                  </a:outerShdw>
                </a:effectLst>
                <a:cs typeface="Times New Roman" pitchFamily="18" charset="0"/>
              </a:rPr>
              <a:t>we</a:t>
            </a:r>
            <a:r>
              <a:rPr lang="it-IT" sz="1600" dirty="0" smtClean="0">
                <a:effectLst>
                  <a:outerShdw blurRad="38100" dist="38100" dir="2700000" algn="tl">
                    <a:srgbClr val="000000">
                      <a:alpha val="43137"/>
                    </a:srgbClr>
                  </a:outerShdw>
                </a:effectLst>
                <a:cs typeface="Times New Roman" pitchFamily="18" charset="0"/>
              </a:rPr>
              <a:t> </a:t>
            </a:r>
            <a:r>
              <a:rPr lang="it-IT" sz="1600" dirty="0" err="1" smtClean="0">
                <a:effectLst>
                  <a:outerShdw blurRad="38100" dist="38100" dir="2700000" algn="tl">
                    <a:srgbClr val="000000">
                      <a:alpha val="43137"/>
                    </a:srgbClr>
                  </a:outerShdw>
                </a:effectLst>
                <a:cs typeface="Times New Roman" pitchFamily="18" charset="0"/>
              </a:rPr>
              <a:t>have</a:t>
            </a:r>
            <a:r>
              <a:rPr lang="it-IT" sz="1600" dirty="0" smtClean="0">
                <a:effectLst>
                  <a:outerShdw blurRad="38100" dist="38100" dir="2700000" algn="tl">
                    <a:srgbClr val="000000">
                      <a:alpha val="43137"/>
                    </a:srgbClr>
                  </a:outerShdw>
                </a:effectLst>
                <a:cs typeface="Times New Roman" pitchFamily="18" charset="0"/>
              </a:rPr>
              <a:t> 2 </a:t>
            </a:r>
            <a:r>
              <a:rPr lang="it-IT" sz="1600" dirty="0" err="1" smtClean="0">
                <a:effectLst>
                  <a:outerShdw blurRad="38100" dist="38100" dir="2700000" algn="tl">
                    <a:srgbClr val="000000">
                      <a:alpha val="43137"/>
                    </a:srgbClr>
                  </a:outerShdw>
                </a:effectLst>
                <a:cs typeface="Times New Roman" pitchFamily="18" charset="0"/>
              </a:rPr>
              <a:t>different</a:t>
            </a:r>
            <a:r>
              <a:rPr lang="it-IT" sz="1600" dirty="0" smtClean="0">
                <a:effectLst>
                  <a:outerShdw blurRad="38100" dist="38100" dir="2700000" algn="tl">
                    <a:srgbClr val="000000">
                      <a:alpha val="43137"/>
                    </a:srgbClr>
                  </a:outerShdw>
                </a:effectLst>
                <a:cs typeface="Times New Roman" pitchFamily="18" charset="0"/>
              </a:rPr>
              <a:t> </a:t>
            </a:r>
            <a:r>
              <a:rPr lang="it-IT" sz="1600" dirty="0" err="1" smtClean="0">
                <a:effectLst>
                  <a:outerShdw blurRad="38100" dist="38100" dir="2700000" algn="tl">
                    <a:srgbClr val="000000">
                      <a:alpha val="43137"/>
                    </a:srgbClr>
                  </a:outerShdw>
                </a:effectLst>
                <a:cs typeface="Times New Roman" pitchFamily="18" charset="0"/>
              </a:rPr>
              <a:t>Jumpers</a:t>
            </a:r>
            <a:r>
              <a:rPr lang="it-IT" sz="1600" dirty="0" smtClean="0">
                <a:effectLst>
                  <a:outerShdw blurRad="38100" dist="38100" dir="2700000" algn="tl">
                    <a:srgbClr val="000000">
                      <a:alpha val="43137"/>
                    </a:srgbClr>
                  </a:outerShdw>
                </a:effectLst>
                <a:cs typeface="Times New Roman" pitchFamily="18" charset="0"/>
              </a:rPr>
              <a:t>:	</a:t>
            </a:r>
          </a:p>
          <a:p>
            <a:pPr marL="457200" lvl="1" indent="0" eaLnBrk="1" hangingPunct="1">
              <a:spcBef>
                <a:spcPct val="0"/>
              </a:spcBef>
              <a:buNone/>
            </a:pPr>
            <a:r>
              <a:rPr lang="it-IT" sz="1400" dirty="0" smtClean="0">
                <a:effectLst>
                  <a:outerShdw blurRad="38100" dist="38100" dir="2700000" algn="tl">
                    <a:srgbClr val="000000">
                      <a:alpha val="43137"/>
                    </a:srgbClr>
                  </a:outerShdw>
                </a:effectLst>
              </a:rPr>
              <a:t>J2</a:t>
            </a:r>
            <a:r>
              <a:rPr lang="it-IT" sz="1400" dirty="0" smtClean="0"/>
              <a:t>: 	</a:t>
            </a:r>
            <a:r>
              <a:rPr lang="it-IT" sz="1400" dirty="0" err="1" smtClean="0"/>
              <a:t>defines</a:t>
            </a:r>
            <a:r>
              <a:rPr lang="it-IT" sz="1400" dirty="0" smtClean="0"/>
              <a:t> the </a:t>
            </a:r>
            <a:r>
              <a:rPr lang="it-IT" sz="1400" dirty="0" err="1" smtClean="0"/>
              <a:t>motor</a:t>
            </a:r>
            <a:r>
              <a:rPr lang="it-IT" sz="1400" dirty="0" smtClean="0"/>
              <a:t> </a:t>
            </a:r>
            <a:r>
              <a:rPr lang="it-IT" sz="1400" dirty="0" err="1" smtClean="0"/>
              <a:t>type</a:t>
            </a:r>
            <a:r>
              <a:rPr lang="it-IT" sz="1400" dirty="0" smtClean="0"/>
              <a:t>, </a:t>
            </a:r>
            <a:r>
              <a:rPr lang="it-IT" sz="1400" dirty="0" err="1" smtClean="0"/>
              <a:t>asynchronous</a:t>
            </a:r>
            <a:r>
              <a:rPr lang="it-IT" sz="1400" dirty="0" smtClean="0"/>
              <a:t> or  </a:t>
            </a:r>
            <a:r>
              <a:rPr lang="it-IT" sz="1400" dirty="0" err="1" smtClean="0"/>
              <a:t>brushless</a:t>
            </a:r>
            <a:endParaRPr lang="it-IT" sz="1400" dirty="0" smtClean="0"/>
          </a:p>
          <a:p>
            <a:pPr marL="457200" lvl="1" indent="0" eaLnBrk="1" hangingPunct="1">
              <a:spcBef>
                <a:spcPct val="0"/>
              </a:spcBef>
              <a:buNone/>
            </a:pPr>
            <a:r>
              <a:rPr lang="it-IT" sz="1400" dirty="0" smtClean="0">
                <a:effectLst>
                  <a:outerShdw blurRad="38100" dist="38100" dir="2700000" algn="tl">
                    <a:srgbClr val="000000">
                      <a:alpha val="43137"/>
                    </a:srgbClr>
                  </a:outerShdw>
                </a:effectLst>
              </a:rPr>
              <a:t>J5</a:t>
            </a:r>
            <a:r>
              <a:rPr lang="it-IT" sz="1400" dirty="0" smtClean="0"/>
              <a:t>: 	</a:t>
            </a:r>
            <a:r>
              <a:rPr lang="it-IT" sz="1400" dirty="0" err="1" smtClean="0"/>
              <a:t>defines</a:t>
            </a:r>
            <a:r>
              <a:rPr lang="it-IT" sz="1400" dirty="0" smtClean="0"/>
              <a:t> the fan-coil </a:t>
            </a:r>
            <a:r>
              <a:rPr lang="it-IT" sz="1400" dirty="0" err="1" smtClean="0"/>
              <a:t>installation</a:t>
            </a:r>
            <a:r>
              <a:rPr lang="it-IT" sz="1400" dirty="0" smtClean="0"/>
              <a:t> </a:t>
            </a:r>
            <a:r>
              <a:rPr lang="it-IT" sz="1400" dirty="0" err="1" smtClean="0"/>
              <a:t>type</a:t>
            </a:r>
            <a:r>
              <a:rPr lang="it-IT" sz="1400" dirty="0" smtClean="0"/>
              <a:t> in </a:t>
            </a:r>
            <a:r>
              <a:rPr lang="it-IT" sz="1400" dirty="0" err="1" smtClean="0"/>
              <a:t>order</a:t>
            </a:r>
            <a:r>
              <a:rPr lang="it-IT" sz="1400" dirty="0" smtClean="0"/>
              <a:t> to </a:t>
            </a:r>
            <a:r>
              <a:rPr lang="it-IT" sz="1400" dirty="0" err="1" smtClean="0"/>
              <a:t>prevent</a:t>
            </a:r>
            <a:r>
              <a:rPr lang="it-IT" sz="1400" dirty="0" smtClean="0"/>
              <a:t> </a:t>
            </a:r>
            <a:r>
              <a:rPr lang="it-IT" sz="1400" dirty="0" err="1" smtClean="0"/>
              <a:t>stratification</a:t>
            </a:r>
            <a:r>
              <a:rPr lang="it-IT" sz="1400" dirty="0" smtClean="0"/>
              <a:t> </a:t>
            </a:r>
            <a:r>
              <a:rPr lang="it-IT" sz="1400" dirty="0" err="1" smtClean="0"/>
              <a:t>problems</a:t>
            </a:r>
            <a:r>
              <a:rPr lang="it-IT" sz="1400" dirty="0" smtClean="0"/>
              <a:t>. </a:t>
            </a:r>
            <a:r>
              <a:rPr lang="it-IT" sz="1400" dirty="0" err="1" smtClean="0"/>
              <a:t>Even</a:t>
            </a:r>
            <a:r>
              <a:rPr lang="it-IT" sz="1400" dirty="0" smtClean="0"/>
              <a:t> </a:t>
            </a:r>
            <a:r>
              <a:rPr lang="it-IT" sz="1400" dirty="0" err="1" smtClean="0"/>
              <a:t>if</a:t>
            </a:r>
            <a:r>
              <a:rPr lang="it-IT" sz="1400" dirty="0" smtClean="0"/>
              <a:t> 	the fan </a:t>
            </a:r>
            <a:r>
              <a:rPr lang="it-IT" sz="1400" dirty="0" err="1" smtClean="0"/>
              <a:t>is</a:t>
            </a:r>
            <a:r>
              <a:rPr lang="it-IT" sz="1400" dirty="0" smtClean="0"/>
              <a:t> </a:t>
            </a:r>
            <a:r>
              <a:rPr lang="it-IT" sz="1400" dirty="0" err="1" smtClean="0"/>
              <a:t>paused</a:t>
            </a:r>
            <a:r>
              <a:rPr lang="it-IT" sz="1400" dirty="0" smtClean="0"/>
              <a:t>, the control </a:t>
            </a:r>
            <a:r>
              <a:rPr lang="it-IT" sz="1400" dirty="0" err="1" smtClean="0"/>
              <a:t>makes</a:t>
            </a:r>
            <a:r>
              <a:rPr lang="it-IT" sz="1400" dirty="0" smtClean="0"/>
              <a:t> the fan </a:t>
            </a:r>
            <a:r>
              <a:rPr lang="it-IT" sz="1400" dirty="0" err="1" smtClean="0"/>
              <a:t>running</a:t>
            </a:r>
            <a:r>
              <a:rPr lang="it-IT" sz="1400" dirty="0" smtClean="0"/>
              <a:t> </a:t>
            </a:r>
            <a:r>
              <a:rPr lang="it-IT" sz="1400" dirty="0" err="1" smtClean="0"/>
              <a:t>every</a:t>
            </a:r>
            <a:r>
              <a:rPr lang="it-IT" sz="1400" dirty="0" smtClean="0"/>
              <a:t> 15 minutes</a:t>
            </a:r>
          </a:p>
          <a:p>
            <a:pPr lvl="2" eaLnBrk="1" hangingPunct="1">
              <a:spcBef>
                <a:spcPct val="0"/>
              </a:spcBef>
              <a:buSzPct val="100000"/>
              <a:buFont typeface="Wingdings" pitchFamily="2" charset="2"/>
              <a:buChar char="§"/>
            </a:pPr>
            <a:r>
              <a:rPr lang="it-IT" sz="1400" dirty="0" smtClean="0"/>
              <a:t>Vertical </a:t>
            </a:r>
            <a:r>
              <a:rPr lang="it-IT" sz="1400" dirty="0" err="1" smtClean="0"/>
              <a:t>installation</a:t>
            </a:r>
            <a:r>
              <a:rPr lang="it-IT" sz="1400" dirty="0" smtClean="0"/>
              <a:t>: the fan </a:t>
            </a:r>
            <a:r>
              <a:rPr lang="it-IT" sz="1400" dirty="0" err="1" smtClean="0"/>
              <a:t>cycle</a:t>
            </a:r>
            <a:r>
              <a:rPr lang="it-IT" sz="1400" dirty="0" smtClean="0"/>
              <a:t> </a:t>
            </a:r>
            <a:r>
              <a:rPr lang="it-IT" sz="1400" dirty="0" err="1" smtClean="0"/>
              <a:t>operates</a:t>
            </a:r>
            <a:r>
              <a:rPr lang="it-IT" sz="1400" dirty="0" smtClean="0"/>
              <a:t> in </a:t>
            </a:r>
            <a:r>
              <a:rPr lang="it-IT" sz="1400" dirty="0" err="1" smtClean="0"/>
              <a:t>cooling</a:t>
            </a:r>
            <a:r>
              <a:rPr lang="it-IT" sz="1400" dirty="0" smtClean="0"/>
              <a:t> mode in </a:t>
            </a:r>
            <a:r>
              <a:rPr lang="it-IT" sz="1400" dirty="0" err="1" smtClean="0"/>
              <a:t>summer</a:t>
            </a:r>
            <a:r>
              <a:rPr lang="it-IT" sz="1400" dirty="0" smtClean="0"/>
              <a:t>. In </a:t>
            </a:r>
            <a:r>
              <a:rPr lang="it-IT" sz="1400" dirty="0" err="1" smtClean="0"/>
              <a:t>cooling</a:t>
            </a:r>
            <a:r>
              <a:rPr lang="it-IT" sz="1400" dirty="0" smtClean="0"/>
              <a:t> mode </a:t>
            </a:r>
            <a:r>
              <a:rPr lang="it-IT" sz="1400" dirty="0" err="1" smtClean="0"/>
              <a:t>we</a:t>
            </a:r>
            <a:r>
              <a:rPr lang="it-IT" sz="1400" dirty="0" smtClean="0"/>
              <a:t> </a:t>
            </a:r>
            <a:r>
              <a:rPr lang="it-IT" sz="1400" dirty="0" err="1" smtClean="0"/>
              <a:t>also</a:t>
            </a:r>
            <a:r>
              <a:rPr lang="it-IT" sz="1400" dirty="0" smtClean="0"/>
              <a:t> </a:t>
            </a:r>
            <a:r>
              <a:rPr lang="it-IT" sz="1400" dirty="0" err="1" smtClean="0"/>
              <a:t>have</a:t>
            </a:r>
            <a:r>
              <a:rPr lang="it-IT" sz="1400" dirty="0" smtClean="0"/>
              <a:t> a 2 </a:t>
            </a:r>
            <a:r>
              <a:rPr lang="it-IT" sz="1400" dirty="0" err="1" smtClean="0"/>
              <a:t>min</a:t>
            </a:r>
            <a:r>
              <a:rPr lang="it-IT" sz="1400" dirty="0" smtClean="0"/>
              <a:t> fan </a:t>
            </a:r>
            <a:r>
              <a:rPr lang="it-IT" sz="1400" dirty="0" err="1" smtClean="0"/>
              <a:t>at</a:t>
            </a:r>
            <a:r>
              <a:rPr lang="it-IT" sz="1400" dirty="0" smtClean="0"/>
              <a:t> the control </a:t>
            </a:r>
            <a:r>
              <a:rPr lang="it-IT" sz="1400" dirty="0" err="1" smtClean="0"/>
              <a:t>power</a:t>
            </a:r>
            <a:r>
              <a:rPr lang="it-IT" sz="1400" dirty="0" smtClean="0"/>
              <a:t> on </a:t>
            </a:r>
          </a:p>
          <a:p>
            <a:pPr lvl="2" eaLnBrk="1" hangingPunct="1">
              <a:spcBef>
                <a:spcPct val="0"/>
              </a:spcBef>
              <a:buSzPct val="100000"/>
              <a:buFont typeface="Wingdings" pitchFamily="2" charset="2"/>
              <a:buChar char="§"/>
            </a:pPr>
            <a:r>
              <a:rPr lang="it-IT" sz="1400" dirty="0" err="1" smtClean="0"/>
              <a:t>Horizontal</a:t>
            </a:r>
            <a:r>
              <a:rPr lang="it-IT" sz="1400" dirty="0" smtClean="0"/>
              <a:t> </a:t>
            </a:r>
            <a:r>
              <a:rPr lang="it-IT" sz="1400" dirty="0" err="1" smtClean="0"/>
              <a:t>installation</a:t>
            </a:r>
            <a:r>
              <a:rPr lang="it-IT" sz="1400" dirty="0" smtClean="0"/>
              <a:t>: the fan </a:t>
            </a:r>
            <a:r>
              <a:rPr lang="it-IT" sz="1400" dirty="0" err="1" smtClean="0"/>
              <a:t>cycle</a:t>
            </a:r>
            <a:r>
              <a:rPr lang="it-IT" sz="1400" dirty="0" smtClean="0"/>
              <a:t> </a:t>
            </a:r>
            <a:r>
              <a:rPr lang="it-IT" sz="1400" dirty="0" err="1" smtClean="0"/>
              <a:t>operates</a:t>
            </a:r>
            <a:r>
              <a:rPr lang="it-IT" sz="1400" dirty="0" smtClean="0"/>
              <a:t> in </a:t>
            </a:r>
            <a:r>
              <a:rPr lang="it-IT" sz="1400" dirty="0" err="1" smtClean="0"/>
              <a:t>heating</a:t>
            </a:r>
            <a:r>
              <a:rPr lang="it-IT" sz="1400" dirty="0" smtClean="0"/>
              <a:t> mode in </a:t>
            </a:r>
            <a:r>
              <a:rPr lang="it-IT" sz="1400" dirty="0" err="1" smtClean="0"/>
              <a:t>winter</a:t>
            </a:r>
            <a:endParaRPr lang="it-IT" sz="1400" dirty="0" smtClean="0"/>
          </a:p>
        </p:txBody>
      </p:sp>
      <p:pic>
        <p:nvPicPr>
          <p:cNvPr id="27652" name="Picture 2"/>
          <p:cNvPicPr>
            <a:picLocks noChangeAspect="1" noChangeArrowheads="1"/>
          </p:cNvPicPr>
          <p:nvPr/>
        </p:nvPicPr>
        <p:blipFill>
          <a:blip r:embed="rId2" cstate="print"/>
          <a:srcRect/>
          <a:stretch>
            <a:fillRect/>
          </a:stretch>
        </p:blipFill>
        <p:spPr bwMode="auto">
          <a:xfrm>
            <a:off x="1500188" y="1500188"/>
            <a:ext cx="5867400" cy="3017837"/>
          </a:xfrm>
          <a:prstGeom prst="rect">
            <a:avLst/>
          </a:prstGeom>
          <a:noFill/>
          <a:ln w="9525">
            <a:noFill/>
            <a:miter lim="800000"/>
            <a:headEnd/>
            <a:tailEnd/>
          </a:ln>
        </p:spPr>
      </p:pic>
      <p:sp>
        <p:nvSpPr>
          <p:cNvPr id="27653" name="Rectangle 1"/>
          <p:cNvSpPr>
            <a:spLocks noChangeArrowheads="1"/>
          </p:cNvSpPr>
          <p:nvPr/>
        </p:nvSpPr>
        <p:spPr bwMode="auto">
          <a:xfrm>
            <a:off x="428625" y="4429125"/>
            <a:ext cx="8286750" cy="461963"/>
          </a:xfrm>
          <a:prstGeom prst="rect">
            <a:avLst/>
          </a:prstGeom>
          <a:noFill/>
          <a:ln w="9525">
            <a:noFill/>
            <a:miter lim="800000"/>
            <a:headEnd/>
            <a:tailEnd/>
          </a:ln>
        </p:spPr>
        <p:txBody>
          <a:bodyPr anchor="ctr">
            <a:spAutoFit/>
          </a:bodyPr>
          <a:lstStyle/>
          <a:p>
            <a:endParaRPr lang="it-IT" sz="1200">
              <a:cs typeface="Times New Roman" pitchFamily="18" charset="0"/>
            </a:endParaRPr>
          </a:p>
          <a:p>
            <a:r>
              <a:rPr lang="it-IT" sz="1200">
                <a:cs typeface="Times New Roman" pitchFamily="18" charset="0"/>
              </a:rPr>
              <a:t> </a:t>
            </a:r>
            <a:endParaRPr lang="it-IT"/>
          </a:p>
        </p:txBody>
      </p:sp>
      <p:sp>
        <p:nvSpPr>
          <p:cNvPr id="6" name="Titolo 1"/>
          <p:cNvSpPr txBox="1">
            <a:spLocks/>
          </p:cNvSpPr>
          <p:nvPr/>
        </p:nvSpPr>
        <p:spPr bwMode="auto">
          <a:xfrm>
            <a:off x="233363" y="0"/>
            <a:ext cx="849254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fr-FR" smtClean="0"/>
              <a:t>APPLICATION WITH ALLEGRA</a:t>
            </a:r>
            <a:endParaRPr lang="en-GB"/>
          </a:p>
        </p:txBody>
      </p:sp>
    </p:spTree>
    <p:extLst>
      <p:ext uri="{BB962C8B-B14F-4D97-AF65-F5344CB8AC3E}">
        <p14:creationId xmlns:p14="http://schemas.microsoft.com/office/powerpoint/2010/main" val="905746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AutoShape 4" descr="data:image/jpeg;base64,/9j/4AAQSkZJRgABAQAAAQABAAD/2wCEAAkGBhAQEQ0PExAQERAUDw0RGBESFhEQFhgYFBQWFBQQFBMXGyYeGCUlGhcUITsgJCkqLC4sFR4xNTAqNSYrLCkBCQoKDgwOGA8PFjQfHR0vLywqKSw1LCkwKSksKiwpLCkpLCwpLCwpKSwsMSwpKSwsKSwsLDIpKSkqKSosLCwsLP/AABEIAGkAiAMBIgACEQEDEQH/xAAbAAEAAgMBAQAAAAAAAAAAAAAAAQUCAwYEB//EADUQAAIBAgMGAwcDBAMAAAAAAAABAgMRBBIhBRMxQZLRBhVUIlNhcZGhsTJRgRSCwdIjUnL/xAAZAQEAAwEBAAAAAAAAAAAAAAAAAgMEAQX/xAAiEQEAAgIBBAMBAQAAAAAAAAAAAQIDERIEITFRQWGhIhP/2gAMAwEAAhEDEQA/APuIAAAAAAAAAAENkmMzkibi5xcNqV3wxWJctbwWE3ii+cM2VXtw4now2InVmqdatiF7Lag6TwifxvF3l8iic9Y+Fn+c+3WXBx/mNdXUK2KnTTklKOF3tlyWd/r+dj07Hx1SVeEXWxU9JZoVqG5ilbinlWt7czsZomdaJpp1AIRJerAAAAAAAAAAAAAAhokAY2KXa9RKth5trJBYhTlyjmUMqk+Vy7Zy8ZbzFY+E/ahHcRUdMusb6rm9FxMvU34017W467lZ+G6sZUKSTTcU07O9rttFrY5rw1Uy4jHUVZU4ypNRSWjktdePY6VFuK26wjeNWEiQC1AAAAEACQQAJBAAm4IIzoDIGKlck4K/buN3NCrUs5WWVJaXcmorXlxKjY+G3cXN2bqNS+KsrWb5nq8ZVorDOLaUpVKKS5v203ZCkv8Ajpf+F+Dz+r7y1YY7KzasN1VhjOKz0k4R00V1dvnxOwRyfiNN4Z243Rf7M2rSxEIzhJO6V1fVPmmuRPpLdtShmjw9wITJNygAAHMbjaPv4dEOw3G0ffw6Idjb5TjvUUumXceU471FLpl3PM45fU/jVuv01bjaPv4dEOw3G0ffw6Idjb5TjvUUumXceU471FLpl3HHL6n8N1+mrcbR9/Doh2G42j7+HRDsbfKcd6il0y7jynHeopdMu445fU/huv01bjaPv4dEOxorbAxFZ5q1dXSSVoLhfXg0ezynHeop9Mu55sT/AFtF5W4VrpO6jPTiraEbVya8S7Ex8TDQvDWW6/qKi1v7LnDl+yZl5E/U1uup3I32PldrD5l+6cIr5Wm0yU9o+ma/uo/7HIrl14T3EeZYrw5DMpyqym1/3cpfS70LebVopclYpq+Lx1NZp4aeXm45Kn1UW39jOj4lw7SzPLL9uH2ZC8X+YSiYWdWnGcXCXAqJ+F4Zs8Kkqc+Uo3i/qnc2VPENNtRpRlVm+EYpyf0RuqLGxpyqyo0kopycMzc7JXfDTh8WKUv5iHJtEeUUtuV8JKMcQ97RbS3yVpR+MraSX3XxOphNNJppppNNapp8Gjm8yr0HzUo3+h6PB2JcqDpvjSnKn/H6o/Z/Y2dPmm382UZaa7wvwAbWdAJAEAkAQCQBAJAEAkAQ0a6mGhLjCL+aT/JtAGqnQjH9MYx+SS/BnNaGRDODk9jUnT3tFp2p1ZQWj1V/Zt++ljf4dg6eJxdOzyyjTqJ8rpuL1+Tj9Czx+LtJQT1XtP4cor8npweKzq/NOzX+fpqU16aaTz2nOflHF6gAXoAAAAAAAAAAAAAAAABhVqKKbfBJt/JaszMKqumg5LkMNjHOFOq75qqVaXwc9Yx/iLiv4LPC1nCtB8I1JZFHnbI3G/8AMZdZW0IywiWHq0q0oQ9mnWp051oygv0KaheUZJWTvo7XXEsNmUZ1asasqdSnSp5nFVFlnOUllzZOMElm46tvlY13mvHsy03ydCADI1gAAAAAAAAAAAAAAAAAAiwsSAAAA//Z"/>
          <p:cNvSpPr>
            <a:spLocks noChangeAspect="1" noChangeArrowheads="1"/>
          </p:cNvSpPr>
          <p:nvPr/>
        </p:nvSpPr>
        <p:spPr bwMode="auto">
          <a:xfrm>
            <a:off x="63500" y="-492125"/>
            <a:ext cx="1295400" cy="1000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2278" name="AutoShape 6" descr="data:image/jpeg;base64,/9j/4AAQSkZJRgABAQAAAQABAAD/2wCEAAkGBhAQEQ0PExAQERAUDw0RGBESFhEQFhgYFBQWFBQQFBMXGyYeGCUlGhcUITsgJCkqLC4sFR4xNTAqNSYrLCkBCQoKDgwOGA8PFjQfHR0vLywqKSw1LCkwKSksKiwpLCkpLCwpLCwpKSwsMSwpKSwsKSwsLDIpKSkqKSosLCwsLP/AABEIAGkAiAMBIgACEQEDEQH/xAAbAAEAAgMBAQAAAAAAAAAAAAAAAQUCAwYEB//EADUQAAIBAgMGAwcDBAMAAAAAAAABAgMRBBIhBRMxQZLRBhVUIlNhcZGhsTJRgRSCwdIjUnL/xAAZAQEAAwEBAAAAAAAAAAAAAAAAAgMEAQX/xAAiEQEAAgIBBAMBAQAAAAAAAAAAAQIDERIEITFRQWGhIhP/2gAMAwEAAhEDEQA/APuIAAAAAAAAAAENkmMzkibi5xcNqV3wxWJctbwWE3ii+cM2VXtw4now2InVmqdatiF7Lag6TwifxvF3l8iic9Y+Fn+c+3WXBx/mNdXUK2KnTTklKOF3tlyWd/r+dj07Hx1SVeEXWxU9JZoVqG5ilbinlWt7czsZomdaJpp1AIRJerAAAAAAAAAAAAAAhokAY2KXa9RKth5trJBYhTlyjmUMqk+Vy7Zy8ZbzFY+E/ahHcRUdMusb6rm9FxMvU34017W467lZ+G6sZUKSTTcU07O9rttFrY5rw1Uy4jHUVZU4ypNRSWjktdePY6VFuK26wjeNWEiQC1AAAAEACQQAJBAAm4IIzoDIGKlck4K/buN3NCrUs5WWVJaXcmorXlxKjY+G3cXN2bqNS+KsrWb5nq8ZVorDOLaUpVKKS5v203ZCkv8Ajpf+F+Dz+r7y1YY7KzasN1VhjOKz0k4R00V1dvnxOwRyfiNN4Z243Rf7M2rSxEIzhJO6V1fVPmmuRPpLdtShmjw9wITJNygAAHMbjaPv4dEOw3G0ffw6Idjb5TjvUUumXceU471FLpl3PM45fU/jVuv01bjaPv4dEOw3G0ffw6Idjb5TjvUUumXceU471FLpl3HHL6n8N1+mrcbR9/Doh2G42j7+HRDsbfKcd6il0y7jynHeopdMu445fU/huv01bjaPv4dEOxorbAxFZ5q1dXSSVoLhfXg0ezynHeop9Mu55sT/AFtF5W4VrpO6jPTiraEbVya8S7Ex8TDQvDWW6/qKi1v7LnDl+yZl5E/U1uup3I32PldrD5l+6cIr5Wm0yU9o+ma/uo/7HIrl14T3EeZYrw5DMpyqym1/3cpfS70LebVopclYpq+Lx1NZp4aeXm45Kn1UW39jOj4lw7SzPLL9uH2ZC8X+YSiYWdWnGcXCXAqJ+F4Zs8Kkqc+Uo3i/qnc2VPENNtRpRlVm+EYpyf0RuqLGxpyqyo0kopycMzc7JXfDTh8WKUv5iHJtEeUUtuV8JKMcQ97RbS3yVpR+MraSX3XxOphNNJppppNNapp8Gjm8yr0HzUo3+h6PB2JcqDpvjSnKn/H6o/Z/Y2dPmm382UZaa7wvwAbWdAJAEAkAQCQBAJAEAkAQ0a6mGhLjCL+aT/JtAGqnQjH9MYx+SS/BnNaGRDODk9jUnT3tFp2p1ZQWj1V/Zt++ljf4dg6eJxdOzyyjTqJ8rpuL1+Tj9Czx+LtJQT1XtP4cor8npweKzq/NOzX+fpqU16aaTz2nOflHF6gAXoAAAAAAAAAAAAAAAABhVqKKbfBJt/JaszMKqumg5LkMNjHOFOq75qqVaXwc9Yx/iLiv4LPC1nCtB8I1JZFHnbI3G/8AMZdZW0IywiWHq0q0oQ9mnWp051oygv0KaheUZJWTvo7XXEsNmUZ1asasqdSnSp5nFVFlnOUllzZOMElm46tvlY13mvHsy03ydCADI1gAAAAAAAAAAAAAAAAAAiwsSAAAA//Z"/>
          <p:cNvSpPr>
            <a:spLocks noChangeAspect="1" noChangeArrowheads="1"/>
          </p:cNvSpPr>
          <p:nvPr/>
        </p:nvSpPr>
        <p:spPr bwMode="auto">
          <a:xfrm>
            <a:off x="63500" y="-492125"/>
            <a:ext cx="1295400" cy="1000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2280" name="AutoShape 8" descr="data:image/jpeg;base64,/9j/4AAQSkZJRgABAQAAAQABAAD/2wCEAAkGBhISEBIQExESFBATEBASFxUWFRASEBIWFBUVFRUUFRMXHiYeGB0jGRISHy8gIycpLCwtFR4xNTAqNSYrLCkBCQoKDgwNFA4PGDUlHyQvNS0pNS0sLCwpNS0qMi0pLC4yNiksLzUpLDUsKS4sKSkpLCopKSkpKSosKSwsLCwsLP/AABEIAOEA4QMBIgACEQEDEQH/xAAcAAEAAQUBAQAAAAAAAAAAAAAABwIDBAUGAQj/xABCEAACAQICBwUFBAYKAwAAAAAAAQIDEQQhBQYSMUFRYQcicZGhExQygbFygsHwQkNSotHhFiRiZJKTs8LS8SNTsv/EABkBAQEAAwEAAAAAAAAAAAAAAAADAQQFAv/EAB0RAQACAgMBAQAAAAAAAAAAAAABAwIREhMhBEH/2gAMAwEAAhEDEQA/AJxAAAAAAAAAAAAAAAAAAAAAAAAAAAAAAAAAAAAAAAAAAAAAAAAAAAAAAAAAAAAAAAAAAAAAAAAAAAAAAAAAAAAAAAAAAAAAAAAI4x2vuJnJuk404XdlsqUmubb4+BIeIb2JW37MreNsiE8PK0UpNJ3e9pb3dICUNUNY5YqE1NJVKbim45RkpJ2duD7rOgOF7M13sU7rN0beCU8/A7oAAAAAAAAAAAAAAAAAAAAAAAAAAAABzuuemZUaUacHapV2o34xil3muuaS8egGxxusOGpPZnWgpLfFXlJeKjdowJa84RO21N9VCVvUjyVNLLe/QKnf+X8wJEhrxhH+lNeMJ/gYeI7Q6K+ClVl1exFfVv0OUoTpqMoulGTe6TctqPgr29Cy6ceQGdrFrnXxFOdOlH2UHGSaTvUnlu2uC6LzI5qYVtvaass7Nd771+VztYwSZ7KpT4uN0r5mtfR26902KLuvfm2i1ZxNahU9pSlJKKeb+F3fw8mrXv8ALpaSdF9osJRXtqUoy/ah3ovn3XmvU5CU4yWTuhTppFasOGMY72nZnzynLSR/6Y4O1/bfuVb/APyU/wBNMH/7X/l1f+JweGnTi7ypqceV3G/3lmizVhFtuK2Ve9r3suV2UTSLT1wwb/XJfajUj6tWNrQxEZxUoSjKL4xaa80RBGmuO7mv4GdonSksJVVSLbptr2keEo8Xbmt6fS3ECVQU05ppSTumk0+ae4qAAAAAAAAAAAAAAAAAAAAcd2gYd3oVf0VtwfJN2cfPZl5HYlnGYOFWnKnNXhJWa/FcmnZ36ARHxKkze6Q1apU6jprGYdSVnsVZxp1En8Pj5IQ1MrSjtQqUZp7tmd0/nawGj2zxzN3LUXF2y9j4Oc0/SLLGI1LxkVfYhLpCom1/jUQNFisS4xus80U0K6nHaW7NGPi68Vtxm7OLcZJ5Si+TW9MvaOp2pQtxV/N3/ECxidIbM9hLO68n+WZMKpi4/Cr2kZ/2WvGzuvqzP0ToaviL+xpuSTs5XSgny2nlfoBVGoVqRsq2ouOVtiNF5Z3qPLpuLuH1Ixue3GiuTjNv6oDUlFS/wpXk2klxbeSXmzpaWo2Ie9014yk/ojeaB1OhQn7ac/aVUnbLZhC++y4vfm/IDdaOw7p0aVN5uFOEX4xik/oZAAAAAAAAAAAAAAAAAAAAADn9cdao4KjdWdeaapx3q63yl/ZV147jP09punhKEq1TcslFW2pye6Mb/lJN8CD9M6XqYmtKtUd5SeS/RhHhCPRfzAxcXVdWUp1HtynJyk3m23vZr54Jxe1BtPo9l/KSM0xMTUb7kPvPl0A3eq/aRi8I1Fydajxp1JNuPPYqZuPHmuhv9cu0f3vDwo4eM4Qmr1dpJS35U01vWV2+OXU4BaOS3t36FzDYq6ae9eqNP67Jww1H62/lrjLLc/iqVFKPW2/jc73QeAdWNKnG204R37so3OKjh9pZ3TOv0bjNmMJJ2eyndcMiXw5zPKFPtxiOMtTrC3ZJNrPhveTyuavQel6mDxMcRS3r4obozi/ig+j9HZmw0w1N2638v+zSvuvPxzJ/TZMXeKfPXE1evojQ2l6eKoQr0neE184tZOMlwad0ZpwPY5O+Erv+9P8A0qZ3x0q8uWMTLn2Y8cpiAAHt4AAAAAAAAAAAAAAAAAAAAAHB9ryfulF/3letOoRTGpzJc7W6d8DB/s4mm/ONRfiQ+B7icRayXxPd06lyjSUVbzfFswlTvVfKy/gZtWooxb4JAY2OxVu7H4n6FijQ2akHnZv1K8HC95u+03+bGYofnkRuq7MdK1WdeW2Qps995nFWjKy5NJpeBYjO2Tfz3JntSWWTV+rOLHZVl547E9duPvqmnO187ve23dljFV7x33zvuLVVu74/QqpUXa7L1UZ2ZcpRsuwrx4wnfs/0XRoYGl7GcaiqL2k6kW2pzaSla+61lG2T7uedzpCCdQ9bZYLExhKX9UqySqJ/DBvJVVytlfmvBE6pnYiIiNQ5Mzudy9ABlgAAAAAAAAAAAAAAAAAAAAAarWXV+GNoOhOUoraUlKNrqUb2unvWe4hzWTUzE4N3nHapXyqxu4P7S3wfR/JsngpnBNNNJpqzTzTT4NAfMVaps1FLg0k/UqxdW8LLi4r1/kTZpLspwNWUppVKTlwpySgvCMk0vDcc3rH2RU6OHqVsPWquVKEqmxU2JKSim2ouKTTsst4Ef0kXkWKMi/FgVbF9+4SwqfDMqRnYGaUoy7u/issrAYEcLZZxszFxGJS7qV36I6HWHH06jXs47Ktbr4nPVcLZZGBZqUW8771uJb7OtfqU6NLB15OGIhFU4ynZQrJZRUZftW2VZ77ZXIpjSyyefjkeShdZr+BkfTAIh1M7TJ0HGhi3KdDKMaucqlL7b3zj13rrwlulVjKKlFqUZJSTTTTTzTT4oCsAAAAAAAAAAAAAAAAAAAAAAAA8lG6s9x6AIF131ZeBxUoqL93qNzpPOyXGnfnF+lmaaEz6B1g0BSxlCVCqnsvNNZShJXtOL5q782nkyE9Z9TsRgJNzW3h3K0a0U9l8lNfoS6PLfZsDXxkXFMwoVvzxLqrAXG7v8/U9td9PAxqde/ii/GQHnu298Ou5HuzytkXoyyt4fn6nsabe5X8AMSpSOn7Ptcp4StGhUk3hKklGz/Uylkpx5Rv8S+fO+gnCxg4qO8D6ZBptTtIuvgMNVbvJ0YKT5yh3JfvRZuQAAAAAAAAAAAAAAAAAAAAAAAABRVoxlFxlFSi1ZppOLT4NPeVgDhtN9keDrd6i5YaXKFpUf8t7vutHK4rsexsZWp1sPOPOTqU5fOOzJepMYAhel2OY5ybdXDRy/aqyu/DYXmaLS2ruKwjXvFFwjKTjGalGUJNK9k0+XO31PoU5ztB0P7xgK0Ur1KaVaHPap5tLxjtr5gQrTkbLAaXnRUlDZTkrXaTkvC+409CoZCYCrO+Zh10ZM2Y1cCY+yPEbWjVG/wAFetHhldqf+/1O0I87F6v9VxELq6xN7cVtU4Z/PZfkSGAAAAAAAAAAAAAAAAAAAAAAAAAAAAAADxo9AHz3rDov3bGV6FrRhUbj9iXeh+7JeRio7ftg0Ts16GKSyqQdGX2od6N/GMpf4DhYSAqZj1UZEixVQEldic//AB4tcqlF9M4yX4MkwjHsTXdxn2qH0qEnAAAAAAAAAAAAAAAAAAAAAAAAAAAAAAAAAc12iaJ940fWSXeppV4+NPN+cdtfMg+lM+k5wTTTV0001wae9HzvpbRrw2JrYd/qqsorrHfB/OLi/mBZuWarL1y1UAkjsUj3MW+G3RXkpv8AFEmkfdjmj5ww1arJNRq1Y7F795QjZyXS7a+6yQQAAAAAAAAAAAAAAAAAAAAAAAAAAAAAAAABx+tvZ1TxlT28ajpVnFRk7bcJ2yTaumnbK6fyOwAEVQ7IsRezr0dnPNKo307tl9Te6J7KMNTalWnKu1Z7Ntil84q7fn8juABTTpqKUYpKKSSSSSSWSSS3IqAAAAAAAAAAAAAAAAAAAAAAAAAAAAAAAAAAAAAAAAAAAAAAAAAAAAAAAAAAAAAAAAAAAAAAAAAAAAAAAAAAAAAAAAAAAAD/2Q=="/>
          <p:cNvSpPr>
            <a:spLocks noChangeAspect="1" noChangeArrowheads="1"/>
          </p:cNvSpPr>
          <p:nvPr/>
        </p:nvSpPr>
        <p:spPr bwMode="auto">
          <a:xfrm>
            <a:off x="63500" y="-10414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2282" name="AutoShape 10" descr="data:image/jpeg;base64,/9j/4AAQSkZJRgABAQAAAQABAAD/2wBDAAkGBwgHBgkIBwgKCgkLDRYPDQwMDRsUFRAWIB0iIiAdHx8kKDQsJCYxJx8fLT0tMTU3Ojo6Iys/RD84QzQ5Ojf/2wBDAQoKCg0MDRoPDxo3JR8lNzc3Nzc3Nzc3Nzc3Nzc3Nzc3Nzc3Nzc3Nzc3Nzc3Nzc3Nzc3Nzc3Nzc3Nzc3Nzc3Nzf/wAARCACfAKMDASIAAhEBAxEB/8QAHAABAAIDAQEBAAAAAAAAAAAAAAYHBAUIAwEC/8QAQxAAAQMDAgMGAwQFCQkAAAAAAQIDBAAFEQYhBxIxEyJBUWGBFHGRFTJCoQgjUlOxJDNicpKiwdHwFyY0Q3OywuHx/8QAGgEBAAMBAQEAAAAAAAAAAAAAAAECAwQFBv/EACsRAAICAQMDAgQHAAAAAAAAAAABAgMRBCExBRJBIlETFGGBMmJxkcHR4f/aAAwDAQACEQMRAD8AvGlKUApSlAKUpQClKUB+FuIQgrWoJSBklRwBUWv/ABA07ZJsaG/ML8h87IiILxSnzUE5wPz9KjXGe6IS9YrLJlojwJkguTuZRSFsN4Kk59egHicVAOFNxtNjevGqLqBEil1MWMENlXKpZKylON9kge1ZW2OEXJLLXglFyDiHptLnZvSZTCsZ/lEF5ofVSBWbb9aaZuKuWHfIC14yUl4JI9jWoja+0pJaDiL/AAUg+DrwQfcHBr8re0VqFJLj1jnho7haml8pPz6eNeYupzX46mi3YvcmbT7TyAtlaVpPRSDkfWorqfiNprTjy4kuap6ekf8ACRmy44TthJ8AdxsSKguv7BYtO6Yk33Si1W+c0tpKXYMpQSvKwMEBRB2JqDaNH2XovUeqkALuDakxI6z1ZUsjmWPXvflXdVqoWV96XnH3KuOCy53GMW9hiTN03MZjPkhsrfbDhx5ozke9THRutrPq2A5Jtzim3GTh6O9hLjXqRk7eo296hejeGWnhp9h+7QvjJkxgKecdUru82+E7jBH7Wx+tU9rq3RtP6sulrtLzgjIKUY5yTgpSooJ8QD/Coo1dd1jrjyiXFo6Jv3EnTlocMduS5cZnT4a3t9srPkSDgfWsOBrq93Fw/CaKubbXNgLmLSxj1IVv9M1g8GpLMjQsFSW223UFbKikDK8KOCfbH0qZTZsS3x3ZEx9phltJUtxxQASK4NR1OcLHXCG6LRgnuaa2a9Yc1ILBere9apy2y40p5xBadHklQO567Y8DUyBzXP8AxsnWq8xNMXOLIL8R5byStnHMUAo5gAfEHz8anXBK+u3XT8yE9Jcki2yiyw+595bJGUZ9dj+VelprZW1KUlh+SjWGWPSlK6CBSlKAUpSgFKUoBQ9KUoCqOOmkLhfYEW6Wptb70BKw4wgZUttWMlIHUjHSqWiOlVgmWKUsRH2ZSZjSZBLfOeQoUjfoSCkjPka6/IzWj1FpGxakaCLxbmXynZLmOVafkobioayDlNrT8pwJWuTa0NnGVLukfIH9ULKvoK/cHSt3us34ayw13LvFPbRUlTQPkVkADw646iulbfwv0dAQEt2Rh0g55pGXT/eNSxlhthsNstobbAwEoSAB8gKncFCWfg9qFnTtzE2U1GdkR8iIykOKdUnvIQpfRI5gPu5z51DNJ3RqJGu2mb64uDDuSUpU8tnmMZ1JBSpSSM42APiOox1rrIjauduNdnYc4nW5hsdgLkyx2rqU57xcU2VepwE1WcVJYYEbVesLLbW7f9uWBURLZS1cPim3l8oHRICuYkbAZR5ZqEp0/fr+9OuNuiTbq0lSnHZiWVYc8yAep9BvWBPtqoc66xC5zGAtaFK/a5XAjz9a650u1Fa07bEwUtpjiK3yBAGMcoqldUIZaS3JbyclNByAwp+Pc3Y0xpQ543facSc42Pj+W1eeZN2mMquE7KnTgSJb5UEgftHcj5V1/cbJa7mnluNthyhnOH2Er/iK0zfDrR7a+dOnoBOc4U3zD6HatMb5IOd9QBV0gWi06dhTJ0O2JW38WzHWQ+8shSyBjYbDAq8uDekpGltMlVwymbOWHnWv3QxhKT6gdfU48KnMeMzFZQzGZbZZQMJbbSEpSPIAV6gY6VEY9qwgfaUpVgKUpQClKUApSlAKUpQClKUApSvhIFAfT0rnPiBNf1hxGdFvdjW9qyDsFTJToQlBQ4SVnP8AS2AGc4z8rL4j8QVadktWWyRVTb7KSFNNhPMlsE4BIG5OxwPTJxUMtHB5d1Qu5aquEludLWp55phKAUqUcnKtxnfwFc+o1FdMczeCUm+CrNRSZEe9XRtVyYuCpPdflshJQ/kpWSMbDvJHTyroTgrqdN/0m1FW3ySLYERl97POAnuq9wPqKrnXWhUaXSqXBsDFwtKEjneckvmQ2SN1HlUEgZ8eU9d/TT6dku2hl7UmhZbyH4iM3G2SiF/qv2gRjnQD8lCpqvrnBSi9g00dQ0qPaG1PG1Zp5i6R0ltSu480Tns3B1GfEeR8QakIOa3IFKUoBSlKAUpSgFKUoBWPKmR4bKnpT7TLSTgrcWEpHzJrQa31axpiCgNo+Kuco9nChIOVvL6Db9kZ3NRq26NfuzqLrr6Qm6Tz3mog2jRhv3QgbKIydzn361zajVV6eOZ/t5JSySBziJpvteyhzF3F0gkItzC5B/uAge9eTGunZCA41pHUnZq6FcdpCv7KnARUU1PxPsWmVqgWKI3OkJPKpMYhLSD0wVDqfQZ6VqW7pxO1EPimlRtPW/rzSUJb2z174KvfYGuZaq+S7u1RX5n/AAThE8kcQjGOHdIaqJBxhqChzwB/C4fP/WK9Fa8dC20DSGpcrAxmM1tnJGT2mB0PXGNvMVWM+GqQUCZxcQ48rACIo5snOwHI4M9awHrFGcCVrueuLshSClxUa3OAE43GVnpv03raF85L+lIYLfc1lcS3zx9HXpeOvaLYR4f9Q1FNTcQb2yyQ4u12BlWxU9JEmWEkD7jSMjmyfHI8agcixaXYj8kiya7YYKicuQ0hIOOuCcZqMzLNZXme0s1+QpZWB8NPY+HWkZ/ayUnHj0rSE5t+rb7f6yC1OB8X7R+2NRzVKlTXpRYTJe3cCQlJPyzzJ6eWOgFWwBiqp/R7f5tOXNnP3JoXjy5kJH/jVrV811Jyeplk2hwfh1pDzam3EhSFAhSSMgg1zrcoP+z/AIpx24mRCLyFNoKirMdw8qknzx3hvnoOtdG1Rn6Q7aUXWzPIADimXAVA77KGP4mtuk2P4rr8SRE+Mm44VqOneJeoNMoWfhHCpbSM7JKSCNv6q8ew8qusdKoeGhUf9IKCUOYEhlKlBO3WL0PnunNXyOlfR1PuhF/QxYpSlaAUpSgFKUoBWNcZbUCBImSFhtlhtTjiz0SkDJP0rJqAccZi4fDyeGlEF9bbRI8ioZ/IUBoOHcORqm+y9d3pACnFFm2skbNNDIyPXqP7R8a0vGTXy2nF6dsj5SobTZDatwf3YI8fP6edWJbA3pfQccuJA+z7aFuJI6qS3lWwz45rliZJdmTXpT5/WvuKcWrzUo5P5mvG0sPmtTK6e6jsjSWywWFpBiPpnT8a+rhtTb9dXjHs8Z3ogcwSXCDtkk/TG4yauGzcPIZaS/qqQ5f56lc61y1EtJOMYQ1nlA+Y+nSqm1U2uJonQ2pYCxzwEobKd8cwwoHr5oIPnkeVdGx3EPMNvNnKHEhSSfIjIr0aO2eZ+ctfph8FGY0W02+G2huJBjMIR9xLTQSE/LArLAx41+qV0EH5Kc7HBFRbUPDzTF/ClTbTHQ8pXOp+OnsnFH1UnGfepXSgKD0ik8NuJMvTs9xaoE8J+GfXgA9eQnfHmk+uKuoHNVf+kcYCbLbO1aQq4LfUGV82FJbAyvbxGeX6itNpPircbZZWHNS2uZJhfzbVyaTnnIOMKzsT13z4dDXjdS0ErWrK+fJpCWNmXQpQSMmueNZXI664lRosBaXoLTqI7KhukoBy4vyI+8fkBUn1jxRtV0sD0ViLfI6JGAiU0hLQWM7gKJPUZHSqxamp7GY1p6KYiexWXnnpKVPLZ8U5wlPjuEDJGBvvUdN0Uqs2TWHwhOWdkWloWIjVHF66aiijmt0DCWXRslSuzDacefdCj7j0q7h0qGcIYcGNoK1u2+KI4kt9q7k5UtzJBUT45x7DAqaCvYjFRSivBmKUpVgKUpQClKUANQDjeyt/h9OCIjkgpUhZKP8AlAKBKz6Adan9eUhSUMrU4MoAJUMZ2oCgJN+1Rqjh0Ysdy0KYQ0lMuQib2boQkjuKSvGCcDJyQR86qRxKm3FIWO8lRCt8/wAKtqLpK3Xe63R5NsNxjTyZzIiyPh5MRpxxXIORR5FDAz6eXSsGbwzUUL+BsepUqx3UvLiqHuQofwrGqCqbio7PfghyT8kaTqK4XvTlq0c0wyUpkBLTilHnWtSjyjfYAc+PkBXWUNrsIjDOebs20ozjGcDFU1wS0axa7nNlXqPy3mOrlZjuAK7FBAPPkd3mOcbHIHlmrqGyfatIxjHOCc5PtKhN64iQ9NXFqHqeFJgB7JZkIw824B1Pd7w6j8PjUhsuorRfGQ7abhHlJIzhtYKh8x1FWBtCcdajestb2TSMcLukgmQsZajNDmcc+Q8B6nArfS0urjOpjqCHlIIbURkJV4HFcjavs2pLdcn39SxpfxC19+U8CpLh8ML6e35CgNzr/WcziHc4bUW1FAjlwRmmQpx5wKwTzAeiM4A2361ILVF4sWK3MQ4kFS4qBlttamXSgfs/eyB6eH5VIOC7mmLdYO3RcY32q8SZReUELbHghOfw+vic/IWSm7W5QBE+Jg9D2yf868XWa6cZ9iryl7o0jFe5RuoI3E29WhUO9w20wu0ClLeUw0AQcjvEjHt/nmCv2ZEVtZk3S2h1KSoNsvKfKsdAC2lSQT6qFXDxeVO1BFTbYEi0Jt8ciQ6+7OQlalAHugeAAPv6YqoJdgXFTzKuVpcHNjDM5Czv6Dwru0c3KpOSUc+EVlyXtw+4kW1+DBts2CLUz3YsN0PB1pZSkAIKsDlV5BQ38zVopUCAR41yfpW2JbmuFUxEyHgInRoUZ6QpbZGcDCAkHrhXMCCCRnGD0JwyN1OkYab00+26nKWRII7Usgnk5x4K5cV153KktpSlSBSlKAUpSgFeE3Hwb+f3av4V71HdfS3ImlLgWFlDzrfYoWCBylWxO/kCT7UBWlkuZ01Zpd2aaU87H03bOzQRkKW4pYG2dxlQ8egrd2rWE93ULFpd5lFU59tSltpA5A+8lISRvslsD28a12s2Ux7HqdpsYDMW0tjxPKHcCtXYHXJXERYwAmFdHUnPjzSJJ28+tW+hhhNNkx022lriLeHluKSpyU40E5wFZYjrGR44DasH+tVijpUCC1t65kJynuvxXxsc8i23Wjv0+8P9bVPR0qHyaQeYmLcrdCucVUa4RWZLKurbqAoH2NVjqPgjaZklUrT8p61vZCko++2lWc5H4h7HbwFWzSoLlKRYPFvSiilhxi9xW0jCFudpkehVyrz7/WtpH4xW9K24WrLFcLUtwEOdswVNg+OUnCsexq1iM1jTrfEuDCmJ8ZmQ0oEFDqAoEHrsaAgzWkeGuqXPi4kS3yVrGT8JIU36klKFDf1xWyhcMdFwistWCMrn69spbv05yce1ai98HNNyz29n+Is80KK0PRnVEJV4d0nYZ8EkdNq0T8Liro/L0Sa3qKEgYLKkc7mBnflOFZwPwk9ehoCw4+h9KxnQ4zp+3IWnooR05FbeNbYMUp+GiMNcv3eRoDH5VWtj40Wx18Q9SwJNnlA4UVpK0ZyOuwUn3GNjvVh2i/2i8tFy03KLLSNj2LoUUn1HUUBscAdKYHlQHNfaAUpSgFKUoBSlKAVGNYOlxyBA72H3CVgY3TlLZG/T+dz7VJioDYmovcOeXrKMhKv1UKMFupB3BcK+XI8j2ZOfMetSuSs3iLZor9HbuKdUR3C24wfgmygHCkKCgo59cFBH/veL2qyyI951Nc48v9eHnpjISjPKUSZKeX1JwTU4tkITk6hwspEm6ZHOj90lpBHru0frUdgvKRKuhbWAFOPoURtkGdKyD9aszCLzsjb3VSUX5ycw4VOP2dElpBTjPw7vPnm3xntgPrU/R90VV7Mt2VZrLKkpbXJdhzYXO2jlzhBIIHhnsk1ZsV1L0Zp1GeVaApOfIjNVZrXtsetKxLtPZtltkzpJUGY7anF8oJOAM7AdTWs0rd5d0iPC5RW402O6W3mmnCtIyAtOCQPwqTnbrUGhvqUpQCvnKK+0oDUX3TNlv7fJeLZGlY+6paO+n5KG4+tV3eeCFuLqZWmrrLtkpBynnJcSNj0IIUD65Pyq26UBUEaXxN0pcG40uI3eba4oJQ9zKc7Pw7ygOcDO5ykgZ67GrPs0ybMhhy5W5UCQFFKmS6lwHHilQ6g+GQD5gVnkZr7QClKUApSlAYv2hD+OMH4pj4sICyx2g5wk5weXrjY/SskHNQ276XeevjMqO02427PZluPc3K7HU2nBwT1QoJAwN9z1B2mKc+NAQ692S6P6sauMcPLbSWOyeRL5BHSlX6xBbOykrBOepOw25Qa9oT7S79JDnOFuvqWjmOchALWPllCz7+tSl9aWmluKIAQCoknwFROwNhctora5Fx4iFkkgnneUpSwT6FI/tGrR5Mrn6Tw09MYttkmypTg7Fd4lJSpGTkuS1IT9VKH1rGu1lRbfjH44Jak8oAWQeV1Uhbqj8v1igPKvOUj/AHDiklHflxlqV0yTMQfrvUi1ID9lLKdj2rRB9e0TVuUYZxIjFvgOJ0/YUoJb5bisqwduV1LoAPjjK0//ACptpp1L+nrY6gqwqK394b/dFR5ll1GlLQqAwp53tIbvKTnAK0c59klR9q32mOVNnZaRy8jS3G0AZ2SlagBv44FVkb1vLZ6361m8W5UL4lyMFrQpS2wCSEqBKd9sHGPevtmtLFohCMw466oqK3XnlczjyzuVKPmfTAHQADArYV82qpqfaV5IksLfUwh5tTyBlTYWCpI8yOor1oBSlKAUpSgFKUoBSlKAUpSgFKUoDT6ow7alwlJ5hNWmKpOAcoWcL6/0Oasa1o7VdwdJJQ9JUhGRjAQAg490qr93VRevcdGAW4bSpBz4uKylH5dp9RS1o+CtDXN3lJb7RZH4lK7yj7kmrwOa974NCmADoaBDYcLaW3oyEKxkhKZKP8BW7vx/kjKVbhyWwk/LtUn/AArBDTrOn7U093VrfjFxIOcEuJWRn0O3tWfe08zEMZx/LWP+4GrIyb3RmssNsMNstJCW20hCEjokAYA/KvDTxUHLm2rGG5ygnBzsUIX/ABUdqy6w4CUR77JShKUiQyhwhIxzKSohSj64Uge3pUT4Lad+o3danU9uuF1tD0O03RVskuYAkpaDhSPEAHHUeOcitrX2szsIxorRFs0gy6YZcfmyN5Mx9RU46ck/IDc/PxzUnpSgFKUoBSlKAUpSgFKUoBSlKA//2Q=="/>
          <p:cNvSpPr>
            <a:spLocks noChangeAspect="1" noChangeArrowheads="1"/>
          </p:cNvSpPr>
          <p:nvPr/>
        </p:nvSpPr>
        <p:spPr bwMode="auto">
          <a:xfrm>
            <a:off x="63500" y="-538163"/>
            <a:ext cx="112395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Rectangle 2"/>
          <p:cNvSpPr txBox="1">
            <a:spLocks noChangeArrowheads="1"/>
          </p:cNvSpPr>
          <p:nvPr/>
        </p:nvSpPr>
        <p:spPr bwMode="auto">
          <a:xfrm>
            <a:off x="462667" y="1137804"/>
            <a:ext cx="8372288" cy="482196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600" b="1" dirty="0" smtClean="0">
                <a:latin typeface="Eurostile LT" pitchFamily="2" charset="0"/>
              </a:rPr>
              <a:t>For ARMONIA range the Modbus card is fitted on the unit</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600" b="1" dirty="0" smtClean="0">
                <a:latin typeface="Eurostile LT" pitchFamily="2" charset="0"/>
              </a:rPr>
              <a:t>and included in the unit MB version (code with MB).</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600" b="1" dirty="0">
              <a:latin typeface="Eurostile LT" pitchFamily="2"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sz="1600" b="1" u="sng" dirty="0" smtClean="0">
                <a:latin typeface="Eurostile LT" pitchFamily="2" charset="0"/>
              </a:rPr>
              <a:t>The remote control is no longer include</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600" b="1" u="sng" dirty="0">
              <a:latin typeface="Eurostile LT" pitchFamily="2"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sz="1600" b="1" dirty="0" smtClean="0">
                <a:latin typeface="Eurostile LT" pitchFamily="2" charset="0"/>
              </a:rPr>
              <a:t>The code of the ARMONIA is modified</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600" b="1" dirty="0" smtClean="0">
              <a:latin typeface="Eurostile LT" pitchFamily="2"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600" b="1" dirty="0">
              <a:latin typeface="Eurostile LT" pitchFamily="2"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b="1" dirty="0" smtClean="0">
                <a:effectLst>
                  <a:outerShdw blurRad="38100" dist="38100" dir="2700000" algn="tl">
                    <a:srgbClr val="000000">
                      <a:alpha val="43137"/>
                    </a:srgbClr>
                  </a:outerShdw>
                </a:effectLst>
                <a:latin typeface="Eurostile LT" pitchFamily="2" charset="0"/>
              </a:rPr>
              <a:t>Former code		New code</a:t>
            </a:r>
          </a:p>
          <a:p>
            <a:pPr lvl="0" eaLnBrk="0" hangingPunct="0">
              <a:defRPr/>
            </a:pPr>
            <a:r>
              <a:rPr lang="en-US" b="1" dirty="0" smtClean="0">
                <a:effectLst>
                  <a:outerShdw blurRad="38100" dist="38100" dir="2700000" algn="tl">
                    <a:srgbClr val="000000">
                      <a:alpha val="43137"/>
                    </a:srgbClr>
                  </a:outerShdw>
                </a:effectLst>
                <a:latin typeface="Eurostile LT" pitchFamily="2" charset="0"/>
              </a:rPr>
              <a:t>CWC2 </a:t>
            </a:r>
            <a:r>
              <a:rPr lang="en-US" b="1" dirty="0">
                <a:effectLst>
                  <a:outerShdw blurRad="38100" dist="38100" dir="2700000" algn="tl">
                    <a:srgbClr val="000000">
                      <a:alpha val="43137"/>
                    </a:srgbClr>
                  </a:outerShdw>
                </a:effectLst>
                <a:latin typeface="Eurostile LT" pitchFamily="2" charset="0"/>
              </a:rPr>
              <a:t>IR </a:t>
            </a:r>
            <a:r>
              <a:rPr lang="en-US" b="1" dirty="0" smtClean="0">
                <a:effectLst>
                  <a:outerShdw blurRad="38100" dist="38100" dir="2700000" algn="tl">
                    <a:srgbClr val="000000">
                      <a:alpha val="43137"/>
                    </a:srgbClr>
                  </a:outerShdw>
                </a:effectLst>
                <a:latin typeface="Eurostile LT" pitchFamily="2" charset="0"/>
              </a:rPr>
              <a:t>xxx</a:t>
            </a:r>
            <a:r>
              <a:rPr lang="en-US" b="1" dirty="0">
                <a:effectLst>
                  <a:outerShdw blurRad="38100" dist="38100" dir="2700000" algn="tl">
                    <a:srgbClr val="000000">
                      <a:alpha val="43137"/>
                    </a:srgbClr>
                  </a:outerShdw>
                </a:effectLst>
                <a:latin typeface="Eurostile LT" pitchFamily="2" charset="0"/>
              </a:rPr>
              <a:t>	</a:t>
            </a:r>
            <a:r>
              <a:rPr lang="en-US" b="1" dirty="0" smtClean="0">
                <a:effectLst>
                  <a:outerShdw blurRad="38100" dist="38100" dir="2700000" algn="tl">
                    <a:srgbClr val="000000">
                      <a:alpha val="43137"/>
                    </a:srgbClr>
                  </a:outerShdw>
                </a:effectLst>
                <a:latin typeface="Eurostile LT" pitchFamily="2" charset="0"/>
              </a:rPr>
              <a:t>	CWC2 MB xxx</a:t>
            </a:r>
          </a:p>
          <a:p>
            <a:pPr lvl="0" eaLnBrk="0" hangingPunct="0">
              <a:defRPr/>
            </a:pPr>
            <a:r>
              <a:rPr lang="en-US" b="1" dirty="0">
                <a:effectLst>
                  <a:outerShdw blurRad="38100" dist="38100" dir="2700000" algn="tl">
                    <a:srgbClr val="000000">
                      <a:alpha val="43137"/>
                    </a:srgbClr>
                  </a:outerShdw>
                </a:effectLst>
                <a:latin typeface="Eurostile LT" pitchFamily="2" charset="0"/>
              </a:rPr>
              <a:t>CWC4 IR </a:t>
            </a:r>
            <a:r>
              <a:rPr lang="en-US" b="1" dirty="0" smtClean="0">
                <a:effectLst>
                  <a:outerShdw blurRad="38100" dist="38100" dir="2700000" algn="tl">
                    <a:srgbClr val="000000">
                      <a:alpha val="43137"/>
                    </a:srgbClr>
                  </a:outerShdw>
                </a:effectLst>
                <a:latin typeface="Eurostile LT" pitchFamily="2" charset="0"/>
              </a:rPr>
              <a:t>xxx</a:t>
            </a:r>
            <a:r>
              <a:rPr lang="en-US" b="1" dirty="0">
                <a:effectLst>
                  <a:outerShdw blurRad="38100" dist="38100" dir="2700000" algn="tl">
                    <a:srgbClr val="000000">
                      <a:alpha val="43137"/>
                    </a:srgbClr>
                  </a:outerShdw>
                </a:effectLst>
                <a:latin typeface="Eurostile LT" pitchFamily="2" charset="0"/>
              </a:rPr>
              <a:t>	</a:t>
            </a:r>
            <a:r>
              <a:rPr lang="en-US" b="1" dirty="0" smtClean="0">
                <a:effectLst>
                  <a:outerShdw blurRad="38100" dist="38100" dir="2700000" algn="tl">
                    <a:srgbClr val="000000">
                      <a:alpha val="43137"/>
                    </a:srgbClr>
                  </a:outerShdw>
                </a:effectLst>
                <a:latin typeface="Eurostile LT" pitchFamily="2" charset="0"/>
              </a:rPr>
              <a:t>	CWC4 MB xxx</a:t>
            </a:r>
          </a:p>
          <a:p>
            <a:pPr lvl="0" eaLnBrk="0" hangingPunct="0">
              <a:defRPr/>
            </a:pPr>
            <a:r>
              <a:rPr lang="en-US" b="1" dirty="0">
                <a:effectLst>
                  <a:outerShdw blurRad="38100" dist="38100" dir="2700000" algn="tl">
                    <a:srgbClr val="000000">
                      <a:alpha val="43137"/>
                    </a:srgbClr>
                  </a:outerShdw>
                </a:effectLst>
                <a:latin typeface="Eurostile LT" pitchFamily="2" charset="0"/>
              </a:rPr>
              <a:t>CWC2 IREH </a:t>
            </a:r>
            <a:r>
              <a:rPr lang="en-US" b="1" dirty="0" smtClean="0">
                <a:effectLst>
                  <a:outerShdw blurRad="38100" dist="38100" dir="2700000" algn="tl">
                    <a:srgbClr val="000000">
                      <a:alpha val="43137"/>
                    </a:srgbClr>
                  </a:outerShdw>
                </a:effectLst>
                <a:latin typeface="Eurostile LT" pitchFamily="2" charset="0"/>
              </a:rPr>
              <a:t>xxx</a:t>
            </a:r>
            <a:r>
              <a:rPr lang="en-US" b="1" dirty="0">
                <a:effectLst>
                  <a:outerShdw blurRad="38100" dist="38100" dir="2700000" algn="tl">
                    <a:srgbClr val="000000">
                      <a:alpha val="43137"/>
                    </a:srgbClr>
                  </a:outerShdw>
                </a:effectLst>
                <a:latin typeface="Eurostile LT" pitchFamily="2" charset="0"/>
              </a:rPr>
              <a:t>	</a:t>
            </a:r>
            <a:r>
              <a:rPr lang="en-US" b="1" dirty="0" smtClean="0">
                <a:effectLst>
                  <a:outerShdw blurRad="38100" dist="38100" dir="2700000" algn="tl">
                    <a:srgbClr val="000000">
                      <a:alpha val="43137"/>
                    </a:srgbClr>
                  </a:outerShdw>
                </a:effectLst>
                <a:latin typeface="Eurostile LT" pitchFamily="2" charset="0"/>
              </a:rPr>
              <a:t>	CWC2 MBEH xxx</a:t>
            </a:r>
          </a:p>
          <a:p>
            <a:pPr lvl="0" eaLnBrk="0" hangingPunct="0">
              <a:defRPr/>
            </a:pPr>
            <a:r>
              <a:rPr lang="en-US" b="1" dirty="0">
                <a:effectLst>
                  <a:outerShdw blurRad="38100" dist="38100" dir="2700000" algn="tl">
                    <a:srgbClr val="000000">
                      <a:alpha val="43137"/>
                    </a:srgbClr>
                  </a:outerShdw>
                </a:effectLst>
                <a:latin typeface="Eurostile LT" pitchFamily="2" charset="0"/>
              </a:rPr>
              <a:t>CWC2 ECEL </a:t>
            </a:r>
            <a:r>
              <a:rPr lang="en-US" b="1" dirty="0" smtClean="0">
                <a:effectLst>
                  <a:outerShdw blurRad="38100" dist="38100" dir="2700000" algn="tl">
                    <a:srgbClr val="000000">
                      <a:alpha val="43137"/>
                    </a:srgbClr>
                  </a:outerShdw>
                </a:effectLst>
                <a:latin typeface="Eurostile LT" pitchFamily="2" charset="0"/>
              </a:rPr>
              <a:t>xxx</a:t>
            </a:r>
            <a:r>
              <a:rPr lang="en-US" b="1" dirty="0">
                <a:effectLst>
                  <a:outerShdw blurRad="38100" dist="38100" dir="2700000" algn="tl">
                    <a:srgbClr val="000000">
                      <a:alpha val="43137"/>
                    </a:srgbClr>
                  </a:outerShdw>
                </a:effectLst>
                <a:latin typeface="Eurostile LT" pitchFamily="2" charset="0"/>
              </a:rPr>
              <a:t>	</a:t>
            </a:r>
            <a:r>
              <a:rPr lang="en-US" b="1" dirty="0" smtClean="0">
                <a:effectLst>
                  <a:outerShdw blurRad="38100" dist="38100" dir="2700000" algn="tl">
                    <a:srgbClr val="000000">
                      <a:alpha val="43137"/>
                    </a:srgbClr>
                  </a:outerShdw>
                </a:effectLst>
                <a:latin typeface="Eurostile LT" pitchFamily="2" charset="0"/>
              </a:rPr>
              <a:t>	CWC2 ECMB xxx</a:t>
            </a:r>
          </a:p>
          <a:p>
            <a:pPr lvl="0" eaLnBrk="0" hangingPunct="0">
              <a:defRPr/>
            </a:pPr>
            <a:r>
              <a:rPr lang="en-US" b="1" dirty="0">
                <a:effectLst>
                  <a:outerShdw blurRad="38100" dist="38100" dir="2700000" algn="tl">
                    <a:srgbClr val="000000">
                      <a:alpha val="43137"/>
                    </a:srgbClr>
                  </a:outerShdw>
                </a:effectLst>
                <a:latin typeface="Eurostile LT" pitchFamily="2" charset="0"/>
              </a:rPr>
              <a:t>CWC4 ECEL </a:t>
            </a:r>
            <a:r>
              <a:rPr lang="en-US" b="1" dirty="0" smtClean="0">
                <a:effectLst>
                  <a:outerShdw blurRad="38100" dist="38100" dir="2700000" algn="tl">
                    <a:srgbClr val="000000">
                      <a:alpha val="43137"/>
                    </a:srgbClr>
                  </a:outerShdw>
                </a:effectLst>
                <a:latin typeface="Eurostile LT" pitchFamily="2" charset="0"/>
              </a:rPr>
              <a:t>xxx</a:t>
            </a:r>
            <a:r>
              <a:rPr lang="en-US" b="1" dirty="0">
                <a:effectLst>
                  <a:outerShdw blurRad="38100" dist="38100" dir="2700000" algn="tl">
                    <a:srgbClr val="000000">
                      <a:alpha val="43137"/>
                    </a:srgbClr>
                  </a:outerShdw>
                </a:effectLst>
                <a:latin typeface="Eurostile LT" pitchFamily="2" charset="0"/>
              </a:rPr>
              <a:t>	</a:t>
            </a:r>
            <a:r>
              <a:rPr lang="en-US" b="1" dirty="0" smtClean="0">
                <a:effectLst>
                  <a:outerShdw blurRad="38100" dist="38100" dir="2700000" algn="tl">
                    <a:srgbClr val="000000">
                      <a:alpha val="43137"/>
                    </a:srgbClr>
                  </a:outerShdw>
                </a:effectLst>
                <a:latin typeface="Eurostile LT" pitchFamily="2" charset="0"/>
              </a:rPr>
              <a:t>	CWC4 ECMB xxx</a:t>
            </a:r>
          </a:p>
          <a:p>
            <a:pPr lvl="0" eaLnBrk="0" hangingPunct="0">
              <a:defRPr/>
            </a:pPr>
            <a:r>
              <a:rPr lang="en-US" b="1" dirty="0">
                <a:effectLst>
                  <a:outerShdw blurRad="38100" dist="38100" dir="2700000" algn="tl">
                    <a:srgbClr val="000000">
                      <a:alpha val="43137"/>
                    </a:srgbClr>
                  </a:outerShdw>
                </a:effectLst>
                <a:latin typeface="Eurostile LT" pitchFamily="2" charset="0"/>
              </a:rPr>
              <a:t>		</a:t>
            </a:r>
            <a:endParaRPr lang="en-US" b="1" dirty="0" smtClean="0">
              <a:effectLst>
                <a:outerShdw blurRad="38100" dist="38100" dir="2700000" algn="tl">
                  <a:srgbClr val="000000">
                    <a:alpha val="43137"/>
                  </a:srgbClr>
                </a:outerShdw>
              </a:effectLst>
              <a:latin typeface="Eurostile LT" pitchFamily="2" charset="0"/>
            </a:endParaRPr>
          </a:p>
          <a:p>
            <a:pPr lvl="0" eaLnBrk="0" hangingPunct="0">
              <a:defRPr/>
            </a:pPr>
            <a:endParaRPr lang="en-US" b="1" dirty="0">
              <a:latin typeface="Eurostile LT" pitchFamily="2" charset="0"/>
            </a:endParaRPr>
          </a:p>
          <a:p>
            <a:pPr lvl="0" eaLnBrk="0" hangingPunct="0">
              <a:defRPr/>
            </a:pPr>
            <a:endParaRPr lang="en-US" b="1" dirty="0" smtClean="0">
              <a:latin typeface="Eurostile LT" pitchFamily="2" charset="0"/>
            </a:endParaRPr>
          </a:p>
          <a:p>
            <a:pPr lvl="0" eaLnBrk="0" hangingPunct="0">
              <a:defRPr/>
            </a:pPr>
            <a:r>
              <a:rPr lang="en-US" sz="1600" b="1" dirty="0" smtClean="0">
                <a:latin typeface="Eurostile LT" pitchFamily="2" charset="0"/>
              </a:rPr>
              <a:t>Introduction of a new ARMONIA version :</a:t>
            </a:r>
          </a:p>
          <a:p>
            <a:pPr lvl="0" eaLnBrk="0" hangingPunct="0">
              <a:defRPr/>
            </a:pPr>
            <a:r>
              <a:rPr lang="en-US" sz="1600" b="1" dirty="0" smtClean="0">
                <a:latin typeface="Eurostile LT" pitchFamily="2" charset="0"/>
              </a:rPr>
              <a:t>EC-motor + Electrical heater 	CWC2 ECMBEH xxx</a:t>
            </a:r>
            <a:endParaRPr lang="en-US" sz="1600" b="1" dirty="0">
              <a:latin typeface="Eurostile LT" pitchFamily="2"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140" y="3927155"/>
            <a:ext cx="2534730" cy="1606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6265" y="1137804"/>
            <a:ext cx="2187735" cy="1687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a:t>APPLICATION WITH ARMONIA</a:t>
            </a:r>
          </a:p>
        </p:txBody>
      </p:sp>
      <p:grpSp>
        <p:nvGrpSpPr>
          <p:cNvPr id="12" name="Groupe 11"/>
          <p:cNvGrpSpPr/>
          <p:nvPr/>
        </p:nvGrpSpPr>
        <p:grpSpPr>
          <a:xfrm>
            <a:off x="395536" y="3313785"/>
            <a:ext cx="7866881" cy="360040"/>
            <a:chOff x="395536" y="2708920"/>
            <a:chExt cx="7866881" cy="360040"/>
          </a:xfrm>
        </p:grpSpPr>
        <p:cxnSp>
          <p:nvCxnSpPr>
            <p:cNvPr id="13" name="Connecteur droit 12"/>
            <p:cNvCxnSpPr/>
            <p:nvPr/>
          </p:nvCxnSpPr>
          <p:spPr>
            <a:xfrm>
              <a:off x="395536" y="2708920"/>
              <a:ext cx="51125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6156176" y="3068960"/>
              <a:ext cx="21062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flipV="1">
              <a:off x="5508104" y="2708921"/>
              <a:ext cx="648072" cy="360039"/>
            </a:xfrm>
            <a:prstGeom prst="line">
              <a:avLst/>
            </a:prstGeom>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984179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2"/>
          <p:cNvPicPr>
            <a:picLocks noChangeAspect="1" noChangeArrowheads="1"/>
          </p:cNvPicPr>
          <p:nvPr/>
        </p:nvPicPr>
        <p:blipFill>
          <a:blip r:embed="rId2" cstate="print"/>
          <a:srcRect/>
          <a:stretch>
            <a:fillRect/>
          </a:stretch>
        </p:blipFill>
        <p:spPr bwMode="auto">
          <a:xfrm>
            <a:off x="193830" y="1127241"/>
            <a:ext cx="8640000" cy="5727533"/>
          </a:xfrm>
          <a:prstGeom prst="rect">
            <a:avLst/>
          </a:prstGeom>
          <a:noFill/>
          <a:ln w="9525">
            <a:noFill/>
            <a:miter lim="800000"/>
            <a:headEnd/>
            <a:tailEnd/>
          </a:ln>
        </p:spPr>
      </p:pic>
      <p:sp>
        <p:nvSpPr>
          <p:cNvPr id="5" name="Titolo 1"/>
          <p:cNvSpPr>
            <a:spLocks noGrp="1"/>
          </p:cNvSpPr>
          <p:nvPr>
            <p:ph type="title"/>
          </p:nvPr>
        </p:nvSpPr>
        <p:spPr>
          <a:xfrm>
            <a:off x="233363" y="0"/>
            <a:ext cx="8492545" cy="496888"/>
          </a:xfrm>
        </p:spPr>
        <p:txBody>
          <a:bodyPr/>
          <a:lstStyle/>
          <a:p>
            <a:r>
              <a:rPr lang="fr-FR" dirty="0"/>
              <a:t>APPLICATION WITH </a:t>
            </a:r>
            <a:r>
              <a:rPr lang="fr-FR" dirty="0" smtClean="0"/>
              <a:t>ARMONIA AC </a:t>
            </a:r>
            <a:r>
              <a:rPr lang="fr-FR" dirty="0" err="1" smtClean="0"/>
              <a:t>motor</a:t>
            </a:r>
            <a:endParaRPr lang="fr-FR" dirty="0"/>
          </a:p>
        </p:txBody>
      </p:sp>
    </p:spTree>
    <p:extLst>
      <p:ext uri="{BB962C8B-B14F-4D97-AF65-F5344CB8AC3E}">
        <p14:creationId xmlns:p14="http://schemas.microsoft.com/office/powerpoint/2010/main" val="34489515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06" y="1794582"/>
            <a:ext cx="8648700"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olo 1"/>
          <p:cNvSpPr>
            <a:spLocks noGrp="1"/>
          </p:cNvSpPr>
          <p:nvPr>
            <p:ph type="title"/>
          </p:nvPr>
        </p:nvSpPr>
        <p:spPr>
          <a:xfrm>
            <a:off x="233363" y="0"/>
            <a:ext cx="8492545" cy="496888"/>
          </a:xfrm>
        </p:spPr>
        <p:txBody>
          <a:bodyPr/>
          <a:lstStyle/>
          <a:p>
            <a:r>
              <a:rPr lang="fr-FR" dirty="0"/>
              <a:t>APPLICATION WITH </a:t>
            </a:r>
            <a:r>
              <a:rPr lang="fr-FR" dirty="0" smtClean="0"/>
              <a:t>ARMONIA AC </a:t>
            </a:r>
            <a:r>
              <a:rPr lang="fr-FR" dirty="0" err="1" smtClean="0"/>
              <a:t>motor</a:t>
            </a:r>
            <a:endParaRPr lang="fr-FR" dirty="0"/>
          </a:p>
        </p:txBody>
      </p:sp>
    </p:spTree>
    <p:extLst>
      <p:ext uri="{BB962C8B-B14F-4D97-AF65-F5344CB8AC3E}">
        <p14:creationId xmlns:p14="http://schemas.microsoft.com/office/powerpoint/2010/main" val="35729214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dirty="0"/>
              <a:t>APPLICATION WITH </a:t>
            </a:r>
            <a:r>
              <a:rPr lang="fr-FR" dirty="0" smtClean="0"/>
              <a:t>ARMONIA AC </a:t>
            </a:r>
            <a:r>
              <a:rPr lang="fr-FR" dirty="0" err="1" smtClean="0"/>
              <a:t>motor</a:t>
            </a:r>
            <a:endParaRPr lang="fr-FR" dirty="0"/>
          </a:p>
        </p:txBody>
      </p:sp>
      <p:sp>
        <p:nvSpPr>
          <p:cNvPr id="11267" name="Segnaposto contenuto 4"/>
          <p:cNvSpPr>
            <a:spLocks noGrp="1"/>
          </p:cNvSpPr>
          <p:nvPr>
            <p:ph idx="1"/>
          </p:nvPr>
        </p:nvSpPr>
        <p:spPr>
          <a:xfrm>
            <a:off x="5929313" y="1643063"/>
            <a:ext cx="3071812" cy="4708525"/>
          </a:xfrm>
        </p:spPr>
        <p:txBody>
          <a:bodyPr/>
          <a:lstStyle/>
          <a:p>
            <a:pPr eaLnBrk="1" hangingPunct="1">
              <a:buFont typeface="Arial" charset="0"/>
              <a:buChar char="•"/>
            </a:pPr>
            <a:r>
              <a:rPr lang="en-GB" sz="1200" dirty="0" smtClean="0"/>
              <a:t>D1 = configuration dip switches</a:t>
            </a:r>
          </a:p>
          <a:p>
            <a:pPr eaLnBrk="1" hangingPunct="1">
              <a:buFont typeface="Arial" charset="0"/>
              <a:buChar char="•"/>
            </a:pPr>
            <a:r>
              <a:rPr lang="en-GB" sz="1200" dirty="0" smtClean="0"/>
              <a:t>D2 = address dip switches</a:t>
            </a:r>
          </a:p>
          <a:p>
            <a:pPr eaLnBrk="1" hangingPunct="1">
              <a:buFont typeface="Arial" charset="0"/>
              <a:buChar char="•"/>
            </a:pPr>
            <a:r>
              <a:rPr lang="en-GB" sz="1200" dirty="0" smtClean="0"/>
              <a:t>J1 = jumper MC2</a:t>
            </a:r>
          </a:p>
          <a:p>
            <a:pPr eaLnBrk="1" hangingPunct="1">
              <a:buFont typeface="Arial" charset="0"/>
              <a:buChar char="•"/>
            </a:pPr>
            <a:r>
              <a:rPr lang="en-GB" sz="1200" dirty="0" smtClean="0"/>
              <a:t>T1 = air probe</a:t>
            </a:r>
          </a:p>
          <a:p>
            <a:pPr eaLnBrk="1" hangingPunct="1">
              <a:buFont typeface="Arial" charset="0"/>
              <a:buChar char="•"/>
            </a:pPr>
            <a:r>
              <a:rPr lang="en-GB" sz="1200" dirty="0" smtClean="0"/>
              <a:t>T2 = water  probe (for auto CH or electric heater </a:t>
            </a:r>
          </a:p>
          <a:p>
            <a:pPr eaLnBrk="1" hangingPunct="1">
              <a:buFont typeface="Arial" charset="0"/>
              <a:buChar char="•"/>
            </a:pPr>
            <a:r>
              <a:rPr lang="en-GB" sz="1200" dirty="0" smtClean="0"/>
              <a:t>WP = water pump</a:t>
            </a:r>
          </a:p>
          <a:p>
            <a:pPr eaLnBrk="1" hangingPunct="1">
              <a:buFont typeface="Arial" charset="0"/>
              <a:buChar char="•"/>
            </a:pPr>
            <a:r>
              <a:rPr lang="en-GB" sz="1200" dirty="0" smtClean="0"/>
              <a:t>T3 = minimum coil temperature probe</a:t>
            </a:r>
          </a:p>
          <a:p>
            <a:pPr eaLnBrk="1" hangingPunct="1">
              <a:buFont typeface="Arial" charset="0"/>
              <a:buChar char="•"/>
            </a:pPr>
            <a:r>
              <a:rPr lang="en-GB" sz="1200" dirty="0" smtClean="0"/>
              <a:t>CF = F2-F2 windows contact</a:t>
            </a:r>
          </a:p>
          <a:p>
            <a:pPr eaLnBrk="1" hangingPunct="1">
              <a:buFont typeface="Arial" charset="0"/>
              <a:buChar char="•"/>
            </a:pPr>
            <a:r>
              <a:rPr lang="en-GB" sz="1200" dirty="0" smtClean="0"/>
              <a:t>CA = F1-F1 contact (remote On/off or CH)</a:t>
            </a:r>
          </a:p>
          <a:p>
            <a:pPr eaLnBrk="1" hangingPunct="1">
              <a:buFont typeface="Arial" charset="0"/>
              <a:buChar char="•"/>
            </a:pPr>
            <a:r>
              <a:rPr lang="en-GB" sz="1200" dirty="0" smtClean="0"/>
              <a:t>J5 = water level sensor </a:t>
            </a:r>
          </a:p>
          <a:p>
            <a:pPr eaLnBrk="1" hangingPunct="1">
              <a:buFont typeface="Arial" charset="0"/>
              <a:buChar char="•"/>
            </a:pPr>
            <a:r>
              <a:rPr lang="en-GB" sz="1200" dirty="0" smtClean="0"/>
              <a:t>D0-D0 = free contact</a:t>
            </a:r>
          </a:p>
        </p:txBody>
      </p:sp>
      <p:pic>
        <p:nvPicPr>
          <p:cNvPr id="11268" name="Picture 2"/>
          <p:cNvPicPr>
            <a:picLocks noChangeAspect="1" noChangeArrowheads="1"/>
          </p:cNvPicPr>
          <p:nvPr/>
        </p:nvPicPr>
        <p:blipFill>
          <a:blip r:embed="rId2" cstate="print"/>
          <a:srcRect/>
          <a:stretch>
            <a:fillRect/>
          </a:stretch>
        </p:blipFill>
        <p:spPr bwMode="auto">
          <a:xfrm>
            <a:off x="80587" y="1785938"/>
            <a:ext cx="5643563" cy="4154487"/>
          </a:xfrm>
          <a:prstGeom prst="rect">
            <a:avLst/>
          </a:prstGeom>
          <a:noFill/>
          <a:ln w="9525">
            <a:noFill/>
            <a:miter lim="800000"/>
            <a:headEnd/>
            <a:tailEnd/>
          </a:ln>
        </p:spPr>
      </p:pic>
    </p:spTree>
    <p:extLst>
      <p:ext uri="{BB962C8B-B14F-4D97-AF65-F5344CB8AC3E}">
        <p14:creationId xmlns:p14="http://schemas.microsoft.com/office/powerpoint/2010/main" val="4643385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2" cstate="print"/>
          <a:srcRect/>
          <a:stretch>
            <a:fillRect/>
          </a:stretch>
        </p:blipFill>
        <p:spPr bwMode="auto">
          <a:xfrm>
            <a:off x="193830" y="1508750"/>
            <a:ext cx="8799730" cy="5358279"/>
          </a:xfrm>
          <a:prstGeom prst="rect">
            <a:avLst/>
          </a:prstGeom>
          <a:noFill/>
          <a:ln w="9525">
            <a:noFill/>
            <a:miter lim="800000"/>
            <a:headEnd/>
            <a:tailEnd/>
          </a:ln>
        </p:spPr>
      </p:pic>
      <p:sp>
        <p:nvSpPr>
          <p:cNvPr id="5" name="Titolo 1"/>
          <p:cNvSpPr>
            <a:spLocks noGrp="1"/>
          </p:cNvSpPr>
          <p:nvPr>
            <p:ph type="title"/>
          </p:nvPr>
        </p:nvSpPr>
        <p:spPr>
          <a:xfrm>
            <a:off x="233363" y="0"/>
            <a:ext cx="8492545" cy="496888"/>
          </a:xfrm>
        </p:spPr>
        <p:txBody>
          <a:bodyPr/>
          <a:lstStyle/>
          <a:p>
            <a:r>
              <a:rPr lang="fr-FR" dirty="0"/>
              <a:t>APPLICATION WITH </a:t>
            </a:r>
            <a:r>
              <a:rPr lang="fr-FR" dirty="0" smtClean="0"/>
              <a:t>ARMONIA EC </a:t>
            </a:r>
            <a:r>
              <a:rPr lang="fr-FR" dirty="0" err="1" smtClean="0"/>
              <a:t>motor</a:t>
            </a:r>
            <a:endParaRPr lang="fr-FR" dirty="0"/>
          </a:p>
        </p:txBody>
      </p:sp>
    </p:spTree>
    <p:extLst>
      <p:ext uri="{BB962C8B-B14F-4D97-AF65-F5344CB8AC3E}">
        <p14:creationId xmlns:p14="http://schemas.microsoft.com/office/powerpoint/2010/main" val="4166901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233363" y="0"/>
            <a:ext cx="8492545" cy="496888"/>
          </a:xfrm>
        </p:spPr>
        <p:txBody>
          <a:bodyPr/>
          <a:lstStyle/>
          <a:p>
            <a:r>
              <a:rPr lang="fr-FR" dirty="0"/>
              <a:t>APPLICATION WITH </a:t>
            </a:r>
            <a:r>
              <a:rPr lang="fr-FR" dirty="0" smtClean="0"/>
              <a:t>ARMONIA EC </a:t>
            </a:r>
            <a:r>
              <a:rPr lang="fr-FR" dirty="0" err="1" smtClean="0"/>
              <a:t>motor</a:t>
            </a:r>
            <a:endParaRPr lang="fr-FR"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2" y="1700775"/>
            <a:ext cx="8562975"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09617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dirty="0"/>
              <a:t>APPLICATION WITH </a:t>
            </a:r>
            <a:r>
              <a:rPr lang="fr-FR" dirty="0" smtClean="0"/>
              <a:t>ARMONIA EC </a:t>
            </a:r>
            <a:r>
              <a:rPr lang="fr-FR" dirty="0" err="1" smtClean="0"/>
              <a:t>motor</a:t>
            </a:r>
            <a:endParaRPr lang="fr-FR" dirty="0"/>
          </a:p>
        </p:txBody>
      </p:sp>
      <p:sp>
        <p:nvSpPr>
          <p:cNvPr id="12291" name="Segnaposto contenuto 4"/>
          <p:cNvSpPr>
            <a:spLocks noGrp="1"/>
          </p:cNvSpPr>
          <p:nvPr>
            <p:ph idx="1"/>
          </p:nvPr>
        </p:nvSpPr>
        <p:spPr>
          <a:xfrm>
            <a:off x="5929313" y="1643063"/>
            <a:ext cx="3071812" cy="4708525"/>
          </a:xfrm>
        </p:spPr>
        <p:txBody>
          <a:bodyPr/>
          <a:lstStyle/>
          <a:p>
            <a:pPr eaLnBrk="1" hangingPunct="1">
              <a:buSzPct val="100000"/>
              <a:buFont typeface="Wingdings" pitchFamily="2" charset="2"/>
              <a:buChar char="§"/>
            </a:pPr>
            <a:r>
              <a:rPr lang="en-GB" sz="1200" dirty="0" smtClean="0"/>
              <a:t>D1 = configuration dipswitches</a:t>
            </a:r>
          </a:p>
          <a:p>
            <a:pPr eaLnBrk="1" hangingPunct="1">
              <a:buSzPct val="100000"/>
              <a:buFont typeface="Wingdings" pitchFamily="2" charset="2"/>
              <a:buChar char="§"/>
            </a:pPr>
            <a:r>
              <a:rPr lang="en-GB" sz="1200" dirty="0" smtClean="0"/>
              <a:t>D2 = Address dipswitches</a:t>
            </a:r>
          </a:p>
          <a:p>
            <a:pPr eaLnBrk="1" hangingPunct="1">
              <a:buSzPct val="100000"/>
              <a:buFont typeface="Wingdings" pitchFamily="2" charset="2"/>
              <a:buChar char="§"/>
            </a:pPr>
            <a:r>
              <a:rPr lang="en-GB" sz="1200" dirty="0" smtClean="0"/>
              <a:t>J1 = Jumper MC2</a:t>
            </a:r>
          </a:p>
          <a:p>
            <a:pPr eaLnBrk="1" hangingPunct="1">
              <a:buSzPct val="100000"/>
              <a:buFont typeface="Wingdings" pitchFamily="2" charset="2"/>
              <a:buChar char="§"/>
            </a:pPr>
            <a:r>
              <a:rPr lang="en-GB" sz="1200" dirty="0" smtClean="0"/>
              <a:t>T1 = Air probe</a:t>
            </a:r>
          </a:p>
          <a:p>
            <a:pPr eaLnBrk="1" hangingPunct="1">
              <a:buSzPct val="100000"/>
              <a:buFont typeface="Wingdings" pitchFamily="2" charset="2"/>
              <a:buChar char="§"/>
            </a:pPr>
            <a:r>
              <a:rPr lang="en-GB" sz="1200" dirty="0" smtClean="0"/>
              <a:t>T2 = water  probe (for auto CH or electric heater </a:t>
            </a:r>
          </a:p>
          <a:p>
            <a:pPr eaLnBrk="1" hangingPunct="1">
              <a:buSzPct val="100000"/>
              <a:buFont typeface="Wingdings" pitchFamily="2" charset="2"/>
              <a:buChar char="§"/>
            </a:pPr>
            <a:r>
              <a:rPr lang="en-GB" sz="1200" dirty="0" smtClean="0"/>
              <a:t>WP = water pump</a:t>
            </a:r>
          </a:p>
          <a:p>
            <a:pPr eaLnBrk="1" hangingPunct="1">
              <a:buSzPct val="100000"/>
              <a:buFont typeface="Wingdings" pitchFamily="2" charset="2"/>
              <a:buChar char="§"/>
            </a:pPr>
            <a:r>
              <a:rPr lang="en-GB" sz="1200" dirty="0" smtClean="0"/>
              <a:t>T3 = minimum coil temperature probe</a:t>
            </a:r>
          </a:p>
          <a:p>
            <a:pPr eaLnBrk="1" hangingPunct="1">
              <a:buSzPct val="100000"/>
              <a:buFont typeface="Wingdings" pitchFamily="2" charset="2"/>
              <a:buChar char="§"/>
            </a:pPr>
            <a:r>
              <a:rPr lang="en-GB" sz="1200" dirty="0" smtClean="0"/>
              <a:t>CF = F2-F2 windows contact</a:t>
            </a:r>
          </a:p>
          <a:p>
            <a:pPr eaLnBrk="1" hangingPunct="1">
              <a:buSzPct val="100000"/>
              <a:buFont typeface="Wingdings" pitchFamily="2" charset="2"/>
              <a:buChar char="§"/>
            </a:pPr>
            <a:r>
              <a:rPr lang="en-GB" sz="1200" dirty="0" smtClean="0"/>
              <a:t>CA = F1-F1 contact (remote On/off or CH)</a:t>
            </a:r>
          </a:p>
          <a:p>
            <a:pPr eaLnBrk="1" hangingPunct="1">
              <a:buSzPct val="100000"/>
              <a:buFont typeface="Wingdings" pitchFamily="2" charset="2"/>
              <a:buChar char="§"/>
            </a:pPr>
            <a:r>
              <a:rPr lang="en-GB" sz="1200" dirty="0" smtClean="0"/>
              <a:t>J5 = water level sensor </a:t>
            </a:r>
          </a:p>
          <a:p>
            <a:pPr eaLnBrk="1" hangingPunct="1">
              <a:buSzPct val="100000"/>
              <a:buFont typeface="Wingdings" pitchFamily="2" charset="2"/>
              <a:buChar char="§"/>
            </a:pPr>
            <a:r>
              <a:rPr lang="en-GB" sz="1200" dirty="0" smtClean="0"/>
              <a:t>0/10V = EC inverter control</a:t>
            </a:r>
          </a:p>
          <a:p>
            <a:pPr eaLnBrk="1" hangingPunct="1">
              <a:buSzPct val="100000"/>
              <a:buFont typeface="Wingdings" pitchFamily="2" charset="2"/>
              <a:buChar char="§"/>
            </a:pPr>
            <a:r>
              <a:rPr lang="en-GB" sz="1200" dirty="0" smtClean="0"/>
              <a:t>D0-D0 = free contact</a:t>
            </a:r>
          </a:p>
        </p:txBody>
      </p:sp>
      <p:pic>
        <p:nvPicPr>
          <p:cNvPr id="12292" name="Picture 2"/>
          <p:cNvPicPr>
            <a:picLocks noChangeAspect="1" noChangeArrowheads="1"/>
          </p:cNvPicPr>
          <p:nvPr/>
        </p:nvPicPr>
        <p:blipFill>
          <a:blip r:embed="rId2" cstate="print"/>
          <a:srcRect/>
          <a:stretch>
            <a:fillRect/>
          </a:stretch>
        </p:blipFill>
        <p:spPr bwMode="auto">
          <a:xfrm>
            <a:off x="88830" y="1785938"/>
            <a:ext cx="5673725" cy="4143375"/>
          </a:xfrm>
          <a:prstGeom prst="rect">
            <a:avLst/>
          </a:prstGeom>
          <a:noFill/>
          <a:ln w="9525">
            <a:noFill/>
            <a:miter lim="800000"/>
            <a:headEnd/>
            <a:tailEnd/>
          </a:ln>
        </p:spPr>
      </p:pic>
    </p:spTree>
    <p:extLst>
      <p:ext uri="{BB962C8B-B14F-4D97-AF65-F5344CB8AC3E}">
        <p14:creationId xmlns:p14="http://schemas.microsoft.com/office/powerpoint/2010/main" val="3726912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fontAlgn="auto" hangingPunct="1">
              <a:spcAft>
                <a:spcPts val="0"/>
              </a:spcAft>
              <a:defRPr/>
            </a:pPr>
            <a:r>
              <a:rPr lang="fr-FR" dirty="0"/>
              <a:t>APPLICATION WITH </a:t>
            </a:r>
            <a:r>
              <a:rPr lang="fr-FR" dirty="0" smtClean="0"/>
              <a:t>ARMONIA</a:t>
            </a:r>
            <a:endParaRPr lang="en-GB" dirty="0"/>
          </a:p>
        </p:txBody>
      </p:sp>
      <p:sp>
        <p:nvSpPr>
          <p:cNvPr id="15363" name="Segnaposto contenuto 2"/>
          <p:cNvSpPr>
            <a:spLocks noGrp="1"/>
          </p:cNvSpPr>
          <p:nvPr>
            <p:ph idx="1"/>
          </p:nvPr>
        </p:nvSpPr>
        <p:spPr>
          <a:xfrm>
            <a:off x="4643438" y="1700776"/>
            <a:ext cx="4286250" cy="4607950"/>
          </a:xfrm>
        </p:spPr>
        <p:txBody>
          <a:bodyPr/>
          <a:lstStyle/>
          <a:p>
            <a:pPr marL="0" indent="0" eaLnBrk="1" hangingPunct="1">
              <a:buNone/>
            </a:pPr>
            <a:r>
              <a:rPr lang="en-GB" sz="1600" dirty="0">
                <a:effectLst>
                  <a:outerShdw blurRad="38100" dist="38100" dir="2700000" algn="tl">
                    <a:srgbClr val="000000">
                      <a:alpha val="43137"/>
                    </a:srgbClr>
                  </a:outerShdw>
                </a:effectLst>
              </a:rPr>
              <a:t>JUMPERS</a:t>
            </a:r>
          </a:p>
          <a:p>
            <a:pPr eaLnBrk="1" hangingPunct="1"/>
            <a:endParaRPr lang="en-GB" sz="1600" dirty="0"/>
          </a:p>
          <a:p>
            <a:pPr eaLnBrk="1" hangingPunct="1"/>
            <a:r>
              <a:rPr lang="en-GB" sz="1600" dirty="0" smtClean="0"/>
              <a:t>JP 1 – Windows contact (remove when F2-F2 used)</a:t>
            </a:r>
          </a:p>
          <a:p>
            <a:pPr eaLnBrk="1" hangingPunct="1"/>
            <a:r>
              <a:rPr lang="en-GB" sz="1600" dirty="0" smtClean="0"/>
              <a:t>MC 2 – END of the serial line connection</a:t>
            </a:r>
          </a:p>
        </p:txBody>
      </p:sp>
      <p:pic>
        <p:nvPicPr>
          <p:cNvPr id="15364" name="Picture 2"/>
          <p:cNvPicPr>
            <a:picLocks noChangeAspect="1" noChangeArrowheads="1"/>
          </p:cNvPicPr>
          <p:nvPr/>
        </p:nvPicPr>
        <p:blipFill>
          <a:blip r:embed="rId2" cstate="print"/>
          <a:srcRect/>
          <a:stretch>
            <a:fillRect/>
          </a:stretch>
        </p:blipFill>
        <p:spPr bwMode="auto">
          <a:xfrm>
            <a:off x="428625" y="2000250"/>
            <a:ext cx="3771900" cy="3638550"/>
          </a:xfrm>
          <a:prstGeom prst="rect">
            <a:avLst/>
          </a:prstGeom>
          <a:noFill/>
          <a:ln w="9525">
            <a:noFill/>
            <a:miter lim="800000"/>
            <a:headEnd/>
            <a:tailEnd/>
          </a:ln>
        </p:spPr>
      </p:pic>
      <p:sp>
        <p:nvSpPr>
          <p:cNvPr id="5" name="Fumetto 2 4"/>
          <p:cNvSpPr/>
          <p:nvPr/>
        </p:nvSpPr>
        <p:spPr>
          <a:xfrm>
            <a:off x="2000250" y="5715000"/>
            <a:ext cx="714375" cy="285750"/>
          </a:xfrm>
          <a:prstGeom prst="wedgeRoundRectCallout">
            <a:avLst>
              <a:gd name="adj1" fmla="val 99199"/>
              <a:gd name="adj2" fmla="val -38909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200" b="1" dirty="0">
                <a:solidFill>
                  <a:schemeClr val="accent5">
                    <a:lumMod val="50000"/>
                  </a:schemeClr>
                </a:solidFill>
                <a:latin typeface="Eurostile LT" pitchFamily="2" charset="0"/>
              </a:rPr>
              <a:t>MC2</a:t>
            </a:r>
          </a:p>
        </p:txBody>
      </p:sp>
      <p:sp>
        <p:nvSpPr>
          <p:cNvPr id="9" name="Fumetto 2 8"/>
          <p:cNvSpPr/>
          <p:nvPr/>
        </p:nvSpPr>
        <p:spPr>
          <a:xfrm>
            <a:off x="928688" y="3571875"/>
            <a:ext cx="571500" cy="285750"/>
          </a:xfrm>
          <a:prstGeom prst="wedgeRoundRectCallout">
            <a:avLst>
              <a:gd name="adj1" fmla="val 94251"/>
              <a:gd name="adj2" fmla="val -316520"/>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200" b="1" dirty="0">
                <a:solidFill>
                  <a:schemeClr val="accent5">
                    <a:lumMod val="50000"/>
                  </a:schemeClr>
                </a:solidFill>
                <a:latin typeface="Eurostile LT" pitchFamily="2" charset="0"/>
              </a:rPr>
              <a:t>JP 1</a:t>
            </a:r>
          </a:p>
        </p:txBody>
      </p:sp>
    </p:spTree>
    <p:extLst>
      <p:ext uri="{BB962C8B-B14F-4D97-AF65-F5344CB8AC3E}">
        <p14:creationId xmlns:p14="http://schemas.microsoft.com/office/powerpoint/2010/main" val="3313861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AutoShape 4" descr="data:image/jpeg;base64,/9j/4AAQSkZJRgABAQAAAQABAAD/2wCEAAkGBhAQEQ0PExAQERAUDw0RGBESFhEQFhgYFBQWFBQQFBMXGyYeGCUlGhcUITsgJCkqLC4sFR4xNTAqNSYrLCkBCQoKDgwOGA8PFjQfHR0vLywqKSw1LCkwKSksKiwpLCkpLCwpLCwpKSwsMSwpKSwsKSwsLDIpKSkqKSosLCwsLP/AABEIAGkAiAMBIgACEQEDEQH/xAAbAAEAAgMBAQAAAAAAAAAAAAAAAQUCAwYEB//EADUQAAIBAgMGAwcDBAMAAAAAAAABAgMRBBIhBRMxQZLRBhVUIlNhcZGhsTJRgRSCwdIjUnL/xAAZAQEAAwEBAAAAAAAAAAAAAAAAAgMEAQX/xAAiEQEAAgIBBAMBAQAAAAAAAAAAAQIDERIEITFRQWGhIhP/2gAMAwEAAhEDEQA/APuIAAAAAAAAAAENkmMzkibi5xcNqV3wxWJctbwWE3ii+cM2VXtw4now2InVmqdatiF7Lag6TwifxvF3l8iic9Y+Fn+c+3WXBx/mNdXUK2KnTTklKOF3tlyWd/r+dj07Hx1SVeEXWxU9JZoVqG5ilbinlWt7czsZomdaJpp1AIRJerAAAAAAAAAAAAAAhokAY2KXa9RKth5trJBYhTlyjmUMqk+Vy7Zy8ZbzFY+E/ahHcRUdMusb6rm9FxMvU34017W467lZ+G6sZUKSTTcU07O9rttFrY5rw1Uy4jHUVZU4ypNRSWjktdePY6VFuK26wjeNWEiQC1AAAAEACQQAJBAAm4IIzoDIGKlck4K/buN3NCrUs5WWVJaXcmorXlxKjY+G3cXN2bqNS+KsrWb5nq8ZVorDOLaUpVKKS5v203ZCkv8Ajpf+F+Dz+r7y1YY7KzasN1VhjOKz0k4R00V1dvnxOwRyfiNN4Z243Rf7M2rSxEIzhJO6V1fVPmmuRPpLdtShmjw9wITJNygAAHMbjaPv4dEOw3G0ffw6Idjb5TjvUUumXceU471FLpl3PM45fU/jVuv01bjaPv4dEOw3G0ffw6Idjb5TjvUUumXceU471FLpl3HHL6n8N1+mrcbR9/Doh2G42j7+HRDsbfKcd6il0y7jynHeopdMu445fU/huv01bjaPv4dEOxorbAxFZ5q1dXSSVoLhfXg0ezynHeop9Mu55sT/AFtF5W4VrpO6jPTiraEbVya8S7Ex8TDQvDWW6/qKi1v7LnDl+yZl5E/U1uup3I32PldrD5l+6cIr5Wm0yU9o+ma/uo/7HIrl14T3EeZYrw5DMpyqym1/3cpfS70LebVopclYpq+Lx1NZp4aeXm45Kn1UW39jOj4lw7SzPLL9uH2ZC8X+YSiYWdWnGcXCXAqJ+F4Zs8Kkqc+Uo3i/qnc2VPENNtRpRlVm+EYpyf0RuqLGxpyqyo0kopycMzc7JXfDTh8WKUv5iHJtEeUUtuV8JKMcQ97RbS3yVpR+MraSX3XxOphNNJppppNNapp8Gjm8yr0HzUo3+h6PB2JcqDpvjSnKn/H6o/Z/Y2dPmm382UZaa7wvwAbWdAJAEAkAQCQBAJAEAkAQ0a6mGhLjCL+aT/JtAGqnQjH9MYx+SS/BnNaGRDODk9jUnT3tFp2p1ZQWj1V/Zt++ljf4dg6eJxdOzyyjTqJ8rpuL1+Tj9Czx+LtJQT1XtP4cor8npweKzq/NOzX+fpqU16aaTz2nOflHF6gAXoAAAAAAAAAAAAAAAABhVqKKbfBJt/JaszMKqumg5LkMNjHOFOq75qqVaXwc9Yx/iLiv4LPC1nCtB8I1JZFHnbI3G/8AMZdZW0IywiWHq0q0oQ9mnWp051oygv0KaheUZJWTvo7XXEsNmUZ1asasqdSnSp5nFVFlnOUllzZOMElm46tvlY13mvHsy03ydCADI1gAAAAAAAAAAAAAAAAAAiwsSAAAA//Z"/>
          <p:cNvSpPr>
            <a:spLocks noChangeAspect="1" noChangeArrowheads="1"/>
          </p:cNvSpPr>
          <p:nvPr/>
        </p:nvSpPr>
        <p:spPr bwMode="auto">
          <a:xfrm>
            <a:off x="63500" y="-492125"/>
            <a:ext cx="1295400" cy="1000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2278" name="AutoShape 6" descr="data:image/jpeg;base64,/9j/4AAQSkZJRgABAQAAAQABAAD/2wCEAAkGBhAQEQ0PExAQERAUDw0RGBESFhEQFhgYFBQWFBQQFBMXGyYeGCUlGhcUITsgJCkqLC4sFR4xNTAqNSYrLCkBCQoKDgwOGA8PFjQfHR0vLywqKSw1LCkwKSksKiwpLCkpLCwpLCwpKSwsMSwpKSwsKSwsLDIpKSkqKSosLCwsLP/AABEIAGkAiAMBIgACEQEDEQH/xAAbAAEAAgMBAQAAAAAAAAAAAAAAAQUCAwYEB//EADUQAAIBAgMGAwcDBAMAAAAAAAABAgMRBBIhBRMxQZLRBhVUIlNhcZGhsTJRgRSCwdIjUnL/xAAZAQEAAwEBAAAAAAAAAAAAAAAAAgMEAQX/xAAiEQEAAgIBBAMBAQAAAAAAAAAAAQIDERIEITFRQWGhIhP/2gAMAwEAAhEDEQA/APuIAAAAAAAAAAENkmMzkibi5xcNqV3wxWJctbwWE3ii+cM2VXtw4now2InVmqdatiF7Lag6TwifxvF3l8iic9Y+Fn+c+3WXBx/mNdXUK2KnTTklKOF3tlyWd/r+dj07Hx1SVeEXWxU9JZoVqG5ilbinlWt7czsZomdaJpp1AIRJerAAAAAAAAAAAAAAhokAY2KXa9RKth5trJBYhTlyjmUMqk+Vy7Zy8ZbzFY+E/ahHcRUdMusb6rm9FxMvU34017W467lZ+G6sZUKSTTcU07O9rttFrY5rw1Uy4jHUVZU4ypNRSWjktdePY6VFuK26wjeNWEiQC1AAAAEACQQAJBAAm4IIzoDIGKlck4K/buN3NCrUs5WWVJaXcmorXlxKjY+G3cXN2bqNS+KsrWb5nq8ZVorDOLaUpVKKS5v203ZCkv8Ajpf+F+Dz+r7y1YY7KzasN1VhjOKz0k4R00V1dvnxOwRyfiNN4Z243Rf7M2rSxEIzhJO6V1fVPmmuRPpLdtShmjw9wITJNygAAHMbjaPv4dEOw3G0ffw6Idjb5TjvUUumXceU471FLpl3PM45fU/jVuv01bjaPv4dEOw3G0ffw6Idjb5TjvUUumXceU471FLpl3HHL6n8N1+mrcbR9/Doh2G42j7+HRDsbfKcd6il0y7jynHeopdMu445fU/huv01bjaPv4dEOxorbAxFZ5q1dXSSVoLhfXg0ezynHeop9Mu55sT/AFtF5W4VrpO6jPTiraEbVya8S7Ex8TDQvDWW6/qKi1v7LnDl+yZl5E/U1uup3I32PldrD5l+6cIr5Wm0yU9o+ma/uo/7HIrl14T3EeZYrw5DMpyqym1/3cpfS70LebVopclYpq+Lx1NZp4aeXm45Kn1UW39jOj4lw7SzPLL9uH2ZC8X+YSiYWdWnGcXCXAqJ+F4Zs8Kkqc+Uo3i/qnc2VPENNtRpRlVm+EYpyf0RuqLGxpyqyo0kopycMzc7JXfDTh8WKUv5iHJtEeUUtuV8JKMcQ97RbS3yVpR+MraSX3XxOphNNJppppNNapp8Gjm8yr0HzUo3+h6PB2JcqDpvjSnKn/H6o/Z/Y2dPmm382UZaa7wvwAbWdAJAEAkAQCQBAJAEAkAQ0a6mGhLjCL+aT/JtAGqnQjH9MYx+SS/BnNaGRDODk9jUnT3tFp2p1ZQWj1V/Zt++ljf4dg6eJxdOzyyjTqJ8rpuL1+Tj9Czx+LtJQT1XtP4cor8npweKzq/NOzX+fpqU16aaTz2nOflHF6gAXoAAAAAAAAAAAAAAAABhVqKKbfBJt/JaszMKqumg5LkMNjHOFOq75qqVaXwc9Yx/iLiv4LPC1nCtB8I1JZFHnbI3G/8AMZdZW0IywiWHq0q0oQ9mnWp051oygv0KaheUZJWTvo7XXEsNmUZ1asasqdSnSp5nFVFlnOUllzZOMElm46tvlY13mvHsy03ydCADI1gAAAAAAAAAAAAAAAAAAiwsSAAAA//Z"/>
          <p:cNvSpPr>
            <a:spLocks noChangeAspect="1" noChangeArrowheads="1"/>
          </p:cNvSpPr>
          <p:nvPr/>
        </p:nvSpPr>
        <p:spPr bwMode="auto">
          <a:xfrm>
            <a:off x="63500" y="-492125"/>
            <a:ext cx="1295400" cy="1000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2280" name="AutoShape 8" descr="data:image/jpeg;base64,/9j/4AAQSkZJRgABAQAAAQABAAD/2wCEAAkGBhISEBIQExESFBATEBASFxUWFRASEBIWFBUVFRUUFRMXHiYeGB0jGRISHy8gIycpLCwtFR4xNTAqNSYrLCkBCQoKDgwNFA4PGDUlHyQvNS0pNS0sLCwpNS0qMi0pLC4yNiksLzUpLDUsKS4sKSkpLCopKSkpKSosKSwsLCwsLP/AABEIAOEA4QMBIgACEQEDEQH/xAAcAAEAAQUBAQAAAAAAAAAAAAAABwIDBAUGAQj/xABCEAACAQICBwUFBAYKAwAAAAAAAQIDEQQhBQYSMUFRYQcicZGhExQygbFygsHwQkNSotHhFiRiZJKTs8LS8SNTsv/EABkBAQEAAwEAAAAAAAAAAAAAAAADAQQFAv/EAB0RAQACAgMBAQAAAAAAAAAAAAABAwIREhMhBEH/2gAMAwEAAhEDEQA/AJxAAAAAAAAAAAAAAAAAAAAAAAAAAAAAAAAAAAAAAAAAAAAAAAAAAAAAAAAAAAAAAAAAAAAAAAAAAAAAAAAAAAAAAAAAAAAAAAAI4x2vuJnJuk404XdlsqUmubb4+BIeIb2JW37MreNsiE8PK0UpNJ3e9pb3dICUNUNY5YqE1NJVKbim45RkpJ2duD7rOgOF7M13sU7rN0beCU8/A7oAAAAAAAAAAAAAAAAAAAAAAAAAAAABzuuemZUaUacHapV2o34xil3muuaS8egGxxusOGpPZnWgpLfFXlJeKjdowJa84RO21N9VCVvUjyVNLLe/QKnf+X8wJEhrxhH+lNeMJ/gYeI7Q6K+ClVl1exFfVv0OUoTpqMoulGTe6TctqPgr29Cy6ceQGdrFrnXxFOdOlH2UHGSaTvUnlu2uC6LzI5qYVtvaass7Nd771+VztYwSZ7KpT4uN0r5mtfR26902KLuvfm2i1ZxNahU9pSlJKKeb+F3fw8mrXv8ALpaSdF9osJRXtqUoy/ah3ovn3XmvU5CU4yWTuhTppFasOGMY72nZnzynLSR/6Y4O1/bfuVb/APyU/wBNMH/7X/l1f+JweGnTi7ypqceV3G/3lmizVhFtuK2Ve9r3suV2UTSLT1wwb/XJfajUj6tWNrQxEZxUoSjKL4xaa80RBGmuO7mv4GdonSksJVVSLbptr2keEo8Xbmt6fS3ECVQU05ppSTumk0+ae4qAAAAAAAAAAAAAAAAAAAAcd2gYd3oVf0VtwfJN2cfPZl5HYlnGYOFWnKnNXhJWa/FcmnZ36ARHxKkze6Q1apU6jprGYdSVnsVZxp1En8Pj5IQ1MrSjtQqUZp7tmd0/nawGj2zxzN3LUXF2y9j4Oc0/SLLGI1LxkVfYhLpCom1/jUQNFisS4xus80U0K6nHaW7NGPi68Vtxm7OLcZJ5Si+TW9MvaOp2pQtxV/N3/ECxidIbM9hLO68n+WZMKpi4/Cr2kZ/2WvGzuvqzP0ToaviL+xpuSTs5XSgny2nlfoBVGoVqRsq2ouOVtiNF5Z3qPLpuLuH1Ixue3GiuTjNv6oDUlFS/wpXk2klxbeSXmzpaWo2Ie9014yk/ojeaB1OhQn7ac/aVUnbLZhC++y4vfm/IDdaOw7p0aVN5uFOEX4xik/oZAAAAAAAAAAAAAAAAAAAAADn9cdao4KjdWdeaapx3q63yl/ZV147jP09punhKEq1TcslFW2pye6Mb/lJN8CD9M6XqYmtKtUd5SeS/RhHhCPRfzAxcXVdWUp1HtynJyk3m23vZr54Jxe1BtPo9l/KSM0xMTUb7kPvPl0A3eq/aRi8I1Fydajxp1JNuPPYqZuPHmuhv9cu0f3vDwo4eM4Qmr1dpJS35U01vWV2+OXU4BaOS3t36FzDYq6ae9eqNP67Jww1H62/lrjLLc/iqVFKPW2/jc73QeAdWNKnG204R37so3OKjh9pZ3TOv0bjNmMJJ2eyndcMiXw5zPKFPtxiOMtTrC3ZJNrPhveTyuavQel6mDxMcRS3r4obozi/ig+j9HZmw0w1N2638v+zSvuvPxzJ/TZMXeKfPXE1evojQ2l6eKoQr0neE184tZOMlwad0ZpwPY5O+Erv+9P8A0qZ3x0q8uWMTLn2Y8cpiAAHt4AAAAAAAAAAAAAAAAAAAAAHB9ryfulF/3letOoRTGpzJc7W6d8DB/s4mm/ONRfiQ+B7icRayXxPd06lyjSUVbzfFswlTvVfKy/gZtWooxb4JAY2OxVu7H4n6FijQ2akHnZv1K8HC95u+03+bGYofnkRuq7MdK1WdeW2Qps995nFWjKy5NJpeBYjO2Tfz3JntSWWTV+rOLHZVl547E9duPvqmnO187ve23dljFV7x33zvuLVVu74/QqpUXa7L1UZ2ZcpRsuwrx4wnfs/0XRoYGl7GcaiqL2k6kW2pzaSla+61lG2T7uedzpCCdQ9bZYLExhKX9UqySqJ/DBvJVVytlfmvBE6pnYiIiNQ5Mzudy9ABlgAAAAAAAAAAAAAAAAAAAAAarWXV+GNoOhOUoraUlKNrqUb2unvWe4hzWTUzE4N3nHapXyqxu4P7S3wfR/JsngpnBNNNJpqzTzTT4NAfMVaps1FLg0k/UqxdW8LLi4r1/kTZpLspwNWUppVKTlwpySgvCMk0vDcc3rH2RU6OHqVsPWquVKEqmxU2JKSim2ouKTTsst4Ef0kXkWKMi/FgVbF9+4SwqfDMqRnYGaUoy7u/issrAYEcLZZxszFxGJS7qV36I6HWHH06jXs47Ktbr4nPVcLZZGBZqUW8771uJb7OtfqU6NLB15OGIhFU4ynZQrJZRUZftW2VZ77ZXIpjSyyefjkeShdZr+BkfTAIh1M7TJ0HGhi3KdDKMaucqlL7b3zj13rrwlulVjKKlFqUZJSTTTTTzTT4oCsAAAAAAAAAAAAAAAAAAAAAAAA8lG6s9x6AIF131ZeBxUoqL93qNzpPOyXGnfnF+lmaaEz6B1g0BSxlCVCqnsvNNZShJXtOL5q782nkyE9Z9TsRgJNzW3h3K0a0U9l8lNfoS6PLfZsDXxkXFMwoVvzxLqrAXG7v8/U9td9PAxqde/ii/GQHnu298Ou5HuzytkXoyyt4fn6nsabe5X8AMSpSOn7Ptcp4StGhUk3hKklGz/Uylkpx5Rv8S+fO+gnCxg4qO8D6ZBptTtIuvgMNVbvJ0YKT5yh3JfvRZuQAAAAAAAAAAAAAAAAAAAAAAAABRVoxlFxlFSi1ZppOLT4NPeVgDhtN9keDrd6i5YaXKFpUf8t7vutHK4rsexsZWp1sPOPOTqU5fOOzJepMYAhel2OY5ybdXDRy/aqyu/DYXmaLS2ruKwjXvFFwjKTjGalGUJNK9k0+XO31PoU5ztB0P7xgK0Ur1KaVaHPap5tLxjtr5gQrTkbLAaXnRUlDZTkrXaTkvC+409CoZCYCrO+Zh10ZM2Y1cCY+yPEbWjVG/wAFetHhldqf+/1O0I87F6v9VxELq6xN7cVtU4Z/PZfkSGAAAAAAAAAAAAAAAAAAAAAAAAAAAAAADxo9AHz3rDov3bGV6FrRhUbj9iXeh+7JeRio7ftg0Ts16GKSyqQdGX2od6N/GMpf4DhYSAqZj1UZEixVQEldic//AB4tcqlF9M4yX4MkwjHsTXdxn2qH0qEnAAAAAAAAAAAAAAAAAAAAAAAAAAAAAAAAAc12iaJ940fWSXeppV4+NPN+cdtfMg+lM+k5wTTTV0001wae9HzvpbRrw2JrYd/qqsorrHfB/OLi/mBZuWarL1y1UAkjsUj3MW+G3RXkpv8AFEmkfdjmj5ww1arJNRq1Y7F795QjZyXS7a+6yQQAAAAAAAAAAAAAAAAAAAAAAAAAAAAAAAABx+tvZ1TxlT28ajpVnFRk7bcJ2yTaumnbK6fyOwAEVQ7IsRezr0dnPNKo307tl9Te6J7KMNTalWnKu1Z7Ntil84q7fn8juABTTpqKUYpKKSSSSSSWSSS3IqAAAAAAAAAAAAAAAAAAAAAAAAAAAAAAAAAAAAAAAAAAAAAAAAAAAAAAAAAAAAAAAAAAAAAAAAAAAAAAAAAAAAAAAAAAAAD/2Q=="/>
          <p:cNvSpPr>
            <a:spLocks noChangeAspect="1" noChangeArrowheads="1"/>
          </p:cNvSpPr>
          <p:nvPr/>
        </p:nvSpPr>
        <p:spPr bwMode="auto">
          <a:xfrm>
            <a:off x="63500" y="-10414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2282" name="AutoShape 10" descr="data:image/jpeg;base64,/9j/4AAQSkZJRgABAQAAAQABAAD/2wBDAAkGBwgHBgkIBwgKCgkLDRYPDQwMDRsUFRAWIB0iIiAdHx8kKDQsJCYxJx8fLT0tMTU3Ojo6Iys/RD84QzQ5Ojf/2wBDAQoKCg0MDRoPDxo3JR8lNzc3Nzc3Nzc3Nzc3Nzc3Nzc3Nzc3Nzc3Nzc3Nzc3Nzc3Nzc3Nzc3Nzc3Nzc3Nzc3Nzf/wAARCACfAKMDASIAAhEBAxEB/8QAHAABAAIDAQEBAAAAAAAAAAAAAAYHBAUIAwEC/8QAQxAAAQMDAgMGAwQFCQkAAAAAAQIDBAAFEQYhBxIxEyJBUWGBFHGRFTJCoQgjUlOxJDNicpKiwdHwFyY0Q3OywuHx/8QAGgEBAAMBAQEAAAAAAAAAAAAAAAECAwQFBv/EACsRAAICAQMDAgQHAAAAAAAAAAABAgMRBCExBRJBIlETFGGBMmJxkcHR4f/aAAwDAQACEQMRAD8AvGlKUApSlAKUpQClKUB+FuIQgrWoJSBklRwBUWv/ABA07ZJsaG/ML8h87IiILxSnzUE5wPz9KjXGe6IS9YrLJlojwJkguTuZRSFsN4Kk59egHicVAOFNxtNjevGqLqBEil1MWMENlXKpZKylON9kge1ZW2OEXJLLXglFyDiHptLnZvSZTCsZ/lEF5ofVSBWbb9aaZuKuWHfIC14yUl4JI9jWoja+0pJaDiL/AAUg+DrwQfcHBr8re0VqFJLj1jnho7haml8pPz6eNeYupzX46mi3YvcmbT7TyAtlaVpPRSDkfWorqfiNprTjy4kuap6ekf8ACRmy44TthJ8AdxsSKguv7BYtO6Yk33Si1W+c0tpKXYMpQSvKwMEBRB2JqDaNH2XovUeqkALuDakxI6z1ZUsjmWPXvflXdVqoWV96XnH3KuOCy53GMW9hiTN03MZjPkhsrfbDhx5ozke9THRutrPq2A5Jtzim3GTh6O9hLjXqRk7eo296hejeGWnhp9h+7QvjJkxgKecdUru82+E7jBH7Wx+tU9rq3RtP6sulrtLzgjIKUY5yTgpSooJ8QD/Coo1dd1jrjyiXFo6Jv3EnTlocMduS5cZnT4a3t9srPkSDgfWsOBrq93Fw/CaKubbXNgLmLSxj1IVv9M1g8GpLMjQsFSW223UFbKikDK8KOCfbH0qZTZsS3x3ZEx9phltJUtxxQASK4NR1OcLHXCG6LRgnuaa2a9Yc1ILBere9apy2y40p5xBadHklQO567Y8DUyBzXP8AxsnWq8xNMXOLIL8R5byStnHMUAo5gAfEHz8anXBK+u3XT8yE9Jcki2yiyw+595bJGUZ9dj+VelprZW1KUlh+SjWGWPSlK6CBSlKAUpSgFKUoBQ9KUoCqOOmkLhfYEW6Wptb70BKw4wgZUttWMlIHUjHSqWiOlVgmWKUsRH2ZSZjSZBLfOeQoUjfoSCkjPka6/IzWj1FpGxakaCLxbmXynZLmOVafkobioayDlNrT8pwJWuTa0NnGVLukfIH9ULKvoK/cHSt3us34ayw13LvFPbRUlTQPkVkADw646iulbfwv0dAQEt2Rh0g55pGXT/eNSxlhthsNstobbAwEoSAB8gKncFCWfg9qFnTtzE2U1GdkR8iIykOKdUnvIQpfRI5gPu5z51DNJ3RqJGu2mb64uDDuSUpU8tnmMZ1JBSpSSM42APiOox1rrIjauduNdnYc4nW5hsdgLkyx2rqU57xcU2VepwE1WcVJYYEbVesLLbW7f9uWBURLZS1cPim3l8oHRICuYkbAZR5ZqEp0/fr+9OuNuiTbq0lSnHZiWVYc8yAep9BvWBPtqoc66xC5zGAtaFK/a5XAjz9a650u1Fa07bEwUtpjiK3yBAGMcoqldUIZaS3JbyclNByAwp+Pc3Y0xpQ543facSc42Pj+W1eeZN2mMquE7KnTgSJb5UEgftHcj5V1/cbJa7mnluNthyhnOH2Er/iK0zfDrR7a+dOnoBOc4U3zD6HatMb5IOd9QBV0gWi06dhTJ0O2JW38WzHWQ+8shSyBjYbDAq8uDekpGltMlVwymbOWHnWv3QxhKT6gdfU48KnMeMzFZQzGZbZZQMJbbSEpSPIAV6gY6VEY9qwgfaUpVgKUpQClKUApSlAKUpQClKUApSvhIFAfT0rnPiBNf1hxGdFvdjW9qyDsFTJToQlBQ4SVnP8AS2AGc4z8rL4j8QVadktWWyRVTb7KSFNNhPMlsE4BIG5OxwPTJxUMtHB5d1Qu5aquEludLWp55phKAUqUcnKtxnfwFc+o1FdMczeCUm+CrNRSZEe9XRtVyYuCpPdflshJQ/kpWSMbDvJHTyroTgrqdN/0m1FW3ySLYERl97POAnuq9wPqKrnXWhUaXSqXBsDFwtKEjneckvmQ2SN1HlUEgZ8eU9d/TT6dku2hl7UmhZbyH4iM3G2SiF/qv2gRjnQD8lCpqvrnBSi9g00dQ0qPaG1PG1Zp5i6R0ltSu480Tns3B1GfEeR8QakIOa3IFKUoBSlKAUpSgFKUoBWPKmR4bKnpT7TLSTgrcWEpHzJrQa31axpiCgNo+Kuco9nChIOVvL6Db9kZ3NRq26NfuzqLrr6Qm6Tz3mog2jRhv3QgbKIydzn361zajVV6eOZ/t5JSySBziJpvteyhzF3F0gkItzC5B/uAge9eTGunZCA41pHUnZq6FcdpCv7KnARUU1PxPsWmVqgWKI3OkJPKpMYhLSD0wVDqfQZ6VqW7pxO1EPimlRtPW/rzSUJb2z174KvfYGuZaq+S7u1RX5n/AAThE8kcQjGOHdIaqJBxhqChzwB/C4fP/WK9Fa8dC20DSGpcrAxmM1tnJGT2mB0PXGNvMVWM+GqQUCZxcQ48rACIo5snOwHI4M9awHrFGcCVrueuLshSClxUa3OAE43GVnpv03raF85L+lIYLfc1lcS3zx9HXpeOvaLYR4f9Q1FNTcQb2yyQ4u12BlWxU9JEmWEkD7jSMjmyfHI8agcixaXYj8kiya7YYKicuQ0hIOOuCcZqMzLNZXme0s1+QpZWB8NPY+HWkZ/ayUnHj0rSE5t+rb7f6yC1OB8X7R+2NRzVKlTXpRYTJe3cCQlJPyzzJ6eWOgFWwBiqp/R7f5tOXNnP3JoXjy5kJH/jVrV811Jyeplk2hwfh1pDzam3EhSFAhSSMgg1zrcoP+z/AIpx24mRCLyFNoKirMdw8qknzx3hvnoOtdG1Rn6Q7aUXWzPIADimXAVA77KGP4mtuk2P4rr8SRE+Mm44VqOneJeoNMoWfhHCpbSM7JKSCNv6q8ew8qusdKoeGhUf9IKCUOYEhlKlBO3WL0PnunNXyOlfR1PuhF/QxYpSlaAUpSgFKUoBWNcZbUCBImSFhtlhtTjiz0SkDJP0rJqAccZi4fDyeGlEF9bbRI8ioZ/IUBoOHcORqm+y9d3pACnFFm2skbNNDIyPXqP7R8a0vGTXy2nF6dsj5SobTZDatwf3YI8fP6edWJbA3pfQccuJA+z7aFuJI6qS3lWwz45rliZJdmTXpT5/WvuKcWrzUo5P5mvG0sPmtTK6e6jsjSWywWFpBiPpnT8a+rhtTb9dXjHs8Z3ogcwSXCDtkk/TG4yauGzcPIZaS/qqQ5f56lc61y1EtJOMYQ1nlA+Y+nSqm1U2uJonQ2pYCxzwEobKd8cwwoHr5oIPnkeVdGx3EPMNvNnKHEhSSfIjIr0aO2eZ+ctfph8FGY0W02+G2huJBjMIR9xLTQSE/LArLAx41+qV0EH5Kc7HBFRbUPDzTF/ClTbTHQ8pXOp+OnsnFH1UnGfepXSgKD0ik8NuJMvTs9xaoE8J+GfXgA9eQnfHmk+uKuoHNVf+kcYCbLbO1aQq4LfUGV82FJbAyvbxGeX6itNpPircbZZWHNS2uZJhfzbVyaTnnIOMKzsT13z4dDXjdS0ErWrK+fJpCWNmXQpQSMmueNZXI664lRosBaXoLTqI7KhukoBy4vyI+8fkBUn1jxRtV0sD0ViLfI6JGAiU0hLQWM7gKJPUZHSqxamp7GY1p6KYiexWXnnpKVPLZ8U5wlPjuEDJGBvvUdN0Uqs2TWHwhOWdkWloWIjVHF66aiijmt0DCWXRslSuzDacefdCj7j0q7h0qGcIYcGNoK1u2+KI4kt9q7k5UtzJBUT45x7DAqaCvYjFRSivBmKUpVgKUpQClKUANQDjeyt/h9OCIjkgpUhZKP8AlAKBKz6Adan9eUhSUMrU4MoAJUMZ2oCgJN+1Rqjh0Ysdy0KYQ0lMuQib2boQkjuKSvGCcDJyQR86qRxKm3FIWO8lRCt8/wAKtqLpK3Xe63R5NsNxjTyZzIiyPh5MRpxxXIORR5FDAz6eXSsGbwzUUL+BsepUqx3UvLiqHuQofwrGqCqbio7PfghyT8kaTqK4XvTlq0c0wyUpkBLTilHnWtSjyjfYAc+PkBXWUNrsIjDOebs20ozjGcDFU1wS0axa7nNlXqPy3mOrlZjuAK7FBAPPkd3mOcbHIHlmrqGyfatIxjHOCc5PtKhN64iQ9NXFqHqeFJgB7JZkIw824B1Pd7w6j8PjUhsuorRfGQ7abhHlJIzhtYKh8x1FWBtCcdajestb2TSMcLukgmQsZajNDmcc+Q8B6nArfS0urjOpjqCHlIIbURkJV4HFcjavs2pLdcn39SxpfxC19+U8CpLh8ML6e35CgNzr/WcziHc4bUW1FAjlwRmmQpx5wKwTzAeiM4A2361ILVF4sWK3MQ4kFS4qBlttamXSgfs/eyB6eH5VIOC7mmLdYO3RcY32q8SZReUELbHghOfw+vic/IWSm7W5QBE+Jg9D2yf868XWa6cZ9iryl7o0jFe5RuoI3E29WhUO9w20wu0ClLeUw0AQcjvEjHt/nmCv2ZEVtZk3S2h1KSoNsvKfKsdAC2lSQT6qFXDxeVO1BFTbYEi0Jt8ciQ6+7OQlalAHugeAAPv6YqoJdgXFTzKuVpcHNjDM5Czv6Dwru0c3KpOSUc+EVlyXtw+4kW1+DBts2CLUz3YsN0PB1pZSkAIKsDlV5BQ38zVopUCAR41yfpW2JbmuFUxEyHgInRoUZ6QpbZGcDCAkHrhXMCCCRnGD0JwyN1OkYab00+26nKWRII7Usgnk5x4K5cV153KktpSlSBSlKAUpSgFeE3Hwb+f3av4V71HdfS3ImlLgWFlDzrfYoWCBylWxO/kCT7UBWlkuZ01Zpd2aaU87H03bOzQRkKW4pYG2dxlQ8egrd2rWE93ULFpd5lFU59tSltpA5A+8lISRvslsD28a12s2Ux7HqdpsYDMW0tjxPKHcCtXYHXJXERYwAmFdHUnPjzSJJ28+tW+hhhNNkx022lriLeHluKSpyU40E5wFZYjrGR44DasH+tVijpUCC1t65kJynuvxXxsc8i23Wjv0+8P9bVPR0qHyaQeYmLcrdCucVUa4RWZLKurbqAoH2NVjqPgjaZklUrT8p61vZCko++2lWc5H4h7HbwFWzSoLlKRYPFvSiilhxi9xW0jCFudpkehVyrz7/WtpH4xW9K24WrLFcLUtwEOdswVNg+OUnCsexq1iM1jTrfEuDCmJ8ZmQ0oEFDqAoEHrsaAgzWkeGuqXPi4kS3yVrGT8JIU36klKFDf1xWyhcMdFwistWCMrn69spbv05yce1ai98HNNyz29n+Is80KK0PRnVEJV4d0nYZ8EkdNq0T8Liro/L0Sa3qKEgYLKkc7mBnflOFZwPwk9ehoCw4+h9KxnQ4zp+3IWnooR05FbeNbYMUp+GiMNcv3eRoDH5VWtj40Wx18Q9SwJNnlA4UVpK0ZyOuwUn3GNjvVh2i/2i8tFy03KLLSNj2LoUUn1HUUBscAdKYHlQHNfaAUpSgFKUoBSlKAVGNYOlxyBA72H3CVgY3TlLZG/T+dz7VJioDYmovcOeXrKMhKv1UKMFupB3BcK+XI8j2ZOfMetSuSs3iLZor9HbuKdUR3C24wfgmygHCkKCgo59cFBH/veL2qyyI951Nc48v9eHnpjISjPKUSZKeX1JwTU4tkITk6hwspEm6ZHOj90lpBHru0frUdgvKRKuhbWAFOPoURtkGdKyD9aszCLzsjb3VSUX5ycw4VOP2dElpBTjPw7vPnm3xntgPrU/R90VV7Mt2VZrLKkpbXJdhzYXO2jlzhBIIHhnsk1ZsV1L0Zp1GeVaApOfIjNVZrXtsetKxLtPZtltkzpJUGY7anF8oJOAM7AdTWs0rd5d0iPC5RW402O6W3mmnCtIyAtOCQPwqTnbrUGhvqUpQCvnKK+0oDUX3TNlv7fJeLZGlY+6paO+n5KG4+tV3eeCFuLqZWmrrLtkpBynnJcSNj0IIUD65Pyq26UBUEaXxN0pcG40uI3eba4oJQ9zKc7Pw7ygOcDO5ykgZ67GrPs0ybMhhy5W5UCQFFKmS6lwHHilQ6g+GQD5gVnkZr7QClKUApSlAYv2hD+OMH4pj4sICyx2g5wk5weXrjY/SskHNQ276XeevjMqO02427PZluPc3K7HU2nBwT1QoJAwN9z1B2mKc+NAQ692S6P6sauMcPLbSWOyeRL5BHSlX6xBbOykrBOepOw25Qa9oT7S79JDnOFuvqWjmOchALWPllCz7+tSl9aWmluKIAQCoknwFROwNhctora5Fx4iFkkgnneUpSwT6FI/tGrR5Mrn6Tw09MYttkmypTg7Fd4lJSpGTkuS1IT9VKH1rGu1lRbfjH44Jak8oAWQeV1Uhbqj8v1igPKvOUj/AHDiklHflxlqV0yTMQfrvUi1ID9lLKdj2rRB9e0TVuUYZxIjFvgOJ0/YUoJb5bisqwduV1LoAPjjK0//ACptpp1L+nrY6gqwqK394b/dFR5ll1GlLQqAwp53tIbvKTnAK0c59klR9q32mOVNnZaRy8jS3G0AZ2SlagBv44FVkb1vLZ6361m8W5UL4lyMFrQpS2wCSEqBKd9sHGPevtmtLFohCMw466oqK3XnlczjyzuVKPmfTAHQADArYV82qpqfaV5IksLfUwh5tTyBlTYWCpI8yOor1oBSlKAUpSgFKUoBSlKAUpSgFKUoDT6ow7alwlJ5hNWmKpOAcoWcL6/0Oasa1o7VdwdJJQ9JUhGRjAQAg490qr93VRevcdGAW4bSpBz4uKylH5dp9RS1o+CtDXN3lJb7RZH4lK7yj7kmrwOa974NCmADoaBDYcLaW3oyEKxkhKZKP8BW7vx/kjKVbhyWwk/LtUn/AArBDTrOn7U093VrfjFxIOcEuJWRn0O3tWfe08zEMZx/LWP+4GrIyb3RmssNsMNstJCW20hCEjokAYA/KvDTxUHLm2rGG5ygnBzsUIX/ABUdqy6w4CUR77JShKUiQyhwhIxzKSohSj64Uge3pUT4Lad+o3danU9uuF1tD0O03RVskuYAkpaDhSPEAHHUeOcitrX2szsIxorRFs0gy6YZcfmyN5Mx9RU46ck/IDc/PxzUnpSgFKUoBSlKAUpSgFKUoBSlKA//2Q=="/>
          <p:cNvSpPr>
            <a:spLocks noChangeAspect="1" noChangeArrowheads="1"/>
          </p:cNvSpPr>
          <p:nvPr/>
        </p:nvSpPr>
        <p:spPr bwMode="auto">
          <a:xfrm>
            <a:off x="63500" y="-538163"/>
            <a:ext cx="112395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Rectangle 2"/>
          <p:cNvSpPr txBox="1">
            <a:spLocks noChangeArrowheads="1"/>
          </p:cNvSpPr>
          <p:nvPr/>
        </p:nvSpPr>
        <p:spPr bwMode="auto">
          <a:xfrm>
            <a:off x="462667" y="1114392"/>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eaLnBrk="0" hangingPunct="0">
              <a:defRPr/>
            </a:pPr>
            <a:r>
              <a:rPr lang="en-US" sz="2000" b="1" dirty="0" smtClean="0">
                <a:effectLst>
                  <a:outerShdw blurRad="38100" dist="38100" dir="2700000" algn="tl">
                    <a:srgbClr val="C0C0C0"/>
                  </a:outerShdw>
                </a:effectLst>
                <a:latin typeface="Eurostile LT" pitchFamily="2" charset="0"/>
              </a:rPr>
              <a:t>Functions and adjustment modes</a:t>
            </a:r>
          </a:p>
          <a:p>
            <a:pPr lvl="0" eaLnBrk="0" hangingPunct="0">
              <a:defRPr/>
            </a:pPr>
            <a:endParaRPr lang="en-US" b="1" dirty="0" smtClean="0">
              <a:effectLst>
                <a:outerShdw blurRad="38100" dist="38100" dir="2700000" algn="tl">
                  <a:srgbClr val="C0C0C0"/>
                </a:outerShdw>
              </a:effectLst>
              <a:latin typeface="Eurostile LT" pitchFamily="2" charset="0"/>
            </a:endParaRPr>
          </a:p>
          <a:p>
            <a:r>
              <a:rPr lang="en-US" dirty="0" smtClean="0">
                <a:latin typeface="Eurostile LT" pitchFamily="2" charset="0"/>
              </a:rPr>
              <a:t>Modes are selected by setting </a:t>
            </a:r>
          </a:p>
          <a:p>
            <a:r>
              <a:rPr lang="en-US" dirty="0" smtClean="0">
                <a:latin typeface="Eurostile LT" pitchFamily="2" charset="0"/>
              </a:rPr>
              <a:t>the configuration dip switches on the board.</a:t>
            </a:r>
          </a:p>
          <a:p>
            <a:pPr marL="342900" indent="-342900">
              <a:buFont typeface="Arial" pitchFamily="34" charset="0"/>
              <a:buChar char="•"/>
            </a:pPr>
            <a:r>
              <a:rPr lang="en-US" dirty="0" smtClean="0">
                <a:latin typeface="Eurostile LT" pitchFamily="2" charset="0"/>
              </a:rPr>
              <a:t>2/4 pipe system.</a:t>
            </a:r>
          </a:p>
          <a:p>
            <a:pPr marL="342900" indent="-342900">
              <a:buFont typeface="Arial" pitchFamily="34" charset="0"/>
              <a:buChar char="•"/>
            </a:pPr>
            <a:r>
              <a:rPr lang="en-US" dirty="0" smtClean="0">
                <a:latin typeface="Eurostile LT" pitchFamily="2" charset="0"/>
              </a:rPr>
              <a:t>Electric heater control</a:t>
            </a:r>
          </a:p>
          <a:p>
            <a:pPr marL="342900" indent="-342900">
              <a:buFont typeface="Arial" pitchFamily="34" charset="0"/>
              <a:buChar char="•"/>
            </a:pPr>
            <a:r>
              <a:rPr lang="en-US" dirty="0" smtClean="0">
                <a:latin typeface="Eurostile LT" pitchFamily="2" charset="0"/>
              </a:rPr>
              <a:t>Fan ON/OFF thermostatic control.</a:t>
            </a:r>
          </a:p>
          <a:p>
            <a:pPr marL="342900" indent="-342900">
              <a:buFont typeface="Arial" pitchFamily="34" charset="0"/>
              <a:buChar char="•"/>
            </a:pPr>
            <a:r>
              <a:rPr lang="en-US" dirty="0" smtClean="0">
                <a:latin typeface="Eurostile LT" pitchFamily="2" charset="0"/>
              </a:rPr>
              <a:t>Valve ON/OFF thermostatic control and continuous ventilation.</a:t>
            </a:r>
          </a:p>
          <a:p>
            <a:pPr marL="342900" indent="-342900">
              <a:buFont typeface="Arial" pitchFamily="34" charset="0"/>
              <a:buChar char="•"/>
            </a:pPr>
            <a:r>
              <a:rPr lang="en-US" dirty="0" smtClean="0">
                <a:latin typeface="Eurostile LT" pitchFamily="2" charset="0"/>
              </a:rPr>
              <a:t>Valve and simultaneous ventilation ON/OFF thermostatic control.</a:t>
            </a:r>
          </a:p>
          <a:p>
            <a:pPr marL="342900" indent="-342900">
              <a:buFont typeface="Arial" pitchFamily="34" charset="0"/>
              <a:buChar char="•"/>
            </a:pPr>
            <a:r>
              <a:rPr lang="en-US" dirty="0" smtClean="0">
                <a:latin typeface="Eurostile LT" pitchFamily="2" charset="0"/>
              </a:rPr>
              <a:t>Fan operation control depending on the coil temperature against low water temperature in heating mode or </a:t>
            </a:r>
            <a:r>
              <a:rPr lang="en-US" dirty="0">
                <a:latin typeface="Eurostile LT" pitchFamily="2" charset="0"/>
              </a:rPr>
              <a:t>heating and cooling mode</a:t>
            </a:r>
            <a:r>
              <a:rPr lang="en-US" dirty="0" smtClean="0">
                <a:latin typeface="Eurostile LT" pitchFamily="2" charset="0"/>
              </a:rPr>
              <a:t>.</a:t>
            </a:r>
          </a:p>
          <a:p>
            <a:pPr marL="342900" indent="-342900">
              <a:buFont typeface="Arial" pitchFamily="34" charset="0"/>
              <a:buChar char="•"/>
            </a:pPr>
            <a:r>
              <a:rPr lang="en-US" dirty="0" smtClean="0">
                <a:latin typeface="Eurostile LT" pitchFamily="2" charset="0"/>
              </a:rPr>
              <a:t>Automatic change over with water probe (optional for 2 pipe system.)</a:t>
            </a:r>
          </a:p>
          <a:p>
            <a:pPr marL="342900" indent="-342900">
              <a:buFont typeface="Arial" pitchFamily="34" charset="0"/>
              <a:buChar char="•"/>
            </a:pPr>
            <a:r>
              <a:rPr lang="en-US" dirty="0" smtClean="0">
                <a:latin typeface="Eurostile LT" pitchFamily="2" charset="0"/>
              </a:rPr>
              <a:t>Change over by remote contact.</a:t>
            </a:r>
          </a:p>
          <a:p>
            <a:pPr marL="342900" indent="-342900">
              <a:buFont typeface="Arial" pitchFamily="34" charset="0"/>
              <a:buChar char="•"/>
            </a:pPr>
            <a:endParaRPr lang="en-US" dirty="0" smtClean="0">
              <a:latin typeface="Eurostile LT" pitchFamily="2" charset="0"/>
            </a:endParaRPr>
          </a:p>
          <a:p>
            <a:pPr marL="342900" indent="-342900">
              <a:buFont typeface="Arial" pitchFamily="34" charset="0"/>
              <a:buChar char="•"/>
            </a:pPr>
            <a:r>
              <a:rPr lang="en-US" dirty="0" smtClean="0">
                <a:latin typeface="Eurostile LT" pitchFamily="2" charset="0"/>
              </a:rPr>
              <a:t>ON/OFF by remote contact (window or clock contact).</a:t>
            </a:r>
            <a:endParaRPr lang="en-US" dirty="0">
              <a:latin typeface="Eurostile LT" pitchFamily="2" charset="0"/>
            </a:endParaRPr>
          </a:p>
        </p:txBody>
      </p:sp>
      <p:pic>
        <p:nvPicPr>
          <p:cNvPr id="4098" name="Picture 2"/>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108200" y="1508750"/>
            <a:ext cx="2425825" cy="1537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a:t>ELECTRONIC BOARD </a:t>
            </a:r>
            <a:r>
              <a:rPr lang="en-US" dirty="0" smtClean="0"/>
              <a:t>FITTED</a:t>
            </a:r>
            <a:endParaRPr lang="fr-FR" dirty="0"/>
          </a:p>
        </p:txBody>
      </p:sp>
    </p:spTree>
    <p:custDataLst>
      <p:tags r:id="rId1"/>
    </p:custDataLst>
    <p:extLst>
      <p:ext uri="{BB962C8B-B14F-4D97-AF65-F5344CB8AC3E}">
        <p14:creationId xmlns:p14="http://schemas.microsoft.com/office/powerpoint/2010/main" val="33422335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8" name="AutoShape 6" descr="data:image/jpeg;base64,/9j/4AAQSkZJRgABAQAAAQABAAD/2wCEAAkGBhAQEQ0PExAQERAUDw0RGBESFhEQFhgYFBQWFBQQFBMXGyYeGCUlGhcUITsgJCkqLC4sFR4xNTAqNSYrLCkBCQoKDgwOGA8PFjQfHR0vLywqKSw1LCkwKSksKiwpLCkpLCwpLCwpKSwsMSwpKSwsKSwsLDIpKSkqKSosLCwsLP/AABEIAGkAiAMBIgACEQEDEQH/xAAbAAEAAgMBAQAAAAAAAAAAAAAAAQUCAwYEB//EADUQAAIBAgMGAwcDBAMAAAAAAAABAgMRBBIhBRMxQZLRBhVUIlNhcZGhsTJRgRSCwdIjUnL/xAAZAQEAAwEBAAAAAAAAAAAAAAAAAgMEAQX/xAAiEQEAAgIBBAMBAQAAAAAAAAAAAQIDERIEITFRQWGhIhP/2gAMAwEAAhEDEQA/APuIAAAAAAAAAAENkmMzkibi5xcNqV3wxWJctbwWE3ii+cM2VXtw4now2InVmqdatiF7Lag6TwifxvF3l8iic9Y+Fn+c+3WXBx/mNdXUK2KnTTklKOF3tlyWd/r+dj07Hx1SVeEXWxU9JZoVqG5ilbinlWt7czsZomdaJpp1AIRJerAAAAAAAAAAAAAAhokAY2KXa9RKth5trJBYhTlyjmUMqk+Vy7Zy8ZbzFY+E/ahHcRUdMusb6rm9FxMvU34017W467lZ+G6sZUKSTTcU07O9rttFrY5rw1Uy4jHUVZU4ypNRSWjktdePY6VFuK26wjeNWEiQC1AAAAEACQQAJBAAm4IIzoDIGKlck4K/buN3NCrUs5WWVJaXcmorXlxKjY+G3cXN2bqNS+KsrWb5nq8ZVorDOLaUpVKKS5v203ZCkv8Ajpf+F+Dz+r7y1YY7KzasN1VhjOKz0k4R00V1dvnxOwRyfiNN4Z243Rf7M2rSxEIzhJO6V1fVPmmuRPpLdtShmjw9wITJNygAAHMbjaPv4dEOw3G0ffw6Idjb5TjvUUumXceU471FLpl3PM45fU/jVuv01bjaPv4dEOw3G0ffw6Idjb5TjvUUumXceU471FLpl3HHL6n8N1+mrcbR9/Doh2G42j7+HRDsbfKcd6il0y7jynHeopdMu445fU/huv01bjaPv4dEOxorbAxFZ5q1dXSSVoLhfXg0ezynHeop9Mu55sT/AFtF5W4VrpO6jPTiraEbVya8S7Ex8TDQvDWW6/qKi1v7LnDl+yZl5E/U1uup3I32PldrD5l+6cIr5Wm0yU9o+ma/uo/7HIrl14T3EeZYrw5DMpyqym1/3cpfS70LebVopclYpq+Lx1NZp4aeXm45Kn1UW39jOj4lw7SzPLL9uH2ZC8X+YSiYWdWnGcXCXAqJ+F4Zs8Kkqc+Uo3i/qnc2VPENNtRpRlVm+EYpyf0RuqLGxpyqyo0kopycMzc7JXfDTh8WKUv5iHJtEeUUtuV8JKMcQ97RbS3yVpR+MraSX3XxOphNNJppppNNapp8Gjm8yr0HzUo3+h6PB2JcqDpvjSnKn/H6o/Z/Y2dPmm382UZaa7wvwAbWdAJAEAkAQCQBAJAEAkAQ0a6mGhLjCL+aT/JtAGqnQjH9MYx+SS/BnNaGRDODk9jUnT3tFp2p1ZQWj1V/Zt++ljf4dg6eJxdOzyyjTqJ8rpuL1+Tj9Czx+LtJQT1XtP4cor8npweKzq/NOzX+fpqU16aaTz2nOflHF6gAXoAAAAAAAAAAAAAAAABhVqKKbfBJt/JaszMKqumg5LkMNjHOFOq75qqVaXwc9Yx/iLiv4LPC1nCtB8I1JZFHnbI3G/8AMZdZW0IywiWHq0q0oQ9mnWp051oygv0KaheUZJWTvo7XXEsNmUZ1asasqdSnSp5nFVFlnOUllzZOMElm46tvlY13mvHsy03ydCADI1gAAAAAAAAAAAAAAAAAAiwsSAAAA//Z"/>
          <p:cNvSpPr>
            <a:spLocks noChangeAspect="1" noChangeArrowheads="1"/>
          </p:cNvSpPr>
          <p:nvPr/>
        </p:nvSpPr>
        <p:spPr bwMode="auto">
          <a:xfrm>
            <a:off x="63500" y="-492125"/>
            <a:ext cx="1295400" cy="1000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2280" name="AutoShape 8" descr="data:image/jpeg;base64,/9j/4AAQSkZJRgABAQAAAQABAAD/2wCEAAkGBhISEBIQExESFBATEBASFxUWFRASEBIWFBUVFRUUFRMXHiYeGB0jGRISHy8gIycpLCwtFR4xNTAqNSYrLCkBCQoKDgwNFA4PGDUlHyQvNS0pNS0sLCwpNS0qMi0pLC4yNiksLzUpLDUsKS4sKSkpLCopKSkpKSosKSwsLCwsLP/AABEIAOEA4QMBIgACEQEDEQH/xAAcAAEAAQUBAQAAAAAAAAAAAAAABwIDBAUGAQj/xABCEAACAQICBwUFBAYKAwAAAAAAAQIDEQQhBQYSMUFRYQcicZGhExQygbFygsHwQkNSotHhFiRiZJKTs8LS8SNTsv/EABkBAQEAAwEAAAAAAAAAAAAAAAADAQQFAv/EAB0RAQACAgMBAQAAAAAAAAAAAAABAwIREhMhBEH/2gAMAwEAAhEDEQA/AJxAAAAAAAAAAAAAAAAAAAAAAAAAAAAAAAAAAAAAAAAAAAAAAAAAAAAAAAAAAAAAAAAAAAAAAAAAAAAAAAAAAAAAAAAAAAAAAAAI4x2vuJnJuk404XdlsqUmubb4+BIeIb2JW37MreNsiE8PK0UpNJ3e9pb3dICUNUNY5YqE1NJVKbim45RkpJ2duD7rOgOF7M13sU7rN0beCU8/A7oAAAAAAAAAAAAAAAAAAAAAAAAAAAABzuuemZUaUacHapV2o34xil3muuaS8egGxxusOGpPZnWgpLfFXlJeKjdowJa84RO21N9VCVvUjyVNLLe/QKnf+X8wJEhrxhH+lNeMJ/gYeI7Q6K+ClVl1exFfVv0OUoTpqMoulGTe6TctqPgr29Cy6ceQGdrFrnXxFOdOlH2UHGSaTvUnlu2uC6LzI5qYVtvaass7Nd771+VztYwSZ7KpT4uN0r5mtfR26902KLuvfm2i1ZxNahU9pSlJKKeb+F3fw8mrXv8ALpaSdF9osJRXtqUoy/ah3ovn3XmvU5CU4yWTuhTppFasOGMY72nZnzynLSR/6Y4O1/bfuVb/APyU/wBNMH/7X/l1f+JweGnTi7ypqceV3G/3lmizVhFtuK2Ve9r3suV2UTSLT1wwb/XJfajUj6tWNrQxEZxUoSjKL4xaa80RBGmuO7mv4GdonSksJVVSLbptr2keEo8Xbmt6fS3ECVQU05ppSTumk0+ae4qAAAAAAAAAAAAAAAAAAAAcd2gYd3oVf0VtwfJN2cfPZl5HYlnGYOFWnKnNXhJWa/FcmnZ36ARHxKkze6Q1apU6jprGYdSVnsVZxp1En8Pj5IQ1MrSjtQqUZp7tmd0/nawGj2zxzN3LUXF2y9j4Oc0/SLLGI1LxkVfYhLpCom1/jUQNFisS4xus80U0K6nHaW7NGPi68Vtxm7OLcZJ5Si+TW9MvaOp2pQtxV/N3/ECxidIbM9hLO68n+WZMKpi4/Cr2kZ/2WvGzuvqzP0ToaviL+xpuSTs5XSgny2nlfoBVGoVqRsq2ouOVtiNF5Z3qPLpuLuH1Ixue3GiuTjNv6oDUlFS/wpXk2klxbeSXmzpaWo2Ie9014yk/ojeaB1OhQn7ac/aVUnbLZhC++y4vfm/IDdaOw7p0aVN5uFOEX4xik/oZAAAAAAAAAAAAAAAAAAAAADn9cdao4KjdWdeaapx3q63yl/ZV147jP09punhKEq1TcslFW2pye6Mb/lJN8CD9M6XqYmtKtUd5SeS/RhHhCPRfzAxcXVdWUp1HtynJyk3m23vZr54Jxe1BtPo9l/KSM0xMTUb7kPvPl0A3eq/aRi8I1Fydajxp1JNuPPYqZuPHmuhv9cu0f3vDwo4eM4Qmr1dpJS35U01vWV2+OXU4BaOS3t36FzDYq6ae9eqNP67Jww1H62/lrjLLc/iqVFKPW2/jc73QeAdWNKnG204R37so3OKjh9pZ3TOv0bjNmMJJ2eyndcMiXw5zPKFPtxiOMtTrC3ZJNrPhveTyuavQel6mDxMcRS3r4obozi/ig+j9HZmw0w1N2638v+zSvuvPxzJ/TZMXeKfPXE1evojQ2l6eKoQr0neE184tZOMlwad0ZpwPY5O+Erv+9P8A0qZ3x0q8uWMTLn2Y8cpiAAHt4AAAAAAAAAAAAAAAAAAAAAHB9ryfulF/3letOoRTGpzJc7W6d8DB/s4mm/ONRfiQ+B7icRayXxPd06lyjSUVbzfFswlTvVfKy/gZtWooxb4JAY2OxVu7H4n6FijQ2akHnZv1K8HC95u+03+bGYofnkRuq7MdK1WdeW2Qps995nFWjKy5NJpeBYjO2Tfz3JntSWWTV+rOLHZVl547E9duPvqmnO187ve23dljFV7x33zvuLVVu74/QqpUXa7L1UZ2ZcpRsuwrx4wnfs/0XRoYGl7GcaiqL2k6kW2pzaSla+61lG2T7uedzpCCdQ9bZYLExhKX9UqySqJ/DBvJVVytlfmvBE6pnYiIiNQ5Mzudy9ABlgAAAAAAAAAAAAAAAAAAAAAarWXV+GNoOhOUoraUlKNrqUb2unvWe4hzWTUzE4N3nHapXyqxu4P7S3wfR/JsngpnBNNNJpqzTzTT4NAfMVaps1FLg0k/UqxdW8LLi4r1/kTZpLspwNWUppVKTlwpySgvCMk0vDcc3rH2RU6OHqVsPWquVKEqmxU2JKSim2ouKTTsst4Ef0kXkWKMi/FgVbF9+4SwqfDMqRnYGaUoy7u/issrAYEcLZZxszFxGJS7qV36I6HWHH06jXs47Ktbr4nPVcLZZGBZqUW8771uJb7OtfqU6NLB15OGIhFU4ynZQrJZRUZftW2VZ77ZXIpjSyyefjkeShdZr+BkfTAIh1M7TJ0HGhi3KdDKMaucqlL7b3zj13rrwlulVjKKlFqUZJSTTTTTzTT4oCsAAAAAAAAAAAAAAAAAAAAAAAA8lG6s9x6AIF131ZeBxUoqL93qNzpPOyXGnfnF+lmaaEz6B1g0BSxlCVCqnsvNNZShJXtOL5q782nkyE9Z9TsRgJNzW3h3K0a0U9l8lNfoS6PLfZsDXxkXFMwoVvzxLqrAXG7v8/U9td9PAxqde/ii/GQHnu298Ou5HuzytkXoyyt4fn6nsabe5X8AMSpSOn7Ptcp4StGhUk3hKklGz/Uylkpx5Rv8S+fO+gnCxg4qO8D6ZBptTtIuvgMNVbvJ0YKT5yh3JfvRZuQAAAAAAAAAAAAAAAAAAAAAAAABRVoxlFxlFSi1ZppOLT4NPeVgDhtN9keDrd6i5YaXKFpUf8t7vutHK4rsexsZWp1sPOPOTqU5fOOzJepMYAhel2OY5ybdXDRy/aqyu/DYXmaLS2ruKwjXvFFwjKTjGalGUJNK9k0+XO31PoU5ztB0P7xgK0Ur1KaVaHPap5tLxjtr5gQrTkbLAaXnRUlDZTkrXaTkvC+409CoZCYCrO+Zh10ZM2Y1cCY+yPEbWjVG/wAFetHhldqf+/1O0I87F6v9VxELq6xN7cVtU4Z/PZfkSGAAAAAAAAAAAAAAAAAAAAAAAAAAAAAADxo9AHz3rDov3bGV6FrRhUbj9iXeh+7JeRio7ftg0Ts16GKSyqQdGX2od6N/GMpf4DhYSAqZj1UZEixVQEldic//AB4tcqlF9M4yX4MkwjHsTXdxn2qH0qEnAAAAAAAAAAAAAAAAAAAAAAAAAAAAAAAAAc12iaJ940fWSXeppV4+NPN+cdtfMg+lM+k5wTTTV0001wae9HzvpbRrw2JrYd/qqsorrHfB/OLi/mBZuWarL1y1UAkjsUj3MW+G3RXkpv8AFEmkfdjmj5ww1arJNRq1Y7F795QjZyXS7a+6yQQAAAAAAAAAAAAAAAAAAAAAAAAAAAAAAAABx+tvZ1TxlT28ajpVnFRk7bcJ2yTaumnbK6fyOwAEVQ7IsRezr0dnPNKo307tl9Te6J7KMNTalWnKu1Z7Ntil84q7fn8juABTTpqKUYpKKSSSSSSWSSS3IqAAAAAAAAAAAAAAAAAAAAAAAAAAAAAAAAAAAAAAAAAAAAAAAAAAAAAAAAAAAAAAAAAAAAAAAAAAAAAAAAAAAAAAAAAAAAD/2Q=="/>
          <p:cNvSpPr>
            <a:spLocks noChangeAspect="1" noChangeArrowheads="1"/>
          </p:cNvSpPr>
          <p:nvPr/>
        </p:nvSpPr>
        <p:spPr bwMode="auto">
          <a:xfrm>
            <a:off x="63500" y="-10414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2282" name="AutoShape 10" descr="data:image/jpeg;base64,/9j/4AAQSkZJRgABAQAAAQABAAD/2wBDAAkGBwgHBgkIBwgKCgkLDRYPDQwMDRsUFRAWIB0iIiAdHx8kKDQsJCYxJx8fLT0tMTU3Ojo6Iys/RD84QzQ5Ojf/2wBDAQoKCg0MDRoPDxo3JR8lNzc3Nzc3Nzc3Nzc3Nzc3Nzc3Nzc3Nzc3Nzc3Nzc3Nzc3Nzc3Nzc3Nzc3Nzc3Nzc3Nzf/wAARCACfAKMDASIAAhEBAxEB/8QAHAABAAIDAQEBAAAAAAAAAAAAAAYHBAUIAwEC/8QAQxAAAQMDAgMGAwQFCQkAAAAAAQIDBAAFEQYhBxIxEyJBUWGBFHGRFTJCoQgjUlOxJDNicpKiwdHwFyY0Q3OywuHx/8QAGgEBAAMBAQEAAAAAAAAAAAAAAAECAwQFBv/EACsRAAICAQMDAgQHAAAAAAAAAAABAgMRBCExBRJBIlETFGGBMmJxkcHR4f/aAAwDAQACEQMRAD8AvGlKUApSlAKUpQClKUB+FuIQgrWoJSBklRwBUWv/ABA07ZJsaG/ML8h87IiILxSnzUE5wPz9KjXGe6IS9YrLJlojwJkguTuZRSFsN4Kk59egHicVAOFNxtNjevGqLqBEil1MWMENlXKpZKylON9kge1ZW2OEXJLLXglFyDiHptLnZvSZTCsZ/lEF5ofVSBWbb9aaZuKuWHfIC14yUl4JI9jWoja+0pJaDiL/AAUg+DrwQfcHBr8re0VqFJLj1jnho7haml8pPz6eNeYupzX46mi3YvcmbT7TyAtlaVpPRSDkfWorqfiNprTjy4kuap6ekf8ACRmy44TthJ8AdxsSKguv7BYtO6Yk33Si1W+c0tpKXYMpQSvKwMEBRB2JqDaNH2XovUeqkALuDakxI6z1ZUsjmWPXvflXdVqoWV96XnH3KuOCy53GMW9hiTN03MZjPkhsrfbDhx5ozke9THRutrPq2A5Jtzim3GTh6O9hLjXqRk7eo296hejeGWnhp9h+7QvjJkxgKecdUru82+E7jBH7Wx+tU9rq3RtP6sulrtLzgjIKUY5yTgpSooJ8QD/Coo1dd1jrjyiXFo6Jv3EnTlocMduS5cZnT4a3t9srPkSDgfWsOBrq93Fw/CaKubbXNgLmLSxj1IVv9M1g8GpLMjQsFSW223UFbKikDK8KOCfbH0qZTZsS3x3ZEx9phltJUtxxQASK4NR1OcLHXCG6LRgnuaa2a9Yc1ILBere9apy2y40p5xBadHklQO567Y8DUyBzXP8AxsnWq8xNMXOLIL8R5byStnHMUAo5gAfEHz8anXBK+u3XT8yE9Jcki2yiyw+595bJGUZ9dj+VelprZW1KUlh+SjWGWPSlK6CBSlKAUpSgFKUoBQ9KUoCqOOmkLhfYEW6Wptb70BKw4wgZUttWMlIHUjHSqWiOlVgmWKUsRH2ZSZjSZBLfOeQoUjfoSCkjPka6/IzWj1FpGxakaCLxbmXynZLmOVafkobioayDlNrT8pwJWuTa0NnGVLukfIH9ULKvoK/cHSt3us34ayw13LvFPbRUlTQPkVkADw646iulbfwv0dAQEt2Rh0g55pGXT/eNSxlhthsNstobbAwEoSAB8gKncFCWfg9qFnTtzE2U1GdkR8iIykOKdUnvIQpfRI5gPu5z51DNJ3RqJGu2mb64uDDuSUpU8tnmMZ1JBSpSSM42APiOox1rrIjauduNdnYc4nW5hsdgLkyx2rqU57xcU2VepwE1WcVJYYEbVesLLbW7f9uWBURLZS1cPim3l8oHRICuYkbAZR5ZqEp0/fr+9OuNuiTbq0lSnHZiWVYc8yAep9BvWBPtqoc66xC5zGAtaFK/a5XAjz9a650u1Fa07bEwUtpjiK3yBAGMcoqldUIZaS3JbyclNByAwp+Pc3Y0xpQ543facSc42Pj+W1eeZN2mMquE7KnTgSJb5UEgftHcj5V1/cbJa7mnluNthyhnOH2Er/iK0zfDrR7a+dOnoBOc4U3zD6HatMb5IOd9QBV0gWi06dhTJ0O2JW38WzHWQ+8shSyBjYbDAq8uDekpGltMlVwymbOWHnWv3QxhKT6gdfU48KnMeMzFZQzGZbZZQMJbbSEpSPIAV6gY6VEY9qwgfaUpVgKUpQClKUApSlAKUpQClKUApSvhIFAfT0rnPiBNf1hxGdFvdjW9qyDsFTJToQlBQ4SVnP8AS2AGc4z8rL4j8QVadktWWyRVTb7KSFNNhPMlsE4BIG5OxwPTJxUMtHB5d1Qu5aquEludLWp55phKAUqUcnKtxnfwFc+o1FdMczeCUm+CrNRSZEe9XRtVyYuCpPdflshJQ/kpWSMbDvJHTyroTgrqdN/0m1FW3ySLYERl97POAnuq9wPqKrnXWhUaXSqXBsDFwtKEjneckvmQ2SN1HlUEgZ8eU9d/TT6dku2hl7UmhZbyH4iM3G2SiF/qv2gRjnQD8lCpqvrnBSi9g00dQ0qPaG1PG1Zp5i6R0ltSu480Tns3B1GfEeR8QakIOa3IFKUoBSlKAUpSgFKUoBWPKmR4bKnpT7TLSTgrcWEpHzJrQa31axpiCgNo+Kuco9nChIOVvL6Db9kZ3NRq26NfuzqLrr6Qm6Tz3mog2jRhv3QgbKIydzn361zajVV6eOZ/t5JSySBziJpvteyhzF3F0gkItzC5B/uAge9eTGunZCA41pHUnZq6FcdpCv7KnARUU1PxPsWmVqgWKI3OkJPKpMYhLSD0wVDqfQZ6VqW7pxO1EPimlRtPW/rzSUJb2z174KvfYGuZaq+S7u1RX5n/AAThE8kcQjGOHdIaqJBxhqChzwB/C4fP/WK9Fa8dC20DSGpcrAxmM1tnJGT2mB0PXGNvMVWM+GqQUCZxcQ48rACIo5snOwHI4M9awHrFGcCVrueuLshSClxUa3OAE43GVnpv03raF85L+lIYLfc1lcS3zx9HXpeOvaLYR4f9Q1FNTcQb2yyQ4u12BlWxU9JEmWEkD7jSMjmyfHI8agcixaXYj8kiya7YYKicuQ0hIOOuCcZqMzLNZXme0s1+QpZWB8NPY+HWkZ/ayUnHj0rSE5t+rb7f6yC1OB8X7R+2NRzVKlTXpRYTJe3cCQlJPyzzJ6eWOgFWwBiqp/R7f5tOXNnP3JoXjy5kJH/jVrV811Jyeplk2hwfh1pDzam3EhSFAhSSMgg1zrcoP+z/AIpx24mRCLyFNoKirMdw8qknzx3hvnoOtdG1Rn6Q7aUXWzPIADimXAVA77KGP4mtuk2P4rr8SRE+Mm44VqOneJeoNMoWfhHCpbSM7JKSCNv6q8ew8qusdKoeGhUf9IKCUOYEhlKlBO3WL0PnunNXyOlfR1PuhF/QxYpSlaAUpSgFKUoBWNcZbUCBImSFhtlhtTjiz0SkDJP0rJqAccZi4fDyeGlEF9bbRI8ioZ/IUBoOHcORqm+y9d3pACnFFm2skbNNDIyPXqP7R8a0vGTXy2nF6dsj5SobTZDatwf3YI8fP6edWJbA3pfQccuJA+z7aFuJI6qS3lWwz45rliZJdmTXpT5/WvuKcWrzUo5P5mvG0sPmtTK6e6jsjSWywWFpBiPpnT8a+rhtTb9dXjHs8Z3ogcwSXCDtkk/TG4yauGzcPIZaS/qqQ5f56lc61y1EtJOMYQ1nlA+Y+nSqm1U2uJonQ2pYCxzwEobKd8cwwoHr5oIPnkeVdGx3EPMNvNnKHEhSSfIjIr0aO2eZ+ctfph8FGY0W02+G2huJBjMIR9xLTQSE/LArLAx41+qV0EH5Kc7HBFRbUPDzTF/ClTbTHQ8pXOp+OnsnFH1UnGfepXSgKD0ik8NuJMvTs9xaoE8J+GfXgA9eQnfHmk+uKuoHNVf+kcYCbLbO1aQq4LfUGV82FJbAyvbxGeX6itNpPircbZZWHNS2uZJhfzbVyaTnnIOMKzsT13z4dDXjdS0ErWrK+fJpCWNmXQpQSMmueNZXI664lRosBaXoLTqI7KhukoBy4vyI+8fkBUn1jxRtV0sD0ViLfI6JGAiU0hLQWM7gKJPUZHSqxamp7GY1p6KYiexWXnnpKVPLZ8U5wlPjuEDJGBvvUdN0Uqs2TWHwhOWdkWloWIjVHF66aiijmt0DCWXRslSuzDacefdCj7j0q7h0qGcIYcGNoK1u2+KI4kt9q7k5UtzJBUT45x7DAqaCvYjFRSivBmKUpVgKUpQClKUANQDjeyt/h9OCIjkgpUhZKP8AlAKBKz6Adan9eUhSUMrU4MoAJUMZ2oCgJN+1Rqjh0Ysdy0KYQ0lMuQib2boQkjuKSvGCcDJyQR86qRxKm3FIWO8lRCt8/wAKtqLpK3Xe63R5NsNxjTyZzIiyPh5MRpxxXIORR5FDAz6eXSsGbwzUUL+BsepUqx3UvLiqHuQofwrGqCqbio7PfghyT8kaTqK4XvTlq0c0wyUpkBLTilHnWtSjyjfYAc+PkBXWUNrsIjDOebs20ozjGcDFU1wS0axa7nNlXqPy3mOrlZjuAK7FBAPPkd3mOcbHIHlmrqGyfatIxjHOCc5PtKhN64iQ9NXFqHqeFJgB7JZkIw824B1Pd7w6j8PjUhsuorRfGQ7abhHlJIzhtYKh8x1FWBtCcdajestb2TSMcLukgmQsZajNDmcc+Q8B6nArfS0urjOpjqCHlIIbURkJV4HFcjavs2pLdcn39SxpfxC19+U8CpLh8ML6e35CgNzr/WcziHc4bUW1FAjlwRmmQpx5wKwTzAeiM4A2361ILVF4sWK3MQ4kFS4qBlttamXSgfs/eyB6eH5VIOC7mmLdYO3RcY32q8SZReUELbHghOfw+vic/IWSm7W5QBE+Jg9D2yf868XWa6cZ9iryl7o0jFe5RuoI3E29WhUO9w20wu0ClLeUw0AQcjvEjHt/nmCv2ZEVtZk3S2h1KSoNsvKfKsdAC2lSQT6qFXDxeVO1BFTbYEi0Jt8ciQ6+7OQlalAHugeAAPv6YqoJdgXFTzKuVpcHNjDM5Czv6Dwru0c3KpOSUc+EVlyXtw+4kW1+DBts2CLUz3YsN0PB1pZSkAIKsDlV5BQ38zVopUCAR41yfpW2JbmuFUxEyHgInRoUZ6QpbZGcDCAkHrhXMCCCRnGD0JwyN1OkYab00+26nKWRII7Usgnk5x4K5cV153KktpSlSBSlKAUpSgFeE3Hwb+f3av4V71HdfS3ImlLgWFlDzrfYoWCBylWxO/kCT7UBWlkuZ01Zpd2aaU87H03bOzQRkKW4pYG2dxlQ8egrd2rWE93ULFpd5lFU59tSltpA5A+8lISRvslsD28a12s2Ux7HqdpsYDMW0tjxPKHcCtXYHXJXERYwAmFdHUnPjzSJJ28+tW+hhhNNkx022lriLeHluKSpyU40E5wFZYjrGR44DasH+tVijpUCC1t65kJynuvxXxsc8i23Wjv0+8P9bVPR0qHyaQeYmLcrdCucVUa4RWZLKurbqAoH2NVjqPgjaZklUrT8p61vZCko++2lWc5H4h7HbwFWzSoLlKRYPFvSiilhxi9xW0jCFudpkehVyrz7/WtpH4xW9K24WrLFcLUtwEOdswVNg+OUnCsexq1iM1jTrfEuDCmJ8ZmQ0oEFDqAoEHrsaAgzWkeGuqXPi4kS3yVrGT8JIU36klKFDf1xWyhcMdFwistWCMrn69spbv05yce1ai98HNNyz29n+Is80KK0PRnVEJV4d0nYZ8EkdNq0T8Liro/L0Sa3qKEgYLKkc7mBnflOFZwPwk9ehoCw4+h9KxnQ4zp+3IWnooR05FbeNbYMUp+GiMNcv3eRoDH5VWtj40Wx18Q9SwJNnlA4UVpK0ZyOuwUn3GNjvVh2i/2i8tFy03KLLSNj2LoUUn1HUUBscAdKYHlQHNfaAUpSgFKUoBSlKAVGNYOlxyBA72H3CVgY3TlLZG/T+dz7VJioDYmovcOeXrKMhKv1UKMFupB3BcK+XI8j2ZOfMetSuSs3iLZor9HbuKdUR3C24wfgmygHCkKCgo59cFBH/veL2qyyI951Nc48v9eHnpjISjPKUSZKeX1JwTU4tkITk6hwspEm6ZHOj90lpBHru0frUdgvKRKuhbWAFOPoURtkGdKyD9aszCLzsjb3VSUX5ycw4VOP2dElpBTjPw7vPnm3xntgPrU/R90VV7Mt2VZrLKkpbXJdhzYXO2jlzhBIIHhnsk1ZsV1L0Zp1GeVaApOfIjNVZrXtsetKxLtPZtltkzpJUGY7anF8oJOAM7AdTWs0rd5d0iPC5RW402O6W3mmnCtIyAtOCQPwqTnbrUGhvqUpQCvnKK+0oDUX3TNlv7fJeLZGlY+6paO+n5KG4+tV3eeCFuLqZWmrrLtkpBynnJcSNj0IIUD65Pyq26UBUEaXxN0pcG40uI3eba4oJQ9zKc7Pw7ygOcDO5ykgZ67GrPs0ybMhhy5W5UCQFFKmS6lwHHilQ6g+GQD5gVnkZr7QClKUApSlAYv2hD+OMH4pj4sICyx2g5wk5weXrjY/SskHNQ276XeevjMqO02427PZluPc3K7HU2nBwT1QoJAwN9z1B2mKc+NAQ692S6P6sauMcPLbSWOyeRL5BHSlX6xBbOykrBOepOw25Qa9oT7S79JDnOFuvqWjmOchALWPllCz7+tSl9aWmluKIAQCoknwFROwNhctora5Fx4iFkkgnneUpSwT6FI/tGrR5Mrn6Tw09MYttkmypTg7Fd4lJSpGTkuS1IT9VKH1rGu1lRbfjH44Jak8oAWQeV1Uhbqj8v1igPKvOUj/AHDiklHflxlqV0yTMQfrvUi1ID9lLKdj2rRB9e0TVuUYZxIjFvgOJ0/YUoJb5bisqwduV1LoAPjjK0//ACptpp1L+nrY6gqwqK394b/dFR5ll1GlLQqAwp53tIbvKTnAK0c59klR9q32mOVNnZaRy8jS3G0AZ2SlagBv44FVkb1vLZ6361m8W5UL4lyMFrQpS2wCSEqBKd9sHGPevtmtLFohCMw466oqK3XnlczjyzuVKPmfTAHQADArYV82qpqfaV5IksLfUwh5tTyBlTYWCpI8yOor1oBSlKAUpSgFKUoBSlKAUpSgFKUoDT6ow7alwlJ5hNWmKpOAcoWcL6/0Oasa1o7VdwdJJQ9JUhGRjAQAg490qr93VRevcdGAW4bSpBz4uKylH5dp9RS1o+CtDXN3lJb7RZH4lK7yj7kmrwOa974NCmADoaBDYcLaW3oyEKxkhKZKP8BW7vx/kjKVbhyWwk/LtUn/AArBDTrOn7U093VrfjFxIOcEuJWRn0O3tWfe08zEMZx/LWP+4GrIyb3RmssNsMNstJCW20hCEjokAYA/KvDTxUHLm2rGG5ygnBzsUIX/ABUdqy6w4CUR77JShKUiQyhwhIxzKSohSj64Uge3pUT4Lad+o3danU9uuF1tD0O03RVskuYAkpaDhSPEAHHUeOcitrX2szsIxorRFs0gy6YZcfmyN5Mx9RU46ck/IDc/PxzUnpSgFKUoBSlKAUpSgFKUoBSlKA//2Q=="/>
          <p:cNvSpPr>
            <a:spLocks noChangeAspect="1" noChangeArrowheads="1"/>
          </p:cNvSpPr>
          <p:nvPr/>
        </p:nvSpPr>
        <p:spPr bwMode="auto">
          <a:xfrm>
            <a:off x="63500" y="-538163"/>
            <a:ext cx="112395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Rectangle 2"/>
          <p:cNvSpPr txBox="1">
            <a:spLocks noChangeArrowheads="1"/>
          </p:cNvSpPr>
          <p:nvPr/>
        </p:nvSpPr>
        <p:spPr bwMode="auto">
          <a:xfrm>
            <a:off x="462667" y="1141764"/>
            <a:ext cx="8372288" cy="482196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600" dirty="0" smtClean="0">
                <a:latin typeface="Eurostile LT" pitchFamily="2" charset="0"/>
              </a:rPr>
              <a:t>This presentation explain our new offer of control fitted on our </a:t>
            </a:r>
            <a:r>
              <a:rPr lang="en-US" sz="1600" dirty="0" err="1" smtClean="0">
                <a:latin typeface="Eurostile LT" pitchFamily="2" charset="0"/>
              </a:rPr>
              <a:t>fancoil</a:t>
            </a:r>
            <a:r>
              <a:rPr lang="en-US" sz="1600" dirty="0" smtClean="0">
                <a:latin typeface="Eurostile LT" pitchFamily="2" charset="0"/>
              </a:rPr>
              <a:t> ranges ALLEGRA and ARMONIA.</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600" dirty="0" smtClean="0">
              <a:latin typeface="Eurostile LT" pitchFamily="2"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600" dirty="0">
              <a:latin typeface="Eurostile LT" pitchFamily="2" charset="0"/>
            </a:endParaRPr>
          </a:p>
          <a:p>
            <a:pPr lvl="0" eaLnBrk="0" hangingPunct="0">
              <a:defRPr/>
            </a:pPr>
            <a:r>
              <a:rPr lang="en-US" sz="1600" dirty="0" smtClean="0">
                <a:latin typeface="Eurostile LT" pitchFamily="2" charset="0"/>
              </a:rPr>
              <a:t>This </a:t>
            </a:r>
            <a:r>
              <a:rPr lang="en-US" sz="1600" dirty="0">
                <a:latin typeface="Eurostile LT" pitchFamily="2" charset="0"/>
              </a:rPr>
              <a:t>version includes</a:t>
            </a:r>
          </a:p>
          <a:p>
            <a:pPr marL="800100" lvl="1" indent="-342900" eaLnBrk="0" hangingPunct="0">
              <a:buFont typeface="Arial" pitchFamily="34" charset="0"/>
              <a:buChar char="•"/>
              <a:defRPr/>
            </a:pPr>
            <a:r>
              <a:rPr lang="en-US" sz="1600" dirty="0" smtClean="0">
                <a:latin typeface="Eurostile LT" pitchFamily="2" charset="0"/>
              </a:rPr>
              <a:t>Infra-red </a:t>
            </a:r>
            <a:r>
              <a:rPr lang="en-US" sz="1600" dirty="0">
                <a:latin typeface="Eurostile LT" pitchFamily="2" charset="0"/>
              </a:rPr>
              <a:t>remote </a:t>
            </a:r>
            <a:r>
              <a:rPr lang="en-US" sz="1600" dirty="0" smtClean="0">
                <a:latin typeface="Eurostile LT" pitchFamily="2" charset="0"/>
              </a:rPr>
              <a:t>control</a:t>
            </a:r>
          </a:p>
          <a:p>
            <a:pPr marL="800100" lvl="1" indent="-342900" eaLnBrk="0" hangingPunct="0">
              <a:buFont typeface="Arial" pitchFamily="34" charset="0"/>
              <a:buChar char="•"/>
              <a:defRPr/>
            </a:pPr>
            <a:r>
              <a:rPr lang="en-US" sz="1600" dirty="0">
                <a:latin typeface="Eurostile LT" pitchFamily="2" charset="0"/>
              </a:rPr>
              <a:t>Master/Slave logic (up to 20 units</a:t>
            </a:r>
            <a:r>
              <a:rPr lang="en-US" sz="1600" dirty="0" smtClean="0">
                <a:latin typeface="Eurostile LT" pitchFamily="2" charset="0"/>
              </a:rPr>
              <a:t>)</a:t>
            </a:r>
          </a:p>
          <a:p>
            <a:pPr marL="800100" lvl="1" indent="-342900" eaLnBrk="0" hangingPunct="0">
              <a:buFont typeface="Arial" pitchFamily="34" charset="0"/>
              <a:buChar char="•"/>
              <a:defRPr/>
            </a:pPr>
            <a:r>
              <a:rPr lang="en-US" sz="1600" dirty="0" smtClean="0">
                <a:latin typeface="Eurostile LT" pitchFamily="2" charset="0"/>
              </a:rPr>
              <a:t>BMS - Modbus </a:t>
            </a:r>
            <a:r>
              <a:rPr lang="en-US" sz="1600" dirty="0">
                <a:latin typeface="Eurostile LT" pitchFamily="2" charset="0"/>
              </a:rPr>
              <a:t>RTU - RS 485 communication protocol</a:t>
            </a:r>
            <a:r>
              <a:rPr lang="en-US" sz="1600" dirty="0" smtClean="0">
                <a:latin typeface="Eurostile LT" pitchFamily="2" charset="0"/>
              </a:rPr>
              <a:t>. </a:t>
            </a:r>
          </a:p>
          <a:p>
            <a:pPr marL="800100" lvl="1" indent="-342900" eaLnBrk="0" hangingPunct="0">
              <a:buFont typeface="Arial" pitchFamily="34" charset="0"/>
              <a:buChar char="•"/>
              <a:defRPr/>
            </a:pPr>
            <a:r>
              <a:rPr lang="en-US" sz="1600" dirty="0" smtClean="0">
                <a:latin typeface="Eurostile LT" pitchFamily="2" charset="0"/>
              </a:rPr>
              <a:t>9600bit/rate – 1 bit/parity – 1 bit stop</a:t>
            </a:r>
          </a:p>
          <a:p>
            <a:pPr marL="800100" lvl="1" indent="-342900" eaLnBrk="0" hangingPunct="0">
              <a:buFont typeface="Arial" pitchFamily="34" charset="0"/>
              <a:buChar char="•"/>
              <a:defRPr/>
            </a:pPr>
            <a:r>
              <a:rPr lang="en-US" sz="1600" dirty="0" smtClean="0">
                <a:latin typeface="Eurostile LT" pitchFamily="2" charset="0"/>
              </a:rPr>
              <a:t>All detail around </a:t>
            </a:r>
            <a:r>
              <a:rPr lang="en-US" sz="1600" dirty="0" err="1" smtClean="0">
                <a:latin typeface="Eurostile LT" pitchFamily="2" charset="0"/>
              </a:rPr>
              <a:t>ModBus</a:t>
            </a:r>
            <a:r>
              <a:rPr lang="en-US" sz="1600" dirty="0" smtClean="0">
                <a:latin typeface="Eurostile LT" pitchFamily="2" charset="0"/>
              </a:rPr>
              <a:t> communication – Parameter List</a:t>
            </a:r>
          </a:p>
          <a:p>
            <a:pPr marL="800100" lvl="1" indent="-342900" eaLnBrk="0" hangingPunct="0">
              <a:buFont typeface="Arial" pitchFamily="34" charset="0"/>
              <a:buChar char="•"/>
              <a:defRPr/>
            </a:pPr>
            <a:endParaRPr lang="en-US" sz="1600" dirty="0" smtClean="0">
              <a:latin typeface="Eurostile LT" pitchFamily="2" charset="0"/>
            </a:endParaRPr>
          </a:p>
          <a:p>
            <a:pPr marL="800100" lvl="1" indent="-342900" eaLnBrk="0" hangingPunct="0">
              <a:buFont typeface="Arial" pitchFamily="34" charset="0"/>
              <a:buChar char="•"/>
              <a:defRPr/>
            </a:pPr>
            <a:endParaRPr lang="en-US" sz="1600" dirty="0" smtClean="0">
              <a:latin typeface="Eurostile LT" pitchFamily="2" charset="0"/>
            </a:endParaRPr>
          </a:p>
          <a:p>
            <a:pPr lvl="0" eaLnBrk="0" hangingPunct="0">
              <a:defRPr/>
            </a:pPr>
            <a:r>
              <a:rPr lang="en-US" sz="1600" dirty="0" smtClean="0">
                <a:latin typeface="Eurostile LT" pitchFamily="2" charset="0"/>
              </a:rPr>
              <a:t>The </a:t>
            </a:r>
            <a:r>
              <a:rPr lang="en-US" sz="1600" dirty="0">
                <a:latin typeface="Eurostile LT" pitchFamily="2" charset="0"/>
              </a:rPr>
              <a:t>system consists in a </a:t>
            </a:r>
            <a:r>
              <a:rPr lang="en-US" sz="1600" dirty="0" smtClean="0">
                <a:latin typeface="Eurostile LT" pitchFamily="2" charset="0"/>
              </a:rPr>
              <a:t>Modbus power </a:t>
            </a:r>
            <a:r>
              <a:rPr lang="en-US" sz="1600" dirty="0">
                <a:latin typeface="Eurostile LT" pitchFamily="2" charset="0"/>
              </a:rPr>
              <a:t>board </a:t>
            </a:r>
            <a:r>
              <a:rPr lang="en-US" sz="1600" dirty="0" smtClean="0">
                <a:latin typeface="Eurostile LT" pitchFamily="2" charset="0"/>
              </a:rPr>
              <a:t>mounted </a:t>
            </a:r>
            <a:r>
              <a:rPr lang="en-US" sz="1600" dirty="0">
                <a:latin typeface="Eurostile LT" pitchFamily="2" charset="0"/>
              </a:rPr>
              <a:t>on </a:t>
            </a:r>
            <a:r>
              <a:rPr lang="en-US" sz="1600" dirty="0" smtClean="0">
                <a:latin typeface="Eurostile LT" pitchFamily="2" charset="0"/>
              </a:rPr>
              <a:t>the units, and </a:t>
            </a:r>
            <a:r>
              <a:rPr lang="en-US" sz="1600" dirty="0">
                <a:latin typeface="Eurostile LT" pitchFamily="2" charset="0"/>
              </a:rPr>
              <a:t>a series </a:t>
            </a:r>
            <a:r>
              <a:rPr lang="en-US" sz="1600" dirty="0" smtClean="0">
                <a:latin typeface="Eurostile LT" pitchFamily="2" charset="0"/>
              </a:rPr>
              <a:t>of remote control, </a:t>
            </a:r>
            <a:r>
              <a:rPr lang="en-US" sz="1600" dirty="0">
                <a:latin typeface="Eurostile LT" pitchFamily="2" charset="0"/>
              </a:rPr>
              <a:t>such as the </a:t>
            </a:r>
            <a:r>
              <a:rPr lang="en-US" sz="1600" dirty="0" smtClean="0">
                <a:effectLst>
                  <a:outerShdw blurRad="38100" dist="38100" dir="2700000" algn="tl">
                    <a:srgbClr val="000000">
                      <a:alpha val="43137"/>
                    </a:srgbClr>
                  </a:outerShdw>
                </a:effectLst>
                <a:latin typeface="Eurostile LT" pitchFamily="2" charset="0"/>
              </a:rPr>
              <a:t>RDC65</a:t>
            </a:r>
            <a:r>
              <a:rPr lang="en-US" sz="1600" dirty="0" smtClean="0">
                <a:latin typeface="Eurostile LT" pitchFamily="2" charset="0"/>
              </a:rPr>
              <a:t> </a:t>
            </a:r>
            <a:r>
              <a:rPr lang="en-US" sz="1600" dirty="0">
                <a:latin typeface="Eurostile LT" pitchFamily="2" charset="0"/>
              </a:rPr>
              <a:t>wall </a:t>
            </a:r>
            <a:r>
              <a:rPr lang="en-US" sz="1600" dirty="0" smtClean="0">
                <a:latin typeface="Eurostile LT" pitchFamily="2" charset="0"/>
              </a:rPr>
              <a:t>mounted, </a:t>
            </a:r>
            <a:r>
              <a:rPr lang="en-US" sz="1600" dirty="0">
                <a:latin typeface="Eurostile LT" pitchFamily="2" charset="0"/>
              </a:rPr>
              <a:t>the </a:t>
            </a:r>
            <a:r>
              <a:rPr lang="en-US" sz="1600" dirty="0" smtClean="0">
                <a:effectLst>
                  <a:outerShdw blurRad="38100" dist="38100" dir="2700000" algn="tl">
                    <a:srgbClr val="000000">
                      <a:alpha val="43137"/>
                    </a:srgbClr>
                  </a:outerShdw>
                </a:effectLst>
                <a:latin typeface="Eurostile LT" pitchFamily="2" charset="0"/>
              </a:rPr>
              <a:t>RIR65</a:t>
            </a:r>
            <a:r>
              <a:rPr lang="en-US" sz="1600" dirty="0" smtClean="0">
                <a:latin typeface="Eurostile LT" pitchFamily="2" charset="0"/>
              </a:rPr>
              <a:t> infra-red, the </a:t>
            </a:r>
            <a:r>
              <a:rPr lang="en-US" sz="1600" dirty="0" smtClean="0">
                <a:effectLst>
                  <a:outerShdw blurRad="38100" dist="38100" dir="2700000" algn="tl">
                    <a:srgbClr val="000000">
                      <a:alpha val="43137"/>
                    </a:srgbClr>
                  </a:outerShdw>
                </a:effectLst>
                <a:latin typeface="Eurostile LT" pitchFamily="2" charset="0"/>
              </a:rPr>
              <a:t>RDM65</a:t>
            </a:r>
            <a:r>
              <a:rPr lang="en-US" sz="1600" dirty="0" smtClean="0">
                <a:latin typeface="Eurostile LT" pitchFamily="2" charset="0"/>
              </a:rPr>
              <a:t> </a:t>
            </a:r>
            <a:r>
              <a:rPr lang="en-US" sz="1600" dirty="0">
                <a:latin typeface="Eurostile LT" pitchFamily="2" charset="0"/>
              </a:rPr>
              <a:t>multifunction </a:t>
            </a:r>
            <a:r>
              <a:rPr lang="en-US" sz="1600" dirty="0" smtClean="0">
                <a:latin typeface="Eurostile LT" pitchFamily="2" charset="0"/>
              </a:rPr>
              <a:t>remote control</a:t>
            </a:r>
          </a:p>
          <a:p>
            <a:pPr lvl="0" eaLnBrk="0" hangingPunct="0">
              <a:defRPr/>
            </a:pPr>
            <a:endParaRPr lang="en-US" sz="1600" dirty="0">
              <a:latin typeface="Eurostile LT" pitchFamily="2" charset="0"/>
            </a:endParaRPr>
          </a:p>
          <a:p>
            <a:pPr lvl="0" eaLnBrk="0" hangingPunct="0">
              <a:defRPr/>
            </a:pPr>
            <a:endParaRPr lang="en-US" sz="1600" dirty="0">
              <a:latin typeface="Eurostile LT" pitchFamily="2" charset="0"/>
            </a:endParaRPr>
          </a:p>
        </p:txBody>
      </p:sp>
      <p:sp>
        <p:nvSpPr>
          <p:cNvPr id="9" name="Titre 3"/>
          <p:cNvSpPr>
            <a:spLocks noGrp="1"/>
          </p:cNvSpPr>
          <p:nvPr>
            <p:ph type="title"/>
          </p:nvPr>
        </p:nvSpPr>
        <p:spPr>
          <a:xfrm>
            <a:off x="233363" y="0"/>
            <a:ext cx="8759825" cy="496888"/>
          </a:xfrm>
        </p:spPr>
        <p:txBody>
          <a:bodyPr/>
          <a:lstStyle/>
          <a:p>
            <a:r>
              <a:rPr lang="fr-FR" dirty="0"/>
              <a:t>INTRODUCTION OF NEW CONTROL</a:t>
            </a:r>
          </a:p>
        </p:txBody>
      </p:sp>
    </p:spTree>
    <p:custDataLst>
      <p:tags r:id="rId1"/>
    </p:custDataLst>
    <p:extLst>
      <p:ext uri="{BB962C8B-B14F-4D97-AF65-F5344CB8AC3E}">
        <p14:creationId xmlns:p14="http://schemas.microsoft.com/office/powerpoint/2010/main" val="42672687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fontAlgn="auto" hangingPunct="1">
              <a:spcAft>
                <a:spcPts val="0"/>
              </a:spcAft>
              <a:defRPr/>
            </a:pPr>
            <a:r>
              <a:rPr lang="it-IT" dirty="0" err="1" smtClean="0"/>
              <a:t>Dip</a:t>
            </a:r>
            <a:r>
              <a:rPr lang="it-IT" dirty="0" smtClean="0"/>
              <a:t> </a:t>
            </a:r>
            <a:r>
              <a:rPr lang="it-IT" dirty="0" err="1" smtClean="0"/>
              <a:t>Blocks</a:t>
            </a:r>
            <a:endParaRPr lang="it-IT" dirty="0"/>
          </a:p>
        </p:txBody>
      </p:sp>
      <p:sp>
        <p:nvSpPr>
          <p:cNvPr id="13315" name="Segnaposto contenuto 2"/>
          <p:cNvSpPr>
            <a:spLocks noGrp="1"/>
          </p:cNvSpPr>
          <p:nvPr>
            <p:ph idx="1"/>
          </p:nvPr>
        </p:nvSpPr>
        <p:spPr>
          <a:xfrm>
            <a:off x="457200" y="1600200"/>
            <a:ext cx="8229600" cy="2043113"/>
          </a:xfrm>
        </p:spPr>
        <p:txBody>
          <a:bodyPr/>
          <a:lstStyle/>
          <a:p>
            <a:pPr eaLnBrk="1" hangingPunct="1"/>
            <a:r>
              <a:rPr lang="it-IT" sz="1800" dirty="0" err="1" smtClean="0"/>
              <a:t>Address</a:t>
            </a:r>
            <a:r>
              <a:rPr lang="it-IT" sz="1800" dirty="0" smtClean="0"/>
              <a:t> </a:t>
            </a:r>
            <a:r>
              <a:rPr lang="it-IT" sz="1800" dirty="0" err="1" smtClean="0"/>
              <a:t>Dip</a:t>
            </a:r>
            <a:r>
              <a:rPr lang="it-IT" sz="1800" dirty="0" smtClean="0"/>
              <a:t> </a:t>
            </a:r>
            <a:r>
              <a:rPr lang="it-IT" sz="1800" dirty="0" err="1" smtClean="0"/>
              <a:t>Block</a:t>
            </a:r>
            <a:r>
              <a:rPr lang="it-IT" sz="1800" dirty="0" smtClean="0"/>
              <a:t>. </a:t>
            </a:r>
          </a:p>
          <a:p>
            <a:pPr marL="457200" lvl="1" indent="0" eaLnBrk="1" hangingPunct="1">
              <a:buNone/>
            </a:pPr>
            <a:r>
              <a:rPr lang="it-IT" sz="1800" dirty="0" smtClean="0"/>
              <a:t>6 </a:t>
            </a:r>
            <a:r>
              <a:rPr lang="it-IT" sz="1800" dirty="0" err="1" smtClean="0"/>
              <a:t>Dip</a:t>
            </a:r>
            <a:r>
              <a:rPr lang="it-IT" sz="1800" dirty="0" smtClean="0"/>
              <a:t> </a:t>
            </a:r>
            <a:r>
              <a:rPr lang="it-IT" sz="1800" dirty="0" err="1" smtClean="0"/>
              <a:t>that</a:t>
            </a:r>
            <a:r>
              <a:rPr lang="it-IT" sz="1800" dirty="0" smtClean="0"/>
              <a:t> </a:t>
            </a:r>
            <a:r>
              <a:rPr lang="it-IT" sz="1800" dirty="0" err="1" smtClean="0"/>
              <a:t>means</a:t>
            </a:r>
            <a:r>
              <a:rPr lang="it-IT" sz="1800" dirty="0" smtClean="0"/>
              <a:t> </a:t>
            </a:r>
            <a:r>
              <a:rPr lang="it-IT" sz="1800" dirty="0" err="1" smtClean="0"/>
              <a:t>it</a:t>
            </a:r>
            <a:r>
              <a:rPr lang="it-IT" sz="1800" dirty="0" smtClean="0"/>
              <a:t> </a:t>
            </a:r>
            <a:r>
              <a:rPr lang="it-IT" sz="1800" dirty="0" err="1" smtClean="0"/>
              <a:t>is</a:t>
            </a:r>
            <a:r>
              <a:rPr lang="it-IT" sz="1800" dirty="0" smtClean="0"/>
              <a:t> </a:t>
            </a:r>
            <a:r>
              <a:rPr lang="it-IT" sz="1800" dirty="0" err="1" smtClean="0"/>
              <a:t>possible</a:t>
            </a:r>
            <a:r>
              <a:rPr lang="it-IT" sz="1800" dirty="0" smtClean="0"/>
              <a:t> to </a:t>
            </a:r>
            <a:r>
              <a:rPr lang="it-IT" sz="1800" dirty="0" err="1" smtClean="0"/>
              <a:t>address</a:t>
            </a:r>
            <a:r>
              <a:rPr lang="it-IT" sz="1800" dirty="0" smtClean="0"/>
              <a:t> up to 63 </a:t>
            </a:r>
            <a:r>
              <a:rPr lang="it-IT" sz="1800" dirty="0" err="1" smtClean="0"/>
              <a:t>units</a:t>
            </a:r>
            <a:r>
              <a:rPr lang="it-IT" sz="1800" dirty="0" smtClean="0"/>
              <a:t> with </a:t>
            </a:r>
            <a:r>
              <a:rPr lang="it-IT" sz="1800" dirty="0" err="1" smtClean="0"/>
              <a:t>different</a:t>
            </a:r>
            <a:r>
              <a:rPr lang="it-IT" sz="1800" dirty="0" smtClean="0"/>
              <a:t> AD </a:t>
            </a:r>
            <a:r>
              <a:rPr lang="it-IT" sz="1800" dirty="0" err="1" smtClean="0"/>
              <a:t>number</a:t>
            </a:r>
            <a:endParaRPr lang="it-IT" sz="1800" dirty="0" smtClean="0"/>
          </a:p>
          <a:p>
            <a:pPr eaLnBrk="1" hangingPunct="1"/>
            <a:r>
              <a:rPr lang="it-IT" sz="1800" dirty="0" err="1" smtClean="0"/>
              <a:t>Configuration</a:t>
            </a:r>
            <a:r>
              <a:rPr lang="it-IT" sz="1800" dirty="0" smtClean="0"/>
              <a:t> </a:t>
            </a:r>
            <a:r>
              <a:rPr lang="it-IT" sz="1800" dirty="0" err="1" smtClean="0"/>
              <a:t>Dip</a:t>
            </a:r>
            <a:r>
              <a:rPr lang="it-IT" sz="1800" dirty="0" smtClean="0"/>
              <a:t> </a:t>
            </a:r>
            <a:r>
              <a:rPr lang="it-IT" sz="1800" dirty="0" err="1" smtClean="0"/>
              <a:t>Block</a:t>
            </a:r>
            <a:endParaRPr lang="it-IT" sz="1800" dirty="0" smtClean="0"/>
          </a:p>
          <a:p>
            <a:pPr eaLnBrk="1" hangingPunct="1">
              <a:buFont typeface="Wingdings 2" pitchFamily="18" charset="2"/>
              <a:buNone/>
            </a:pPr>
            <a:endParaRPr lang="it-IT" sz="1800" dirty="0" smtClean="0"/>
          </a:p>
          <a:p>
            <a:pPr eaLnBrk="1" hangingPunct="1"/>
            <a:endParaRPr lang="it-IT" sz="1800" dirty="0" smtClean="0"/>
          </a:p>
        </p:txBody>
      </p:sp>
      <p:pic>
        <p:nvPicPr>
          <p:cNvPr id="13316" name="Picture 2"/>
          <p:cNvPicPr>
            <a:picLocks noChangeAspect="1" noChangeArrowheads="1"/>
          </p:cNvPicPr>
          <p:nvPr/>
        </p:nvPicPr>
        <p:blipFill>
          <a:blip r:embed="rId2" cstate="print"/>
          <a:srcRect/>
          <a:stretch>
            <a:fillRect/>
          </a:stretch>
        </p:blipFill>
        <p:spPr bwMode="auto">
          <a:xfrm>
            <a:off x="2714625" y="3714750"/>
            <a:ext cx="3590925" cy="2076450"/>
          </a:xfrm>
          <a:prstGeom prst="rect">
            <a:avLst/>
          </a:prstGeom>
          <a:noFill/>
          <a:ln w="9525">
            <a:noFill/>
            <a:miter lim="800000"/>
            <a:headEnd/>
            <a:tailEnd/>
          </a:ln>
        </p:spPr>
      </p:pic>
      <p:sp>
        <p:nvSpPr>
          <p:cNvPr id="5" name="Fumetto 2 4"/>
          <p:cNvSpPr/>
          <p:nvPr/>
        </p:nvSpPr>
        <p:spPr>
          <a:xfrm>
            <a:off x="285750" y="5715000"/>
            <a:ext cx="2428875" cy="857250"/>
          </a:xfrm>
          <a:prstGeom prst="wedgeRoundRectCallout">
            <a:avLst>
              <a:gd name="adj1" fmla="val 79405"/>
              <a:gd name="adj2" fmla="val -20765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600" b="1" dirty="0">
                <a:solidFill>
                  <a:schemeClr val="accent5">
                    <a:lumMod val="50000"/>
                  </a:schemeClr>
                </a:solidFill>
                <a:latin typeface="Eurostile LT" pitchFamily="2" charset="0"/>
              </a:rPr>
              <a:t>Address Dip Block</a:t>
            </a:r>
          </a:p>
          <a:p>
            <a:pPr algn="ctr" fontAlgn="auto">
              <a:spcBef>
                <a:spcPts val="0"/>
              </a:spcBef>
              <a:spcAft>
                <a:spcPts val="0"/>
              </a:spcAft>
              <a:defRPr/>
            </a:pPr>
            <a:r>
              <a:rPr lang="en-GB" sz="1600" b="1" dirty="0">
                <a:solidFill>
                  <a:schemeClr val="accent5">
                    <a:lumMod val="50000"/>
                  </a:schemeClr>
                </a:solidFill>
                <a:latin typeface="Eurostile LT" pitchFamily="2" charset="0"/>
              </a:rPr>
              <a:t> 6 Dip Max 63 addresses</a:t>
            </a:r>
          </a:p>
        </p:txBody>
      </p:sp>
      <p:sp>
        <p:nvSpPr>
          <p:cNvPr id="6" name="Fumetto 2 5"/>
          <p:cNvSpPr/>
          <p:nvPr/>
        </p:nvSpPr>
        <p:spPr>
          <a:xfrm>
            <a:off x="6858000" y="5715000"/>
            <a:ext cx="2071688" cy="857250"/>
          </a:xfrm>
          <a:prstGeom prst="wedgeRoundRectCallout">
            <a:avLst>
              <a:gd name="adj1" fmla="val -101134"/>
              <a:gd name="adj2" fmla="val -10750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600" b="1" dirty="0">
                <a:solidFill>
                  <a:schemeClr val="accent5">
                    <a:lumMod val="50000"/>
                  </a:schemeClr>
                </a:solidFill>
                <a:latin typeface="Eurostile LT" pitchFamily="2" charset="0"/>
              </a:rPr>
              <a:t>Configuration</a:t>
            </a:r>
          </a:p>
          <a:p>
            <a:pPr algn="ctr" fontAlgn="auto">
              <a:spcBef>
                <a:spcPts val="0"/>
              </a:spcBef>
              <a:spcAft>
                <a:spcPts val="0"/>
              </a:spcAft>
              <a:defRPr/>
            </a:pPr>
            <a:r>
              <a:rPr lang="en-GB" sz="1600" b="1" dirty="0">
                <a:solidFill>
                  <a:schemeClr val="accent5">
                    <a:lumMod val="50000"/>
                  </a:schemeClr>
                </a:solidFill>
                <a:latin typeface="Eurostile LT" pitchFamily="2" charset="0"/>
              </a:rPr>
              <a:t>Dip Block</a:t>
            </a:r>
          </a:p>
        </p:txBody>
      </p:sp>
    </p:spTree>
    <p:extLst>
      <p:ext uri="{BB962C8B-B14F-4D97-AF65-F5344CB8AC3E}">
        <p14:creationId xmlns:p14="http://schemas.microsoft.com/office/powerpoint/2010/main" val="339559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fontAlgn="auto" hangingPunct="1">
              <a:spcAft>
                <a:spcPts val="0"/>
              </a:spcAft>
              <a:defRPr/>
            </a:pPr>
            <a:r>
              <a:rPr lang="it-IT" dirty="0" err="1" smtClean="0"/>
              <a:t>Configuration</a:t>
            </a:r>
            <a:r>
              <a:rPr lang="it-IT" dirty="0" smtClean="0"/>
              <a:t> </a:t>
            </a:r>
            <a:r>
              <a:rPr lang="it-IT" dirty="0" err="1" smtClean="0"/>
              <a:t>Dip</a:t>
            </a:r>
            <a:r>
              <a:rPr lang="it-IT" dirty="0" smtClean="0"/>
              <a:t> Block</a:t>
            </a:r>
            <a:endParaRPr lang="it-IT" dirty="0"/>
          </a:p>
        </p:txBody>
      </p:sp>
      <p:graphicFrame>
        <p:nvGraphicFramePr>
          <p:cNvPr id="3" name="Tabella 2"/>
          <p:cNvGraphicFramePr>
            <a:graphicFrameLocks noGrp="1"/>
          </p:cNvGraphicFramePr>
          <p:nvPr>
            <p:extLst>
              <p:ext uri="{D42A27DB-BD31-4B8C-83A1-F6EECF244321}">
                <p14:modId xmlns:p14="http://schemas.microsoft.com/office/powerpoint/2010/main" val="3425356501"/>
              </p:ext>
            </p:extLst>
          </p:nvPr>
        </p:nvGraphicFramePr>
        <p:xfrm>
          <a:off x="1071563" y="2000250"/>
          <a:ext cx="7215187" cy="3484880"/>
        </p:xfrm>
        <a:graphic>
          <a:graphicData uri="http://schemas.openxmlformats.org/drawingml/2006/table">
            <a:tbl>
              <a:tblPr/>
              <a:tblGrid>
                <a:gridCol w="936625"/>
                <a:gridCol w="2895600"/>
                <a:gridCol w="3382962"/>
              </a:tblGrid>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err="1" smtClean="0">
                          <a:ln>
                            <a:noFill/>
                          </a:ln>
                          <a:solidFill>
                            <a:schemeClr val="tx1"/>
                          </a:solidFill>
                          <a:effectLst/>
                          <a:latin typeface="Eurostile LT" pitchFamily="2" charset="0"/>
                          <a:cs typeface="Times New Roman" pitchFamily="18" charset="0"/>
                        </a:rPr>
                        <a:t>Dip</a:t>
                      </a:r>
                      <a:r>
                        <a:rPr kumimoji="0" lang="it-IT" sz="1200" b="1" i="0" u="none" strike="noStrike" cap="none" normalizeH="0" baseline="0" dirty="0" smtClean="0">
                          <a:ln>
                            <a:noFill/>
                          </a:ln>
                          <a:solidFill>
                            <a:schemeClr val="tx1"/>
                          </a:solidFill>
                          <a:effectLst/>
                          <a:latin typeface="Eurostile LT" pitchFamily="2" charset="0"/>
                          <a:cs typeface="Times New Roman" pitchFamily="18" charset="0"/>
                        </a:rPr>
                        <a:t> </a:t>
                      </a:r>
                    </a:p>
                  </a:txBody>
                  <a:tcPr marL="40253" marR="402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Eurostile LT" pitchFamily="2" charset="0"/>
                          <a:cs typeface="Times New Roman" pitchFamily="18" charset="0"/>
                        </a:rPr>
                        <a:t>On Dip Position</a:t>
                      </a:r>
                    </a:p>
                  </a:txBody>
                  <a:tcPr marL="40253" marR="402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Eurostile LT" pitchFamily="2" charset="0"/>
                          <a:cs typeface="Times New Roman" pitchFamily="18" charset="0"/>
                        </a:rPr>
                        <a:t>OFF Dip Position (default)</a:t>
                      </a:r>
                    </a:p>
                  </a:txBody>
                  <a:tcPr marL="40253" marR="402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smtClean="0">
                          <a:ln>
                            <a:noFill/>
                          </a:ln>
                          <a:solidFill>
                            <a:schemeClr val="tx1"/>
                          </a:solidFill>
                          <a:effectLst/>
                          <a:latin typeface="Eurostile LT" pitchFamily="2" charset="0"/>
                          <a:cs typeface="Times New Roman" pitchFamily="18" charset="0"/>
                        </a:rPr>
                        <a:t>n°1</a:t>
                      </a:r>
                      <a:endParaRPr kumimoji="0" lang="it-IT" sz="1200" b="1" i="0" u="none" strike="noStrike" cap="none" normalizeH="0" baseline="0" smtClean="0">
                        <a:ln>
                          <a:noFill/>
                        </a:ln>
                        <a:solidFill>
                          <a:schemeClr val="tx1"/>
                        </a:solidFill>
                        <a:effectLst/>
                        <a:latin typeface="Eurostile LT" pitchFamily="2" charset="0"/>
                        <a:cs typeface="Times New Roman"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Eurostile LT" pitchFamily="2" charset="0"/>
                          <a:cs typeface="Times New Roman" pitchFamily="18" charset="0"/>
                        </a:rPr>
                        <a:t>4 </a:t>
                      </a:r>
                      <a:r>
                        <a:rPr kumimoji="0" lang="en-US" sz="1200" b="1" i="0" u="none" strike="noStrike" cap="none" normalizeH="0" baseline="0" smtClean="0">
                          <a:ln>
                            <a:noFill/>
                          </a:ln>
                          <a:solidFill>
                            <a:schemeClr val="tx1"/>
                          </a:solidFill>
                          <a:effectLst/>
                          <a:latin typeface="Eurostile LT" pitchFamily="2" charset="0"/>
                          <a:cs typeface="Times New Roman" pitchFamily="18" charset="0"/>
                        </a:rPr>
                        <a:t>Pipes Units</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Eurostile LT" pitchFamily="2" charset="0"/>
                          <a:cs typeface="Times New Roman" pitchFamily="18" charset="0"/>
                        </a:rPr>
                        <a:t>2 </a:t>
                      </a:r>
                      <a:r>
                        <a:rPr kumimoji="0" lang="en-US" sz="1200" b="1" i="0" u="none" strike="noStrike" cap="none" normalizeH="0" baseline="0" smtClean="0">
                          <a:ln>
                            <a:noFill/>
                          </a:ln>
                          <a:solidFill>
                            <a:schemeClr val="tx1"/>
                          </a:solidFill>
                          <a:effectLst/>
                          <a:latin typeface="Eurostile LT" pitchFamily="2" charset="0"/>
                          <a:cs typeface="Times New Roman" pitchFamily="18" charset="0"/>
                        </a:rPr>
                        <a:t>Pipes Unit</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Eurostile LT" pitchFamily="2" charset="0"/>
                          <a:cs typeface="Times New Roman" pitchFamily="18" charset="0"/>
                        </a:rPr>
                        <a:t>n°2</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Eurostile LT" pitchFamily="2" charset="0"/>
                          <a:cs typeface="Times New Roman" pitchFamily="18" charset="0"/>
                        </a:rPr>
                        <a:t>Thermostatic control on the Fan</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Eurostile LT" pitchFamily="2" charset="0"/>
                          <a:cs typeface="Times New Roman" pitchFamily="18" charset="0"/>
                        </a:rPr>
                        <a:t>Thermostatic control on the Valves</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Eurostile LT" pitchFamily="2" charset="0"/>
                          <a:cs typeface="Times New Roman" pitchFamily="18" charset="0"/>
                        </a:rPr>
                        <a:t>n°3</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Eurostile LT" pitchFamily="2" charset="0"/>
                          <a:cs typeface="Times New Roman" pitchFamily="18" charset="0"/>
                        </a:rPr>
                        <a:t>T3</a:t>
                      </a:r>
                      <a:r>
                        <a:rPr kumimoji="0" lang="en-US" sz="1200" b="1" i="0" u="none" strike="noStrike" cap="none" normalizeH="0" baseline="0" smtClean="0">
                          <a:ln>
                            <a:noFill/>
                          </a:ln>
                          <a:solidFill>
                            <a:schemeClr val="tx1"/>
                          </a:solidFill>
                          <a:effectLst/>
                          <a:latin typeface="Eurostile LT" pitchFamily="2" charset="0"/>
                          <a:cs typeface="Times New Roman" pitchFamily="18" charset="0"/>
                        </a:rPr>
                        <a:t> enabled</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Eurostile LT" pitchFamily="2" charset="0"/>
                          <a:cs typeface="Times New Roman" pitchFamily="18" charset="0"/>
                        </a:rPr>
                        <a:t>T3 </a:t>
                      </a:r>
                      <a:r>
                        <a:rPr kumimoji="0" lang="en-US" sz="1200" b="1" i="0" u="none" strike="noStrike" cap="none" normalizeH="0" baseline="0" smtClean="0">
                          <a:ln>
                            <a:noFill/>
                          </a:ln>
                          <a:solidFill>
                            <a:schemeClr val="tx1"/>
                          </a:solidFill>
                          <a:effectLst/>
                          <a:latin typeface="Eurostile LT" pitchFamily="2" charset="0"/>
                          <a:cs typeface="Times New Roman" pitchFamily="18" charset="0"/>
                        </a:rPr>
                        <a:t>Disable</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smtClean="0">
                          <a:ln>
                            <a:noFill/>
                          </a:ln>
                          <a:solidFill>
                            <a:schemeClr val="tx1"/>
                          </a:solidFill>
                          <a:effectLst/>
                          <a:latin typeface="Eurostile LT" pitchFamily="2" charset="0"/>
                          <a:cs typeface="Times New Roman" pitchFamily="18" charset="0"/>
                        </a:rPr>
                        <a:t>n°4</a:t>
                      </a:r>
                      <a:endParaRPr kumimoji="0" lang="it-IT" sz="1200" b="1" i="0" u="none" strike="noStrike" cap="none" normalizeH="0" baseline="0" smtClean="0">
                        <a:ln>
                          <a:noFill/>
                        </a:ln>
                        <a:solidFill>
                          <a:schemeClr val="tx1"/>
                        </a:solidFill>
                        <a:effectLst/>
                        <a:latin typeface="Eurostile LT" pitchFamily="2" charset="0"/>
                        <a:cs typeface="Times New Roman"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Eurostile LT" pitchFamily="2" charset="0"/>
                          <a:cs typeface="Times New Roman" pitchFamily="18" charset="0"/>
                        </a:rPr>
                        <a:t>T3 </a:t>
                      </a:r>
                      <a:r>
                        <a:rPr kumimoji="0" lang="en-US" sz="1200" b="1" i="0" u="none" strike="noStrike" cap="none" normalizeH="0" baseline="0" smtClean="0">
                          <a:ln>
                            <a:noFill/>
                          </a:ln>
                          <a:solidFill>
                            <a:schemeClr val="tx1"/>
                          </a:solidFill>
                          <a:effectLst/>
                          <a:latin typeface="Eurostile LT" pitchFamily="2" charset="0"/>
                          <a:cs typeface="Times New Roman" pitchFamily="18" charset="0"/>
                        </a:rPr>
                        <a:t>enabled in summer and winter</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smtClean="0">
                          <a:ln>
                            <a:noFill/>
                          </a:ln>
                          <a:solidFill>
                            <a:schemeClr val="tx1"/>
                          </a:solidFill>
                          <a:effectLst/>
                          <a:latin typeface="Eurostile LT" pitchFamily="2" charset="0"/>
                          <a:cs typeface="Times New Roman" pitchFamily="18" charset="0"/>
                        </a:rPr>
                        <a:t>T3 </a:t>
                      </a:r>
                      <a:r>
                        <a:rPr kumimoji="0" lang="en-US" sz="1200" b="1" i="0" u="none" strike="noStrike" cap="none" normalizeH="0" baseline="0" dirty="0" smtClean="0">
                          <a:ln>
                            <a:noFill/>
                          </a:ln>
                          <a:solidFill>
                            <a:schemeClr val="tx1"/>
                          </a:solidFill>
                          <a:effectLst/>
                          <a:latin typeface="Eurostile LT" pitchFamily="2" charset="0"/>
                          <a:cs typeface="Times New Roman" pitchFamily="18" charset="0"/>
                        </a:rPr>
                        <a:t>enabled in winter only</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Eurostile LT" pitchFamily="2" charset="0"/>
                          <a:cs typeface="Times New Roman" pitchFamily="18" charset="0"/>
                        </a:rPr>
                        <a:t>n°5</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Eurostile LT" pitchFamily="2" charset="0"/>
                          <a:cs typeface="Times New Roman" pitchFamily="18" charset="0"/>
                        </a:rPr>
                        <a:t>Simultaneous Fan and Valves control</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Eurostile LT" pitchFamily="2" charset="0"/>
                          <a:cs typeface="Times New Roman" pitchFamily="18" charset="0"/>
                        </a:rPr>
                        <a:t>Continuously fan operation</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Eurostile LT" pitchFamily="2" charset="0"/>
                          <a:cs typeface="Times New Roman" pitchFamily="18" charset="0"/>
                        </a:rPr>
                        <a:t>n°6</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Eurostile LT" pitchFamily="2" charset="0"/>
                          <a:cs typeface="Times New Roman" pitchFamily="18" charset="0"/>
                        </a:rPr>
                        <a:t>Electric heater installed</a:t>
                      </a:r>
                      <a:endParaRPr kumimoji="0" lang="it-IT" sz="1200" b="1" i="0" u="none" strike="noStrike" cap="none" normalizeH="0" baseline="0" smtClean="0">
                        <a:ln>
                          <a:noFill/>
                        </a:ln>
                        <a:solidFill>
                          <a:schemeClr val="tx1"/>
                        </a:solidFill>
                        <a:effectLst/>
                        <a:latin typeface="Eurostile LT" pitchFamily="2" charset="0"/>
                        <a:cs typeface="Times New Roman"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Eurostile LT" pitchFamily="2" charset="0"/>
                          <a:cs typeface="Times New Roman" pitchFamily="18" charset="0"/>
                        </a:rPr>
                        <a:t>---------</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Eurostile LT" pitchFamily="2" charset="0"/>
                          <a:cs typeface="Times New Roman" pitchFamily="18" charset="0"/>
                        </a:rPr>
                        <a:t>n°7</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Eurostile LT" pitchFamily="2" charset="0"/>
                          <a:cs typeface="Times New Roman" pitchFamily="18" charset="0"/>
                        </a:rPr>
                        <a:t>Electric heater controlled under T2</a:t>
                      </a:r>
                      <a:endParaRPr kumimoji="0" lang="it-IT" sz="1200" b="1" i="0" u="none" strike="noStrike" cap="none" normalizeH="0" baseline="0" smtClean="0">
                        <a:ln>
                          <a:noFill/>
                        </a:ln>
                        <a:solidFill>
                          <a:schemeClr val="tx1"/>
                        </a:solidFill>
                        <a:effectLst/>
                        <a:latin typeface="Eurostile LT" pitchFamily="2" charset="0"/>
                        <a:cs typeface="Times New Roman"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Eurostile LT" pitchFamily="2" charset="0"/>
                          <a:cs typeface="Times New Roman" pitchFamily="18" charset="0"/>
                        </a:rPr>
                        <a:t>T2 as change over CH (Electric heater controlled as 2</a:t>
                      </a:r>
                      <a:r>
                        <a:rPr kumimoji="0" lang="en-US" sz="1200" b="1" i="0" u="none" strike="noStrike" cap="none" normalizeH="0" baseline="30000" dirty="0" smtClean="0">
                          <a:ln>
                            <a:noFill/>
                          </a:ln>
                          <a:solidFill>
                            <a:schemeClr val="tx1"/>
                          </a:solidFill>
                          <a:effectLst/>
                          <a:latin typeface="Eurostile LT" pitchFamily="2" charset="0"/>
                          <a:cs typeface="Times New Roman" pitchFamily="18" charset="0"/>
                        </a:rPr>
                        <a:t>nd</a:t>
                      </a:r>
                      <a:r>
                        <a:rPr kumimoji="0" lang="en-US" sz="1200" b="1" i="0" u="none" strike="noStrike" cap="none" normalizeH="0" baseline="0" dirty="0" smtClean="0">
                          <a:ln>
                            <a:noFill/>
                          </a:ln>
                          <a:solidFill>
                            <a:schemeClr val="tx1"/>
                          </a:solidFill>
                          <a:effectLst/>
                          <a:latin typeface="Eurostile LT" pitchFamily="2" charset="0"/>
                          <a:cs typeface="Times New Roman" pitchFamily="18" charset="0"/>
                        </a:rPr>
                        <a:t> stage)</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Eurostile LT" pitchFamily="2" charset="0"/>
                          <a:cs typeface="Times New Roman" pitchFamily="18" charset="0"/>
                        </a:rPr>
                        <a:t>n°8</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Eurostile LT" pitchFamily="2" charset="0"/>
                          <a:cs typeface="Times New Roman" pitchFamily="18" charset="0"/>
                        </a:rPr>
                        <a:t>D0-D0 combined with the water pump alarm (Cassette only)</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Eurostile LT" pitchFamily="2" charset="0"/>
                          <a:cs typeface="Times New Roman" pitchFamily="18" charset="0"/>
                        </a:rPr>
                        <a:t>D0-D0  </a:t>
                      </a:r>
                      <a:r>
                        <a:rPr kumimoji="0" lang="en-US" sz="1200" b="1" i="0" u="none" strike="noStrike" cap="none" normalizeH="0" baseline="0" smtClean="0">
                          <a:ln>
                            <a:noFill/>
                          </a:ln>
                          <a:solidFill>
                            <a:schemeClr val="tx1"/>
                          </a:solidFill>
                          <a:effectLst/>
                          <a:latin typeface="Eurostile LT" pitchFamily="2" charset="0"/>
                          <a:cs typeface="Times New Roman" pitchFamily="18" charset="0"/>
                        </a:rPr>
                        <a:t>combined with the unit status (On-Off)</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Eurostile LT" pitchFamily="2" charset="0"/>
                          <a:cs typeface="Times New Roman" pitchFamily="18" charset="0"/>
                        </a:rPr>
                        <a:t>n°9</a:t>
                      </a:r>
                      <a:endParaRPr kumimoji="0" lang="it-IT" sz="1200" b="1" i="0" u="none" strike="noStrike" cap="none" normalizeH="0" baseline="0" smtClean="0">
                        <a:ln>
                          <a:noFill/>
                        </a:ln>
                        <a:solidFill>
                          <a:schemeClr val="tx1"/>
                        </a:solidFill>
                        <a:effectLst/>
                        <a:latin typeface="Eurostile LT" pitchFamily="2" charset="0"/>
                        <a:cs typeface="Times New Roman"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Eurostile LT" pitchFamily="2" charset="0"/>
                          <a:cs typeface="Times New Roman" pitchFamily="18" charset="0"/>
                        </a:rPr>
                        <a:t>IN1 =  </a:t>
                      </a:r>
                      <a:r>
                        <a:rPr kumimoji="0" lang="en-US" sz="1200" b="1" i="0" u="none" strike="noStrike" cap="none" normalizeH="0" baseline="0" smtClean="0">
                          <a:ln>
                            <a:noFill/>
                          </a:ln>
                          <a:solidFill>
                            <a:schemeClr val="tx1"/>
                          </a:solidFill>
                          <a:effectLst/>
                          <a:latin typeface="Eurostile LT" pitchFamily="2" charset="0"/>
                          <a:cs typeface="Times New Roman" pitchFamily="18" charset="0"/>
                        </a:rPr>
                        <a:t>Winter/Summer remote change </a:t>
                      </a:r>
                      <a:r>
                        <a:rPr kumimoji="0" lang="it-IT" sz="1200" b="1" i="0" u="none" strike="noStrike" cap="none" normalizeH="0" baseline="0" smtClean="0">
                          <a:ln>
                            <a:noFill/>
                          </a:ln>
                          <a:solidFill>
                            <a:schemeClr val="tx1"/>
                          </a:solidFill>
                          <a:effectLst/>
                          <a:latin typeface="Eurostile LT" pitchFamily="2" charset="0"/>
                          <a:cs typeface="Times New Roman" pitchFamily="18" charset="0"/>
                        </a:rPr>
                        <a:t>mode</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Eurostile LT" pitchFamily="2" charset="0"/>
                          <a:cs typeface="Times New Roman" pitchFamily="18" charset="0"/>
                        </a:rPr>
                        <a:t>IN1 = On / Off  remote control</a:t>
                      </a:r>
                      <a:endParaRPr kumimoji="0" lang="it-IT" sz="1200" b="1" i="0" u="none" strike="noStrike" cap="none" normalizeH="0" baseline="0" smtClean="0">
                        <a:ln>
                          <a:noFill/>
                        </a:ln>
                        <a:solidFill>
                          <a:schemeClr val="tx1"/>
                        </a:solidFill>
                        <a:effectLst/>
                        <a:latin typeface="Eurostile LT" pitchFamily="2" charset="0"/>
                        <a:cs typeface="Times New Roman"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Eurostile LT" pitchFamily="2" charset="0"/>
                          <a:cs typeface="Times New Roman" pitchFamily="18" charset="0"/>
                        </a:rPr>
                        <a:t>n°10</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Eurostile LT" pitchFamily="2" charset="0"/>
                          <a:cs typeface="Times New Roman" pitchFamily="18" charset="0"/>
                        </a:rPr>
                        <a:t>Slave</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smtClean="0">
                          <a:ln>
                            <a:noFill/>
                          </a:ln>
                          <a:solidFill>
                            <a:schemeClr val="tx1"/>
                          </a:solidFill>
                          <a:effectLst/>
                          <a:latin typeface="Eurostile LT" pitchFamily="2" charset="0"/>
                          <a:cs typeface="Times New Roman" pitchFamily="18" charset="0"/>
                        </a:rPr>
                        <a:t>Master </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Tree>
    <p:extLst>
      <p:ext uri="{BB962C8B-B14F-4D97-AF65-F5344CB8AC3E}">
        <p14:creationId xmlns:p14="http://schemas.microsoft.com/office/powerpoint/2010/main" val="179660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eaLnBrk="1" fontAlgn="auto" hangingPunct="1">
              <a:spcAft>
                <a:spcPts val="0"/>
              </a:spcAft>
              <a:defRPr/>
            </a:pPr>
            <a:r>
              <a:rPr lang="it-IT" dirty="0" smtClean="0"/>
              <a:t>Status and </a:t>
            </a:r>
            <a:r>
              <a:rPr lang="it-IT" dirty="0" err="1" smtClean="0"/>
              <a:t>Alarms</a:t>
            </a:r>
            <a:r>
              <a:rPr lang="it-IT" dirty="0" smtClean="0"/>
              <a:t> </a:t>
            </a:r>
            <a:r>
              <a:rPr lang="it-IT" dirty="0" err="1" smtClean="0"/>
              <a:t>Leds</a:t>
            </a:r>
            <a:r>
              <a:rPr lang="it-IT" dirty="0" smtClean="0"/>
              <a:t> </a:t>
            </a:r>
            <a:r>
              <a:rPr lang="it-IT" dirty="0" err="1" smtClean="0"/>
              <a:t>Indication</a:t>
            </a:r>
            <a:endParaRPr lang="it-IT" dirty="0"/>
          </a:p>
        </p:txBody>
      </p:sp>
      <p:sp>
        <p:nvSpPr>
          <p:cNvPr id="7" name="Segnaposto contenuto 6"/>
          <p:cNvSpPr>
            <a:spLocks noGrp="1"/>
          </p:cNvSpPr>
          <p:nvPr>
            <p:ph idx="1"/>
          </p:nvPr>
        </p:nvSpPr>
        <p:spPr>
          <a:xfrm>
            <a:off x="428625" y="5286375"/>
            <a:ext cx="8229600" cy="1000125"/>
          </a:xfrm>
        </p:spPr>
        <p:txBody>
          <a:bodyPr>
            <a:normAutofit/>
          </a:bodyPr>
          <a:lstStyle/>
          <a:p>
            <a:pPr marL="0" indent="0" eaLnBrk="1" hangingPunct="1">
              <a:spcBef>
                <a:spcPct val="0"/>
              </a:spcBef>
              <a:buClr>
                <a:schemeClr val="tx1">
                  <a:shade val="95000"/>
                </a:schemeClr>
              </a:buClr>
              <a:buFont typeface="Wingdings 2"/>
              <a:buNone/>
              <a:defRPr/>
            </a:pPr>
            <a:r>
              <a:rPr lang="it-IT" sz="1600" b="1" dirty="0" smtClean="0">
                <a:ea typeface="Times New Roman" pitchFamily="18" charset="0"/>
              </a:rPr>
              <a:t>Broadcast, </a:t>
            </a:r>
            <a:r>
              <a:rPr lang="it-IT" sz="1600" b="1" dirty="0" err="1" smtClean="0">
                <a:ea typeface="Times New Roman" pitchFamily="18" charset="0"/>
              </a:rPr>
              <a:t>probes</a:t>
            </a:r>
            <a:r>
              <a:rPr lang="it-IT" sz="1600" b="1" dirty="0" smtClean="0">
                <a:ea typeface="Times New Roman" pitchFamily="18" charset="0"/>
              </a:rPr>
              <a:t> , IN1 and IN2 </a:t>
            </a:r>
            <a:r>
              <a:rPr lang="it-IT" sz="1600" b="1" dirty="0" err="1" smtClean="0">
                <a:ea typeface="Times New Roman" pitchFamily="18" charset="0"/>
              </a:rPr>
              <a:t>indication</a:t>
            </a:r>
            <a:endParaRPr lang="it-IT" sz="1600" b="1" dirty="0" smtClean="0">
              <a:ea typeface="Times New Roman" pitchFamily="18" charset="0"/>
            </a:endParaRPr>
          </a:p>
          <a:p>
            <a:pPr marL="548640" indent="-411480" eaLnBrk="1" hangingPunct="1">
              <a:spcBef>
                <a:spcPct val="0"/>
              </a:spcBef>
              <a:buClr>
                <a:schemeClr val="tx1">
                  <a:shade val="95000"/>
                </a:schemeClr>
              </a:buClr>
              <a:buFont typeface="Wingdings 2"/>
              <a:buChar char=""/>
              <a:defRPr/>
            </a:pPr>
            <a:r>
              <a:rPr lang="it-IT" sz="1600" b="1" dirty="0" smtClean="0">
                <a:ea typeface="Times New Roman" pitchFamily="18" charset="0"/>
              </a:rPr>
              <a:t>(*) 4+2 = 4 s light </a:t>
            </a:r>
            <a:r>
              <a:rPr lang="it-IT" sz="1600" b="1" dirty="0" err="1" smtClean="0">
                <a:ea typeface="Times New Roman" pitchFamily="18" charset="0"/>
              </a:rPr>
              <a:t>fix</a:t>
            </a:r>
            <a:r>
              <a:rPr lang="it-IT" sz="1600" b="1" dirty="0" smtClean="0">
                <a:ea typeface="Times New Roman" pitchFamily="18" charset="0"/>
              </a:rPr>
              <a:t> + 2 s </a:t>
            </a:r>
            <a:r>
              <a:rPr lang="it-IT" sz="1600" b="1" dirty="0" err="1" smtClean="0">
                <a:ea typeface="Times New Roman" pitchFamily="18" charset="0"/>
              </a:rPr>
              <a:t>blinking</a:t>
            </a:r>
            <a:r>
              <a:rPr lang="it-IT" sz="1600" b="1" dirty="0" smtClean="0">
                <a:ea typeface="Times New Roman" pitchFamily="18" charset="0"/>
              </a:rPr>
              <a:t> </a:t>
            </a:r>
            <a:endParaRPr lang="it-IT" sz="1600" b="1" dirty="0" smtClean="0"/>
          </a:p>
          <a:p>
            <a:pPr marL="548640" indent="-411480" eaLnBrk="1" fontAlgn="auto" hangingPunct="1">
              <a:spcAft>
                <a:spcPts val="0"/>
              </a:spcAft>
              <a:buClr>
                <a:schemeClr val="tx1">
                  <a:shade val="95000"/>
                </a:schemeClr>
              </a:buClr>
              <a:buFont typeface="Wingdings 2"/>
              <a:buNone/>
              <a:defRPr/>
            </a:pPr>
            <a:endParaRPr lang="it-IT" sz="1600" dirty="0"/>
          </a:p>
        </p:txBody>
      </p:sp>
      <p:graphicFrame>
        <p:nvGraphicFramePr>
          <p:cNvPr id="3" name="Tabella 2"/>
          <p:cNvGraphicFramePr>
            <a:graphicFrameLocks noGrp="1"/>
          </p:cNvGraphicFramePr>
          <p:nvPr>
            <p:extLst>
              <p:ext uri="{D42A27DB-BD31-4B8C-83A1-F6EECF244321}">
                <p14:modId xmlns:p14="http://schemas.microsoft.com/office/powerpoint/2010/main" val="1608527605"/>
              </p:ext>
            </p:extLst>
          </p:nvPr>
        </p:nvGraphicFramePr>
        <p:xfrm>
          <a:off x="214313" y="1785938"/>
          <a:ext cx="6182866" cy="3071833"/>
        </p:xfrm>
        <a:graphic>
          <a:graphicData uri="http://schemas.openxmlformats.org/drawingml/2006/table">
            <a:tbl>
              <a:tblPr/>
              <a:tblGrid>
                <a:gridCol w="804576"/>
                <a:gridCol w="396099"/>
                <a:gridCol w="482746"/>
                <a:gridCol w="495125"/>
                <a:gridCol w="470369"/>
                <a:gridCol w="433235"/>
                <a:gridCol w="495125"/>
                <a:gridCol w="447675"/>
                <a:gridCol w="445611"/>
                <a:gridCol w="544637"/>
                <a:gridCol w="557014"/>
                <a:gridCol w="610654"/>
              </a:tblGrid>
              <a:tr h="292996">
                <a:tc>
                  <a:txBody>
                    <a:bodyPr/>
                    <a:lstStyle/>
                    <a:p>
                      <a:pPr>
                        <a:spcAft>
                          <a:spcPts val="0"/>
                        </a:spcAft>
                      </a:pPr>
                      <a:endParaRPr lang="it-IT"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3">
                  <a:txBody>
                    <a:bodyPr/>
                    <a:lstStyle/>
                    <a:p>
                      <a:pPr algn="ctr">
                        <a:spcAft>
                          <a:spcPts val="0"/>
                        </a:spcAft>
                      </a:pPr>
                      <a:r>
                        <a:rPr lang="it-IT" sz="1200" b="1" dirty="0">
                          <a:latin typeface="Eurostile LT" pitchFamily="2" charset="0"/>
                          <a:ea typeface="Times New Roman"/>
                          <a:cs typeface="Times New Roman"/>
                        </a:rPr>
                        <a:t>LED1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it-IT"/>
                    </a:p>
                  </a:txBody>
                  <a:tcPr/>
                </a:tc>
                <a:tc hMerge="1">
                  <a:txBody>
                    <a:bodyPr/>
                    <a:lstStyle/>
                    <a:p>
                      <a:endParaRPr lang="it-IT"/>
                    </a:p>
                  </a:txBody>
                  <a:tcPr/>
                </a:tc>
                <a:tc gridSpan="4">
                  <a:txBody>
                    <a:bodyPr/>
                    <a:lstStyle/>
                    <a:p>
                      <a:pPr algn="ctr">
                        <a:spcAft>
                          <a:spcPts val="0"/>
                        </a:spcAft>
                      </a:pPr>
                      <a:r>
                        <a:rPr lang="en-US" sz="1200" b="1" dirty="0">
                          <a:latin typeface="Eurostile LT" pitchFamily="2" charset="0"/>
                          <a:ea typeface="Times New Roman"/>
                          <a:cs typeface="Times New Roman"/>
                        </a:rPr>
                        <a:t>LED2</a:t>
                      </a:r>
                      <a:endParaRPr lang="it-IT"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it-IT"/>
                    </a:p>
                  </a:txBody>
                  <a:tcPr/>
                </a:tc>
                <a:tc hMerge="1">
                  <a:txBody>
                    <a:bodyPr/>
                    <a:lstStyle/>
                    <a:p>
                      <a:endParaRPr lang="it-IT"/>
                    </a:p>
                  </a:txBody>
                  <a:tcPr/>
                </a:tc>
                <a:tc hMerge="1">
                  <a:txBody>
                    <a:bodyPr/>
                    <a:lstStyle/>
                    <a:p>
                      <a:endParaRPr lang="it-IT"/>
                    </a:p>
                  </a:txBody>
                  <a:tcPr/>
                </a:tc>
                <a:tc gridSpan="4">
                  <a:txBody>
                    <a:bodyPr/>
                    <a:lstStyle/>
                    <a:p>
                      <a:pPr algn="ctr">
                        <a:spcAft>
                          <a:spcPts val="0"/>
                        </a:spcAft>
                      </a:pPr>
                      <a:r>
                        <a:rPr lang="en-US" sz="1200" b="1" dirty="0">
                          <a:latin typeface="Eurostile LT" pitchFamily="2" charset="0"/>
                          <a:ea typeface="Times New Roman"/>
                          <a:cs typeface="Times New Roman"/>
                        </a:rPr>
                        <a:t>LED3</a:t>
                      </a:r>
                      <a:endParaRPr lang="it-IT"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it-IT"/>
                    </a:p>
                  </a:txBody>
                  <a:tcPr/>
                </a:tc>
                <a:tc hMerge="1">
                  <a:txBody>
                    <a:bodyPr/>
                    <a:lstStyle/>
                    <a:p>
                      <a:endParaRPr lang="it-IT"/>
                    </a:p>
                  </a:txBody>
                  <a:tcPr/>
                </a:tc>
                <a:tc hMerge="1">
                  <a:txBody>
                    <a:bodyPr/>
                    <a:lstStyle/>
                    <a:p>
                      <a:endParaRPr lang="it-IT"/>
                    </a:p>
                  </a:txBody>
                  <a:tcPr/>
                </a:tc>
              </a:tr>
              <a:tr h="458594">
                <a:tc>
                  <a:txBody>
                    <a:bodyPr/>
                    <a:lstStyle/>
                    <a:p>
                      <a:pPr>
                        <a:spcAft>
                          <a:spcPts val="0"/>
                        </a:spcAft>
                      </a:pPr>
                      <a:endParaRPr lang="it-IT"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it-IT" sz="1200" b="1" dirty="0">
                          <a:latin typeface="Eurostile LT" pitchFamily="2" charset="0"/>
                          <a:ea typeface="Times New Roman"/>
                          <a:cs typeface="Times New Roman"/>
                        </a:rPr>
                        <a:t>ON</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200" b="1" dirty="0">
                          <a:latin typeface="Eurostile LT" pitchFamily="2" charset="0"/>
                          <a:ea typeface="Times New Roman"/>
                          <a:cs typeface="Times New Roman"/>
                        </a:rPr>
                        <a:t>Blink</a:t>
                      </a:r>
                      <a:endParaRPr lang="it-IT"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200" b="1">
                          <a:latin typeface="Eurostile LT" pitchFamily="2" charset="0"/>
                          <a:ea typeface="Times New Roman"/>
                          <a:cs typeface="Times New Roman"/>
                        </a:rPr>
                        <a:t>OFF </a:t>
                      </a:r>
                      <a:endParaRPr lang="it-IT"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200" b="1">
                          <a:latin typeface="Eurostile LT" pitchFamily="2" charset="0"/>
                          <a:ea typeface="Times New Roman"/>
                          <a:cs typeface="Times New Roman"/>
                        </a:rPr>
                        <a:t>OFF</a:t>
                      </a:r>
                      <a:endParaRPr lang="it-IT"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200" b="1">
                          <a:latin typeface="Eurostile LT" pitchFamily="2" charset="0"/>
                          <a:ea typeface="Times New Roman"/>
                          <a:cs typeface="Times New Roman"/>
                        </a:rPr>
                        <a:t>ON</a:t>
                      </a:r>
                      <a:endParaRPr lang="it-IT"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200" b="1">
                          <a:latin typeface="Eurostile LT" pitchFamily="2" charset="0"/>
                          <a:ea typeface="Times New Roman"/>
                          <a:cs typeface="Times New Roman"/>
                        </a:rPr>
                        <a:t>Blink</a:t>
                      </a:r>
                      <a:endParaRPr lang="it-IT"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200" b="1">
                          <a:latin typeface="Eurostile LT" pitchFamily="2" charset="0"/>
                          <a:ea typeface="Times New Roman"/>
                          <a:cs typeface="Times New Roman"/>
                        </a:rPr>
                        <a:t>4+2</a:t>
                      </a:r>
                      <a:endParaRPr lang="it-IT"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200" b="1">
                          <a:latin typeface="Eurostile LT" pitchFamily="2" charset="0"/>
                          <a:ea typeface="Times New Roman"/>
                          <a:cs typeface="Times New Roman"/>
                        </a:rPr>
                        <a:t>OFF</a:t>
                      </a:r>
                      <a:endParaRPr lang="it-IT"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200" b="1">
                          <a:latin typeface="Eurostile LT" pitchFamily="2" charset="0"/>
                          <a:ea typeface="Times New Roman"/>
                          <a:cs typeface="Times New Roman"/>
                        </a:rPr>
                        <a:t>ON</a:t>
                      </a:r>
                      <a:endParaRPr lang="it-IT"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200" b="1">
                          <a:latin typeface="Eurostile LT" pitchFamily="2" charset="0"/>
                          <a:ea typeface="Times New Roman"/>
                          <a:cs typeface="Times New Roman"/>
                        </a:rPr>
                        <a:t>Blink</a:t>
                      </a:r>
                      <a:endParaRPr lang="it-IT"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n-US" sz="1200" b="1" dirty="0" smtClean="0">
                          <a:latin typeface="Eurostile LT" pitchFamily="2" charset="0"/>
                          <a:ea typeface="Times New Roman"/>
                          <a:cs typeface="Times New Roman"/>
                        </a:rPr>
                        <a:t>4+2 (*)</a:t>
                      </a:r>
                      <a:endParaRPr lang="it-IT"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524107">
                <a:tc>
                  <a:txBody>
                    <a:bodyPr/>
                    <a:lstStyle/>
                    <a:p>
                      <a:pPr>
                        <a:spcAft>
                          <a:spcPts val="0"/>
                        </a:spcAft>
                      </a:pPr>
                      <a:r>
                        <a:rPr lang="de-DE" sz="1200" b="1">
                          <a:latin typeface="Eurostile LT" pitchFamily="2" charset="0"/>
                          <a:ea typeface="Times New Roman"/>
                          <a:cs typeface="Times New Roman"/>
                        </a:rPr>
                        <a:t>RX 485</a:t>
                      </a:r>
                      <a:endParaRPr lang="it-IT"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de-DE" sz="1200" b="1" dirty="0" smtClean="0">
                          <a:solidFill>
                            <a:srgbClr val="FF6600"/>
                          </a:solidFill>
                          <a:latin typeface="Eurostile LT" pitchFamily="2" charset="0"/>
                          <a:ea typeface="Times New Roman"/>
                          <a:cs typeface="Times New Roman"/>
                        </a:rPr>
                        <a:t>KO</a:t>
                      </a:r>
                      <a:endParaRPr lang="it-IT"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de-DE" sz="1200" b="1" dirty="0">
                          <a:latin typeface="Eurostile LT" pitchFamily="2" charset="0"/>
                          <a:ea typeface="Times New Roman"/>
                          <a:cs typeface="Times New Roman"/>
                        </a:rPr>
                        <a:t>OK</a:t>
                      </a:r>
                      <a:endParaRPr lang="it-IT"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solidFill>
                          <a:srgbClr val="FF6600"/>
                        </a:solidFill>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92996">
                <a:tc>
                  <a:txBody>
                    <a:bodyPr/>
                    <a:lstStyle/>
                    <a:p>
                      <a:pPr>
                        <a:spcAft>
                          <a:spcPts val="0"/>
                        </a:spcAft>
                      </a:pPr>
                      <a:r>
                        <a:rPr lang="de-DE" sz="1200" b="1">
                          <a:latin typeface="Eurostile LT" pitchFamily="2" charset="0"/>
                          <a:ea typeface="Times New Roman"/>
                          <a:cs typeface="Times New Roman"/>
                        </a:rPr>
                        <a:t>T1</a:t>
                      </a:r>
                      <a:endParaRPr lang="it-IT"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de-DE" sz="1200" b="1">
                          <a:latin typeface="Eurostile LT" pitchFamily="2" charset="0"/>
                          <a:ea typeface="Times New Roman"/>
                          <a:cs typeface="Times New Roman"/>
                        </a:rPr>
                        <a:t>OK</a:t>
                      </a:r>
                      <a:endParaRPr lang="it-IT"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de-DE" sz="1200" b="1" dirty="0">
                          <a:latin typeface="Eurostile LT" pitchFamily="2" charset="0"/>
                          <a:ea typeface="Times New Roman"/>
                          <a:cs typeface="Times New Roman"/>
                        </a:rPr>
                        <a:t>OK</a:t>
                      </a:r>
                      <a:endParaRPr lang="it-IT"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de-DE" sz="1200" b="1" dirty="0" smtClean="0">
                          <a:solidFill>
                            <a:srgbClr val="FF6600"/>
                          </a:solidFill>
                          <a:latin typeface="Eurostile LT" pitchFamily="2" charset="0"/>
                          <a:ea typeface="Times New Roman"/>
                          <a:cs typeface="Times New Roman"/>
                        </a:rPr>
                        <a:t>KO</a:t>
                      </a:r>
                      <a:endParaRPr lang="it-IT"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de-DE" sz="1200" b="1" dirty="0" smtClean="0">
                          <a:solidFill>
                            <a:srgbClr val="FF6600"/>
                          </a:solidFill>
                          <a:latin typeface="Eurostile LT" pitchFamily="2" charset="0"/>
                          <a:ea typeface="Times New Roman"/>
                          <a:cs typeface="Times New Roman"/>
                        </a:rPr>
                        <a:t>KO</a:t>
                      </a:r>
                      <a:endParaRPr lang="it-IT"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92996">
                <a:tc>
                  <a:txBody>
                    <a:bodyPr/>
                    <a:lstStyle/>
                    <a:p>
                      <a:pPr>
                        <a:spcAft>
                          <a:spcPts val="0"/>
                        </a:spcAft>
                      </a:pPr>
                      <a:r>
                        <a:rPr lang="fr-FR" sz="1200" b="1">
                          <a:latin typeface="Eurostile LT" pitchFamily="2" charset="0"/>
                          <a:ea typeface="Times New Roman"/>
                          <a:cs typeface="Times New Roman"/>
                        </a:rPr>
                        <a:t>T3</a:t>
                      </a:r>
                      <a:endParaRPr lang="it-IT"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fr-FR"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fr-FR"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de-DE" sz="1200" b="1" dirty="0">
                          <a:latin typeface="Eurostile LT" pitchFamily="2" charset="0"/>
                          <a:ea typeface="Times New Roman"/>
                          <a:cs typeface="Times New Roman"/>
                        </a:rPr>
                        <a:t>OK</a:t>
                      </a:r>
                      <a:endParaRPr lang="it-IT"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de-DE" sz="1200" b="1" dirty="0">
                          <a:solidFill>
                            <a:srgbClr val="000000"/>
                          </a:solidFill>
                          <a:latin typeface="Eurostile LT" pitchFamily="2" charset="0"/>
                          <a:ea typeface="Times New Roman"/>
                          <a:cs typeface="Times New Roman"/>
                        </a:rPr>
                        <a:t>OK</a:t>
                      </a:r>
                      <a:endParaRPr lang="it-IT"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de-DE" sz="1200" b="1" dirty="0" smtClean="0">
                          <a:solidFill>
                            <a:srgbClr val="FF6600"/>
                          </a:solidFill>
                          <a:latin typeface="Eurostile LT" pitchFamily="2" charset="0"/>
                          <a:ea typeface="Times New Roman"/>
                          <a:cs typeface="Times New Roman"/>
                        </a:rPr>
                        <a:t>KO</a:t>
                      </a:r>
                      <a:endParaRPr lang="it-IT"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de-DE" sz="1200" b="1" dirty="0" smtClean="0">
                          <a:solidFill>
                            <a:srgbClr val="FF6600"/>
                          </a:solidFill>
                          <a:latin typeface="Eurostile LT" pitchFamily="2" charset="0"/>
                          <a:ea typeface="Times New Roman"/>
                          <a:cs typeface="Times New Roman"/>
                        </a:rPr>
                        <a:t>KO</a:t>
                      </a:r>
                      <a:endParaRPr lang="it-IT"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458554">
                <a:tc>
                  <a:txBody>
                    <a:bodyPr/>
                    <a:lstStyle/>
                    <a:p>
                      <a:pPr>
                        <a:spcAft>
                          <a:spcPts val="0"/>
                        </a:spcAft>
                      </a:pPr>
                      <a:r>
                        <a:rPr lang="de-DE" sz="1200" b="1">
                          <a:latin typeface="Eurostile LT" pitchFamily="2" charset="0"/>
                          <a:ea typeface="Times New Roman"/>
                          <a:cs typeface="Times New Roman"/>
                        </a:rPr>
                        <a:t>IN2</a:t>
                      </a:r>
                      <a:endParaRPr lang="it-IT"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de-DE" sz="1200" b="1">
                          <a:latin typeface="Eurostile LT" pitchFamily="2" charset="0"/>
                          <a:ea typeface="Times New Roman"/>
                          <a:cs typeface="Times New Roman"/>
                        </a:rPr>
                        <a:t>OK</a:t>
                      </a:r>
                      <a:endParaRPr lang="it-IT"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de-DE" sz="1200" b="1" dirty="0" smtClean="0">
                          <a:latin typeface="Eurostile LT" pitchFamily="2" charset="0"/>
                          <a:ea typeface="Times New Roman"/>
                          <a:cs typeface="Times New Roman"/>
                        </a:rPr>
                        <a:t>Open</a:t>
                      </a:r>
                      <a:endParaRPr lang="it-IT"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de-DE" sz="1200" b="1" dirty="0" smtClean="0">
                          <a:latin typeface="Eurostile LT" pitchFamily="2" charset="0"/>
                          <a:ea typeface="Times New Roman"/>
                          <a:cs typeface="Times New Roman"/>
                        </a:rPr>
                        <a:t>Open</a:t>
                      </a:r>
                      <a:endParaRPr lang="it-IT"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458594">
                <a:tc>
                  <a:txBody>
                    <a:bodyPr/>
                    <a:lstStyle/>
                    <a:p>
                      <a:pPr>
                        <a:spcAft>
                          <a:spcPts val="0"/>
                        </a:spcAft>
                      </a:pPr>
                      <a:r>
                        <a:rPr lang="de-DE" sz="1200" b="1" dirty="0">
                          <a:latin typeface="Eurostile LT" pitchFamily="2" charset="0"/>
                          <a:ea typeface="Times New Roman"/>
                          <a:cs typeface="Times New Roman"/>
                        </a:rPr>
                        <a:t>IN1</a:t>
                      </a:r>
                      <a:endParaRPr lang="it-IT"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de-DE"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it-IT" sz="1200" b="1">
                          <a:latin typeface="Eurostile LT" pitchFamily="2" charset="0"/>
                          <a:ea typeface="Times New Roman"/>
                          <a:cs typeface="Times New Roman"/>
                        </a:rPr>
                        <a:t>OK</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it-IT" sz="1200" b="1" dirty="0" smtClean="0">
                          <a:latin typeface="Eurostile LT" pitchFamily="2" charset="0"/>
                          <a:ea typeface="Times New Roman"/>
                          <a:cs typeface="Times New Roman"/>
                        </a:rPr>
                        <a:t>Open</a:t>
                      </a:r>
                      <a:endParaRPr lang="it-IT"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it-IT" sz="1200" b="1">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it-IT" sz="1200" b="1" dirty="0" smtClean="0">
                          <a:latin typeface="Eurostile LT" pitchFamily="2" charset="0"/>
                          <a:ea typeface="Times New Roman"/>
                          <a:cs typeface="Times New Roman"/>
                        </a:rPr>
                        <a:t>Open</a:t>
                      </a:r>
                      <a:endParaRPr lang="it-IT" sz="1200" b="1" dirty="0">
                        <a:latin typeface="Eurostile LT" pitchFamily="2"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92996">
                <a:tc>
                  <a:txBody>
                    <a:bodyPr/>
                    <a:lstStyle/>
                    <a:p>
                      <a:pPr>
                        <a:spcAft>
                          <a:spcPts val="0"/>
                        </a:spcAft>
                      </a:pPr>
                      <a:endParaRPr lang="it-IT" sz="1200">
                        <a:latin typeface="Eurostile LT" pitchFamily="2" charset="0"/>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it-IT" sz="1200">
                        <a:latin typeface="Eurostile LT" pitchFamily="2" charset="0"/>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it-IT" sz="1200">
                        <a:latin typeface="Eurostile LT" pitchFamily="2" charset="0"/>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it-IT" sz="1200">
                        <a:latin typeface="Eurostile LT" pitchFamily="2" charset="0"/>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it-IT" sz="1200">
                        <a:latin typeface="Eurostile LT" pitchFamily="2" charset="0"/>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it-IT" sz="1200">
                        <a:latin typeface="Eurostile LT" pitchFamily="2" charset="0"/>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it-IT" sz="1200">
                        <a:latin typeface="Eurostile LT" pitchFamily="2" charset="0"/>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it-IT" sz="1200">
                        <a:latin typeface="Eurostile LT" pitchFamily="2" charset="0"/>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it-IT" sz="1200" dirty="0">
                        <a:latin typeface="Eurostile LT" pitchFamily="2" charset="0"/>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it-IT" sz="1200" dirty="0">
                        <a:latin typeface="Eurostile LT" pitchFamily="2" charset="0"/>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it-IT" sz="1200" dirty="0">
                        <a:latin typeface="Eurostile LT" pitchFamily="2" charset="0"/>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endParaRPr lang="it-IT" sz="1200" dirty="0">
                        <a:latin typeface="Eurostile LT" pitchFamily="2" charset="0"/>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bl>
          </a:graphicData>
        </a:graphic>
      </p:graphicFrame>
      <p:sp>
        <p:nvSpPr>
          <p:cNvPr id="17523" name="Rectangle 1"/>
          <p:cNvSpPr>
            <a:spLocks noChangeArrowheads="1"/>
          </p:cNvSpPr>
          <p:nvPr/>
        </p:nvSpPr>
        <p:spPr bwMode="auto">
          <a:xfrm>
            <a:off x="428625" y="5572125"/>
            <a:ext cx="8286750" cy="461963"/>
          </a:xfrm>
          <a:prstGeom prst="rect">
            <a:avLst/>
          </a:prstGeom>
          <a:noFill/>
          <a:ln w="9525">
            <a:noFill/>
            <a:miter lim="800000"/>
            <a:headEnd/>
            <a:tailEnd/>
          </a:ln>
        </p:spPr>
        <p:txBody>
          <a:bodyPr anchor="ctr">
            <a:spAutoFit/>
          </a:bodyPr>
          <a:lstStyle/>
          <a:p>
            <a:endParaRPr lang="it-IT" sz="1200">
              <a:cs typeface="Times New Roman" pitchFamily="18" charset="0"/>
            </a:endParaRPr>
          </a:p>
          <a:p>
            <a:r>
              <a:rPr lang="it-IT" sz="1200">
                <a:cs typeface="Times New Roman" pitchFamily="18" charset="0"/>
              </a:rPr>
              <a:t> </a:t>
            </a:r>
            <a:endParaRPr lang="it-IT"/>
          </a:p>
        </p:txBody>
      </p:sp>
      <p:pic>
        <p:nvPicPr>
          <p:cNvPr id="17524" name="Picture 2"/>
          <p:cNvPicPr>
            <a:picLocks noChangeAspect="1" noChangeArrowheads="1"/>
          </p:cNvPicPr>
          <p:nvPr/>
        </p:nvPicPr>
        <p:blipFill>
          <a:blip r:embed="rId2" cstate="print"/>
          <a:srcRect/>
          <a:stretch>
            <a:fillRect/>
          </a:stretch>
        </p:blipFill>
        <p:spPr bwMode="auto">
          <a:xfrm>
            <a:off x="6715125" y="2214563"/>
            <a:ext cx="2201863" cy="4395787"/>
          </a:xfrm>
          <a:prstGeom prst="rect">
            <a:avLst/>
          </a:prstGeom>
          <a:noFill/>
          <a:ln w="9525">
            <a:noFill/>
            <a:miter lim="800000"/>
            <a:headEnd/>
            <a:tailEnd/>
          </a:ln>
        </p:spPr>
      </p:pic>
      <p:sp>
        <p:nvSpPr>
          <p:cNvPr id="8" name="Fumetto 2 7"/>
          <p:cNvSpPr/>
          <p:nvPr/>
        </p:nvSpPr>
        <p:spPr>
          <a:xfrm>
            <a:off x="8001000" y="1357313"/>
            <a:ext cx="857250" cy="642937"/>
          </a:xfrm>
          <a:prstGeom prst="wedgeRoundRectCallout">
            <a:avLst>
              <a:gd name="adj1" fmla="val -43756"/>
              <a:gd name="adj2" fmla="val 284989"/>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600" b="1" dirty="0">
                <a:solidFill>
                  <a:schemeClr val="accent5">
                    <a:lumMod val="50000"/>
                  </a:schemeClr>
                </a:solidFill>
                <a:latin typeface="Eurostile LT" pitchFamily="2" charset="0"/>
              </a:rPr>
              <a:t>DL 3</a:t>
            </a:r>
          </a:p>
        </p:txBody>
      </p:sp>
      <p:sp>
        <p:nvSpPr>
          <p:cNvPr id="9" name="Fumetto 2 8"/>
          <p:cNvSpPr/>
          <p:nvPr/>
        </p:nvSpPr>
        <p:spPr>
          <a:xfrm>
            <a:off x="5857875" y="5929313"/>
            <a:ext cx="857250" cy="642937"/>
          </a:xfrm>
          <a:prstGeom prst="wedgeRoundRectCallout">
            <a:avLst>
              <a:gd name="adj1" fmla="val 153081"/>
              <a:gd name="adj2" fmla="val -16806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600" b="1" dirty="0">
                <a:solidFill>
                  <a:schemeClr val="accent5">
                    <a:lumMod val="50000"/>
                  </a:schemeClr>
                </a:solidFill>
                <a:latin typeface="Eurostile LT" pitchFamily="2" charset="0"/>
              </a:rPr>
              <a:t>DL 2</a:t>
            </a:r>
          </a:p>
        </p:txBody>
      </p:sp>
      <p:sp>
        <p:nvSpPr>
          <p:cNvPr id="10" name="Fumetto 2 9"/>
          <p:cNvSpPr/>
          <p:nvPr/>
        </p:nvSpPr>
        <p:spPr>
          <a:xfrm>
            <a:off x="5429250" y="5143500"/>
            <a:ext cx="857250" cy="642938"/>
          </a:xfrm>
          <a:prstGeom prst="wedgeRoundRectCallout">
            <a:avLst>
              <a:gd name="adj1" fmla="val 157480"/>
              <a:gd name="adj2" fmla="val -59568"/>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600" b="1" dirty="0">
                <a:solidFill>
                  <a:schemeClr val="accent5">
                    <a:lumMod val="50000"/>
                  </a:schemeClr>
                </a:solidFill>
                <a:latin typeface="Eurostile LT" pitchFamily="2" charset="0"/>
              </a:rPr>
              <a:t>DL 1</a:t>
            </a:r>
          </a:p>
        </p:txBody>
      </p:sp>
    </p:spTree>
    <p:extLst>
      <p:ext uri="{BB962C8B-B14F-4D97-AF65-F5344CB8AC3E}">
        <p14:creationId xmlns:p14="http://schemas.microsoft.com/office/powerpoint/2010/main" val="3874030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pPr eaLnBrk="1" fontAlgn="auto" hangingPunct="1">
              <a:spcAft>
                <a:spcPts val="0"/>
              </a:spcAft>
              <a:defRPr/>
            </a:pPr>
            <a:r>
              <a:rPr lang="it-IT" dirty="0" smtClean="0"/>
              <a:t>Serial Bus connection</a:t>
            </a:r>
            <a:endParaRPr lang="it-IT" dirty="0"/>
          </a:p>
        </p:txBody>
      </p:sp>
      <p:sp>
        <p:nvSpPr>
          <p:cNvPr id="5" name="Segnaposto contenuto 4"/>
          <p:cNvSpPr>
            <a:spLocks noGrp="1"/>
          </p:cNvSpPr>
          <p:nvPr>
            <p:ph idx="1"/>
          </p:nvPr>
        </p:nvSpPr>
        <p:spPr>
          <a:xfrm>
            <a:off x="500063" y="4214813"/>
            <a:ext cx="8229600" cy="1900237"/>
          </a:xfrm>
        </p:spPr>
        <p:txBody>
          <a:bodyPr>
            <a:normAutofit/>
          </a:bodyPr>
          <a:lstStyle/>
          <a:p>
            <a:pPr marL="422910" indent="-285750" eaLnBrk="1" fontAlgn="auto" hangingPunct="1">
              <a:spcAft>
                <a:spcPts val="0"/>
              </a:spcAft>
              <a:buClr>
                <a:schemeClr val="tx1">
                  <a:shade val="95000"/>
                </a:schemeClr>
              </a:buClr>
              <a:defRPr/>
            </a:pPr>
            <a:r>
              <a:rPr lang="en-US" sz="1800" dirty="0" smtClean="0"/>
              <a:t>The PCB has a double terminal block in order to make the RS485 wiring easer</a:t>
            </a:r>
          </a:p>
          <a:p>
            <a:pPr marL="422910" indent="-285750" eaLnBrk="1" fontAlgn="auto" hangingPunct="1">
              <a:spcAft>
                <a:spcPts val="0"/>
              </a:spcAft>
              <a:buClr>
                <a:schemeClr val="tx1">
                  <a:shade val="95000"/>
                </a:schemeClr>
              </a:buClr>
              <a:defRPr/>
            </a:pPr>
            <a:r>
              <a:rPr lang="en-US" sz="1800" dirty="0" smtClean="0"/>
              <a:t>The RS485 shield must be connected to the “0” terminal block. The shield must be connected to the PCB only and not grounded with the earth.</a:t>
            </a:r>
            <a:endParaRPr lang="en-US" sz="1800" dirty="0"/>
          </a:p>
        </p:txBody>
      </p:sp>
      <p:pic>
        <p:nvPicPr>
          <p:cNvPr id="18436" name="Picture 2"/>
          <p:cNvPicPr>
            <a:picLocks noChangeAspect="1" noChangeArrowheads="1"/>
          </p:cNvPicPr>
          <p:nvPr/>
        </p:nvPicPr>
        <p:blipFill>
          <a:blip r:embed="rId2" cstate="print"/>
          <a:srcRect/>
          <a:stretch>
            <a:fillRect/>
          </a:stretch>
        </p:blipFill>
        <p:spPr bwMode="auto">
          <a:xfrm>
            <a:off x="1643063" y="1571625"/>
            <a:ext cx="5895975" cy="2328863"/>
          </a:xfrm>
          <a:prstGeom prst="rect">
            <a:avLst/>
          </a:prstGeom>
          <a:noFill/>
          <a:ln w="9525">
            <a:noFill/>
            <a:miter lim="800000"/>
            <a:headEnd/>
            <a:tailEnd/>
          </a:ln>
        </p:spPr>
      </p:pic>
    </p:spTree>
    <p:extLst>
      <p:ext uri="{BB962C8B-B14F-4D97-AF65-F5344CB8AC3E}">
        <p14:creationId xmlns:p14="http://schemas.microsoft.com/office/powerpoint/2010/main" val="2951414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fontAlgn="auto" hangingPunct="1">
              <a:spcAft>
                <a:spcPts val="0"/>
              </a:spcAft>
              <a:defRPr/>
            </a:pPr>
            <a:r>
              <a:rPr lang="it-IT" dirty="0" smtClean="0"/>
              <a:t>D0-D0 dry </a:t>
            </a:r>
            <a:r>
              <a:rPr lang="it-IT" dirty="0" err="1" smtClean="0"/>
              <a:t>contact</a:t>
            </a:r>
            <a:endParaRPr lang="it-IT" dirty="0"/>
          </a:p>
        </p:txBody>
      </p:sp>
      <p:sp>
        <p:nvSpPr>
          <p:cNvPr id="3" name="Segnaposto contenuto 2"/>
          <p:cNvSpPr>
            <a:spLocks noGrp="1"/>
          </p:cNvSpPr>
          <p:nvPr>
            <p:ph idx="1"/>
          </p:nvPr>
        </p:nvSpPr>
        <p:spPr>
          <a:xfrm>
            <a:off x="428625" y="4357688"/>
            <a:ext cx="8229600" cy="2043112"/>
          </a:xfrm>
        </p:spPr>
        <p:txBody>
          <a:bodyPr>
            <a:normAutofit fontScale="92500" lnSpcReduction="20000"/>
          </a:bodyPr>
          <a:lstStyle/>
          <a:p>
            <a:pPr marL="137160" indent="0" eaLnBrk="1" fontAlgn="auto" hangingPunct="1">
              <a:spcAft>
                <a:spcPts val="0"/>
              </a:spcAft>
              <a:buClr>
                <a:schemeClr val="tx1">
                  <a:shade val="95000"/>
                </a:schemeClr>
              </a:buClr>
              <a:buNone/>
              <a:defRPr/>
            </a:pPr>
            <a:r>
              <a:rPr lang="it-IT" sz="1600" dirty="0" err="1" smtClean="0">
                <a:effectLst>
                  <a:outerShdw blurRad="38100" dist="38100" dir="2700000" algn="tl">
                    <a:srgbClr val="000000">
                      <a:alpha val="43137"/>
                    </a:srgbClr>
                  </a:outerShdw>
                </a:effectLst>
              </a:rPr>
              <a:t>Allows</a:t>
            </a:r>
            <a:r>
              <a:rPr lang="it-IT" sz="1600" dirty="0" smtClean="0">
                <a:effectLst>
                  <a:outerShdw blurRad="38100" dist="38100" dir="2700000" algn="tl">
                    <a:srgbClr val="000000">
                      <a:alpha val="43137"/>
                    </a:srgbClr>
                  </a:outerShdw>
                </a:effectLst>
              </a:rPr>
              <a:t> the remote </a:t>
            </a:r>
            <a:r>
              <a:rPr lang="it-IT" sz="1600" dirty="0" err="1" smtClean="0">
                <a:effectLst>
                  <a:outerShdw blurRad="38100" dist="38100" dir="2700000" algn="tl">
                    <a:srgbClr val="000000">
                      <a:alpha val="43137"/>
                    </a:srgbClr>
                  </a:outerShdw>
                </a:effectLst>
              </a:rPr>
              <a:t>monitoring</a:t>
            </a:r>
            <a:r>
              <a:rPr lang="it-IT" sz="1600" dirty="0" smtClean="0">
                <a:effectLst>
                  <a:outerShdw blurRad="38100" dist="38100" dir="2700000" algn="tl">
                    <a:srgbClr val="000000">
                      <a:alpha val="43137"/>
                    </a:srgbClr>
                  </a:outerShdw>
                </a:effectLst>
              </a:rPr>
              <a:t> </a:t>
            </a:r>
            <a:r>
              <a:rPr lang="it-IT" sz="1600" dirty="0" err="1" smtClean="0">
                <a:effectLst>
                  <a:outerShdw blurRad="38100" dist="38100" dir="2700000" algn="tl">
                    <a:srgbClr val="000000">
                      <a:alpha val="43137"/>
                    </a:srgbClr>
                  </a:outerShdw>
                </a:effectLst>
              </a:rPr>
              <a:t>of</a:t>
            </a:r>
            <a:r>
              <a:rPr lang="it-IT" sz="1600" dirty="0" smtClean="0">
                <a:effectLst>
                  <a:outerShdw blurRad="38100" dist="38100" dir="2700000" algn="tl">
                    <a:srgbClr val="000000">
                      <a:alpha val="43137"/>
                    </a:srgbClr>
                  </a:outerShdw>
                </a:effectLst>
              </a:rPr>
              <a:t> the </a:t>
            </a:r>
            <a:r>
              <a:rPr lang="it-IT" sz="1600" dirty="0" err="1" smtClean="0">
                <a:effectLst>
                  <a:outerShdw blurRad="38100" dist="38100" dir="2700000" algn="tl">
                    <a:srgbClr val="000000">
                      <a:alpha val="43137"/>
                    </a:srgbClr>
                  </a:outerShdw>
                </a:effectLst>
              </a:rPr>
              <a:t>unit</a:t>
            </a:r>
            <a:endParaRPr lang="it-IT" sz="1600" dirty="0" smtClean="0">
              <a:effectLst>
                <a:outerShdw blurRad="38100" dist="38100" dir="2700000" algn="tl">
                  <a:srgbClr val="000000">
                    <a:alpha val="43137"/>
                  </a:srgbClr>
                </a:outerShdw>
              </a:effectLst>
            </a:endParaRPr>
          </a:p>
          <a:p>
            <a:pPr marL="870966" lvl="1" eaLnBrk="1" fontAlgn="auto" hangingPunct="1">
              <a:spcAft>
                <a:spcPts val="0"/>
              </a:spcAft>
              <a:buClr>
                <a:schemeClr val="tx1"/>
              </a:buClr>
              <a:buSzPct val="100000"/>
              <a:defRPr/>
            </a:pPr>
            <a:r>
              <a:rPr lang="it-IT" sz="1600" dirty="0" smtClean="0"/>
              <a:t>Open </a:t>
            </a:r>
            <a:r>
              <a:rPr lang="it-IT" sz="1600" dirty="0" err="1" smtClean="0"/>
              <a:t>contact</a:t>
            </a:r>
            <a:r>
              <a:rPr lang="it-IT" sz="1600" dirty="0" smtClean="0"/>
              <a:t> – the </a:t>
            </a:r>
            <a:r>
              <a:rPr lang="it-IT" sz="1600" dirty="0" err="1" smtClean="0"/>
              <a:t>unit</a:t>
            </a:r>
            <a:r>
              <a:rPr lang="it-IT" sz="1600" dirty="0" smtClean="0"/>
              <a:t> </a:t>
            </a:r>
            <a:r>
              <a:rPr lang="it-IT" sz="1600" dirty="0" err="1" smtClean="0"/>
              <a:t>is</a:t>
            </a:r>
            <a:r>
              <a:rPr lang="it-IT" sz="1600" dirty="0" smtClean="0"/>
              <a:t> in OFF </a:t>
            </a:r>
            <a:r>
              <a:rPr lang="it-IT" sz="1600" dirty="0" err="1" smtClean="0"/>
              <a:t>condition</a:t>
            </a:r>
            <a:endParaRPr lang="it-IT" sz="1600" dirty="0" smtClean="0"/>
          </a:p>
          <a:p>
            <a:pPr marL="870966" lvl="1" eaLnBrk="1" fontAlgn="auto" hangingPunct="1">
              <a:spcAft>
                <a:spcPts val="0"/>
              </a:spcAft>
              <a:buClr>
                <a:schemeClr val="tx1"/>
              </a:buClr>
              <a:buSzPct val="100000"/>
              <a:defRPr/>
            </a:pPr>
            <a:r>
              <a:rPr lang="it-IT" sz="1600" dirty="0" err="1" smtClean="0"/>
              <a:t>Closed</a:t>
            </a:r>
            <a:r>
              <a:rPr lang="it-IT" sz="1600" dirty="0" smtClean="0"/>
              <a:t> </a:t>
            </a:r>
            <a:r>
              <a:rPr lang="it-IT" sz="1600" dirty="0" err="1" smtClean="0"/>
              <a:t>contact</a:t>
            </a:r>
            <a:r>
              <a:rPr lang="it-IT" sz="1600" dirty="0" smtClean="0"/>
              <a:t> – the </a:t>
            </a:r>
            <a:r>
              <a:rPr lang="it-IT" sz="1600" dirty="0" err="1" smtClean="0"/>
              <a:t>unit</a:t>
            </a:r>
            <a:r>
              <a:rPr lang="it-IT" sz="1600" dirty="0" smtClean="0"/>
              <a:t> </a:t>
            </a:r>
            <a:r>
              <a:rPr lang="it-IT" sz="1600" dirty="0" err="1" smtClean="0"/>
              <a:t>is</a:t>
            </a:r>
            <a:r>
              <a:rPr lang="it-IT" sz="1600" dirty="0" smtClean="0"/>
              <a:t> in ON </a:t>
            </a:r>
            <a:r>
              <a:rPr lang="it-IT" sz="1600" dirty="0" err="1" smtClean="0"/>
              <a:t>condition</a:t>
            </a:r>
            <a:endParaRPr lang="it-IT" sz="1600" dirty="0" smtClean="0"/>
          </a:p>
          <a:p>
            <a:pPr marL="137160" indent="0" eaLnBrk="1" fontAlgn="auto" hangingPunct="1">
              <a:spcAft>
                <a:spcPts val="0"/>
              </a:spcAft>
              <a:buClr>
                <a:schemeClr val="tx1">
                  <a:shade val="95000"/>
                </a:schemeClr>
              </a:buClr>
              <a:buNone/>
              <a:defRPr/>
            </a:pPr>
            <a:r>
              <a:rPr lang="it-IT" sz="1600" dirty="0" err="1" smtClean="0">
                <a:effectLst>
                  <a:outerShdw blurRad="38100" dist="38100" dir="2700000" algn="tl">
                    <a:srgbClr val="000000">
                      <a:alpha val="43137"/>
                    </a:srgbClr>
                  </a:outerShdw>
                </a:effectLst>
              </a:rPr>
              <a:t>Allows</a:t>
            </a:r>
            <a:r>
              <a:rPr lang="it-IT" sz="1600" dirty="0" smtClean="0">
                <a:effectLst>
                  <a:outerShdw blurRad="38100" dist="38100" dir="2700000" algn="tl">
                    <a:srgbClr val="000000">
                      <a:alpha val="43137"/>
                    </a:srgbClr>
                  </a:outerShdw>
                </a:effectLst>
              </a:rPr>
              <a:t> the remote </a:t>
            </a:r>
            <a:r>
              <a:rPr lang="it-IT" sz="1600" dirty="0" err="1" smtClean="0">
                <a:effectLst>
                  <a:outerShdw blurRad="38100" dist="38100" dir="2700000" algn="tl">
                    <a:srgbClr val="000000">
                      <a:alpha val="43137"/>
                    </a:srgbClr>
                  </a:outerShdw>
                </a:effectLst>
              </a:rPr>
              <a:t>monitoring</a:t>
            </a:r>
            <a:r>
              <a:rPr lang="it-IT" sz="1600" dirty="0" smtClean="0">
                <a:effectLst>
                  <a:outerShdw blurRad="38100" dist="38100" dir="2700000" algn="tl">
                    <a:srgbClr val="000000">
                      <a:alpha val="43137"/>
                    </a:srgbClr>
                  </a:outerShdw>
                </a:effectLst>
              </a:rPr>
              <a:t> </a:t>
            </a:r>
            <a:r>
              <a:rPr lang="it-IT" sz="1600" dirty="0" err="1" smtClean="0">
                <a:effectLst>
                  <a:outerShdw blurRad="38100" dist="38100" dir="2700000" algn="tl">
                    <a:srgbClr val="000000">
                      <a:alpha val="43137"/>
                    </a:srgbClr>
                  </a:outerShdw>
                </a:effectLst>
              </a:rPr>
              <a:t>of</a:t>
            </a:r>
            <a:r>
              <a:rPr lang="it-IT" sz="1600" dirty="0" smtClean="0">
                <a:effectLst>
                  <a:outerShdw blurRad="38100" dist="38100" dir="2700000" algn="tl">
                    <a:srgbClr val="000000">
                      <a:alpha val="43137"/>
                    </a:srgbClr>
                  </a:outerShdw>
                </a:effectLst>
              </a:rPr>
              <a:t> the condensate water </a:t>
            </a:r>
            <a:r>
              <a:rPr lang="it-IT" sz="1600" dirty="0" err="1" smtClean="0">
                <a:effectLst>
                  <a:outerShdw blurRad="38100" dist="38100" dir="2700000" algn="tl">
                    <a:srgbClr val="000000">
                      <a:alpha val="43137"/>
                    </a:srgbClr>
                  </a:outerShdw>
                </a:effectLst>
              </a:rPr>
              <a:t>pump</a:t>
            </a:r>
            <a:r>
              <a:rPr lang="it-IT" sz="1600" dirty="0" smtClean="0">
                <a:effectLst>
                  <a:outerShdw blurRad="38100" dist="38100" dir="2700000" algn="tl">
                    <a:srgbClr val="000000">
                      <a:alpha val="43137"/>
                    </a:srgbClr>
                  </a:outerShdw>
                </a:effectLst>
              </a:rPr>
              <a:t> status</a:t>
            </a:r>
          </a:p>
          <a:p>
            <a:pPr marL="870966" lvl="1" eaLnBrk="1" fontAlgn="auto" hangingPunct="1">
              <a:spcAft>
                <a:spcPts val="0"/>
              </a:spcAft>
              <a:buClr>
                <a:schemeClr val="tx1"/>
              </a:buClr>
              <a:buSzPct val="100000"/>
              <a:defRPr/>
            </a:pPr>
            <a:r>
              <a:rPr lang="it-IT" sz="1600" dirty="0"/>
              <a:t>Open </a:t>
            </a:r>
            <a:r>
              <a:rPr lang="it-IT" sz="1600" dirty="0" err="1"/>
              <a:t>contact</a:t>
            </a:r>
            <a:r>
              <a:rPr lang="it-IT" sz="1600" dirty="0"/>
              <a:t> – </a:t>
            </a:r>
            <a:r>
              <a:rPr lang="it-IT" sz="1600" dirty="0" err="1"/>
              <a:t>pump</a:t>
            </a:r>
            <a:r>
              <a:rPr lang="it-IT" sz="1600" dirty="0"/>
              <a:t> </a:t>
            </a:r>
            <a:r>
              <a:rPr lang="it-IT" sz="1600" dirty="0" err="1"/>
              <a:t>normally</a:t>
            </a:r>
            <a:r>
              <a:rPr lang="it-IT" sz="1600" dirty="0"/>
              <a:t> </a:t>
            </a:r>
            <a:r>
              <a:rPr lang="it-IT" sz="1600" dirty="0" err="1"/>
              <a:t>working</a:t>
            </a:r>
            <a:endParaRPr lang="it-IT" sz="1600" dirty="0"/>
          </a:p>
          <a:p>
            <a:pPr marL="870966" lvl="1" eaLnBrk="1" fontAlgn="auto" hangingPunct="1">
              <a:spcAft>
                <a:spcPts val="0"/>
              </a:spcAft>
              <a:buClr>
                <a:schemeClr val="tx1"/>
              </a:buClr>
              <a:buSzPct val="100000"/>
              <a:defRPr/>
            </a:pPr>
            <a:r>
              <a:rPr lang="it-IT" sz="1600" dirty="0" err="1"/>
              <a:t>Closed</a:t>
            </a:r>
            <a:r>
              <a:rPr lang="it-IT" sz="1600" dirty="0"/>
              <a:t> </a:t>
            </a:r>
            <a:r>
              <a:rPr lang="it-IT" sz="1600" dirty="0" err="1"/>
              <a:t>contact</a:t>
            </a:r>
            <a:r>
              <a:rPr lang="it-IT" sz="1600" dirty="0"/>
              <a:t> – </a:t>
            </a:r>
            <a:r>
              <a:rPr lang="it-IT" sz="1600" dirty="0" err="1"/>
              <a:t>pump</a:t>
            </a:r>
            <a:r>
              <a:rPr lang="it-IT" sz="1600" dirty="0"/>
              <a:t> </a:t>
            </a:r>
            <a:r>
              <a:rPr lang="it-IT" sz="1600" dirty="0" err="1" smtClean="0"/>
              <a:t>alarm</a:t>
            </a:r>
            <a:endParaRPr lang="it-IT" sz="1600" dirty="0"/>
          </a:p>
          <a:p>
            <a:pPr marL="870966" lvl="1" eaLnBrk="1" fontAlgn="auto" hangingPunct="1">
              <a:spcAft>
                <a:spcPts val="0"/>
              </a:spcAft>
              <a:buClr>
                <a:schemeClr val="tx1"/>
              </a:buClr>
              <a:buSzPct val="100000"/>
              <a:defRPr/>
            </a:pPr>
            <a:endParaRPr lang="it-IT" sz="1600" dirty="0"/>
          </a:p>
          <a:p>
            <a:pPr marL="185166" indent="0" eaLnBrk="1" fontAlgn="auto" hangingPunct="1">
              <a:spcAft>
                <a:spcPts val="0"/>
              </a:spcAft>
              <a:buClr>
                <a:schemeClr val="tx1"/>
              </a:buClr>
              <a:buSzPct val="100000"/>
              <a:buNone/>
              <a:defRPr/>
            </a:pPr>
            <a:r>
              <a:rPr lang="it-IT" sz="1800" dirty="0" smtClean="0">
                <a:effectLst>
                  <a:outerShdw blurRad="38100" dist="38100" dir="2700000" algn="tl">
                    <a:srgbClr val="000000">
                      <a:alpha val="43137"/>
                    </a:srgbClr>
                  </a:outerShdw>
                </a:effectLst>
              </a:rPr>
              <a:t>Mode </a:t>
            </a:r>
            <a:r>
              <a:rPr lang="it-IT" sz="1800" dirty="0" err="1" smtClean="0">
                <a:effectLst>
                  <a:outerShdw blurRad="38100" dist="38100" dir="2700000" algn="tl">
                    <a:srgbClr val="000000">
                      <a:alpha val="43137"/>
                    </a:srgbClr>
                  </a:outerShdw>
                </a:effectLst>
              </a:rPr>
              <a:t>selected</a:t>
            </a:r>
            <a:r>
              <a:rPr lang="it-IT" sz="1800" dirty="0" smtClean="0">
                <a:effectLst>
                  <a:outerShdw blurRad="38100" dist="38100" dir="2700000" algn="tl">
                    <a:srgbClr val="000000">
                      <a:alpha val="43137"/>
                    </a:srgbClr>
                  </a:outerShdw>
                </a:effectLst>
              </a:rPr>
              <a:t> by </a:t>
            </a:r>
            <a:r>
              <a:rPr lang="it-IT" sz="1800" dirty="0" err="1" smtClean="0">
                <a:effectLst>
                  <a:outerShdw blurRad="38100" dist="38100" dir="2700000" algn="tl">
                    <a:srgbClr val="000000">
                      <a:alpha val="43137"/>
                    </a:srgbClr>
                  </a:outerShdw>
                </a:effectLst>
              </a:rPr>
              <a:t>Dip</a:t>
            </a:r>
            <a:r>
              <a:rPr lang="it-IT" sz="1800" dirty="0" smtClean="0">
                <a:effectLst>
                  <a:outerShdw blurRad="38100" dist="38100" dir="2700000" algn="tl">
                    <a:srgbClr val="000000">
                      <a:alpha val="43137"/>
                    </a:srgbClr>
                  </a:outerShdw>
                </a:effectLst>
              </a:rPr>
              <a:t> n°8</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4635" y="1086295"/>
            <a:ext cx="2305050"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03560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AutoShape 4" descr="data:image/jpeg;base64,/9j/4AAQSkZJRgABAQAAAQABAAD/2wCEAAkGBhAQEQ0PExAQERAUDw0RGBESFhEQFhgYFBQWFBQQFBMXGyYeGCUlGhcUITsgJCkqLC4sFR4xNTAqNSYrLCkBCQoKDgwOGA8PFjQfHR0vLywqKSw1LCkwKSksKiwpLCkpLCwpLCwpKSwsMSwpKSwsKSwsLDIpKSkqKSosLCwsLP/AABEIAGkAiAMBIgACEQEDEQH/xAAbAAEAAgMBAQAAAAAAAAAAAAAAAQUCAwYEB//EADUQAAIBAgMGAwcDBAMAAAAAAAABAgMRBBIhBRMxQZLRBhVUIlNhcZGhsTJRgRSCwdIjUnL/xAAZAQEAAwEBAAAAAAAAAAAAAAAAAgMEAQX/xAAiEQEAAgIBBAMBAQAAAAAAAAAAAQIDERIEITFRQWGhIhP/2gAMAwEAAhEDEQA/APuIAAAAAAAAAAENkmMzkibi5xcNqV3wxWJctbwWE3ii+cM2VXtw4now2InVmqdatiF7Lag6TwifxvF3l8iic9Y+Fn+c+3WXBx/mNdXUK2KnTTklKOF3tlyWd/r+dj07Hx1SVeEXWxU9JZoVqG5ilbinlWt7czsZomdaJpp1AIRJerAAAAAAAAAAAAAAhokAY2KXa9RKth5trJBYhTlyjmUMqk+Vy7Zy8ZbzFY+E/ahHcRUdMusb6rm9FxMvU34017W467lZ+G6sZUKSTTcU07O9rttFrY5rw1Uy4jHUVZU4ypNRSWjktdePY6VFuK26wjeNWEiQC1AAAAEACQQAJBAAm4IIzoDIGKlck4K/buN3NCrUs5WWVJaXcmorXlxKjY+G3cXN2bqNS+KsrWb5nq8ZVorDOLaUpVKKS5v203ZCkv8Ajpf+F+Dz+r7y1YY7KzasN1VhjOKz0k4R00V1dvnxOwRyfiNN4Z243Rf7M2rSxEIzhJO6V1fVPmmuRPpLdtShmjw9wITJNygAAHMbjaPv4dEOw3G0ffw6Idjb5TjvUUumXceU471FLpl3PM45fU/jVuv01bjaPv4dEOw3G0ffw6Idjb5TjvUUumXceU471FLpl3HHL6n8N1+mrcbR9/Doh2G42j7+HRDsbfKcd6il0y7jynHeopdMu445fU/huv01bjaPv4dEOxorbAxFZ5q1dXSSVoLhfXg0ezynHeop9Mu55sT/AFtF5W4VrpO6jPTiraEbVya8S7Ex8TDQvDWW6/qKi1v7LnDl+yZl5E/U1uup3I32PldrD5l+6cIr5Wm0yU9o+ma/uo/7HIrl14T3EeZYrw5DMpyqym1/3cpfS70LebVopclYpq+Lx1NZp4aeXm45Kn1UW39jOj4lw7SzPLL9uH2ZC8X+YSiYWdWnGcXCXAqJ+F4Zs8Kkqc+Uo3i/qnc2VPENNtRpRlVm+EYpyf0RuqLGxpyqyo0kopycMzc7JXfDTh8WKUv5iHJtEeUUtuV8JKMcQ97RbS3yVpR+MraSX3XxOphNNJppppNNapp8Gjm8yr0HzUo3+h6PB2JcqDpvjSnKn/H6o/Z/Y2dPmm382UZaa7wvwAbWdAJAEAkAQCQBAJAEAkAQ0a6mGhLjCL+aT/JtAGqnQjH9MYx+SS/BnNaGRDODk9jUnT3tFp2p1ZQWj1V/Zt++ljf4dg6eJxdOzyyjTqJ8rpuL1+Tj9Czx+LtJQT1XtP4cor8npweKzq/NOzX+fpqU16aaTz2nOflHF6gAXoAAAAAAAAAAAAAAAABhVqKKbfBJt/JaszMKqumg5LkMNjHOFOq75qqVaXwc9Yx/iLiv4LPC1nCtB8I1JZFHnbI3G/8AMZdZW0IywiWHq0q0oQ9mnWp051oygv0KaheUZJWTvo7XXEsNmUZ1asasqdSnSp5nFVFlnOUllzZOMElm46tvlY13mvHsy03ydCADI1gAAAAAAAAAAAAAAAAAAiwsSAAAA//Z"/>
          <p:cNvSpPr>
            <a:spLocks noChangeAspect="1" noChangeArrowheads="1"/>
          </p:cNvSpPr>
          <p:nvPr/>
        </p:nvSpPr>
        <p:spPr bwMode="auto">
          <a:xfrm>
            <a:off x="63500" y="-492125"/>
            <a:ext cx="1295400" cy="1000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2278" name="AutoShape 6" descr="data:image/jpeg;base64,/9j/4AAQSkZJRgABAQAAAQABAAD/2wCEAAkGBhAQEQ0PExAQERAUDw0RGBESFhEQFhgYFBQWFBQQFBMXGyYeGCUlGhcUITsgJCkqLC4sFR4xNTAqNSYrLCkBCQoKDgwOGA8PFjQfHR0vLywqKSw1LCkwKSksKiwpLCkpLCwpLCwpKSwsMSwpKSwsKSwsLDIpKSkqKSosLCwsLP/AABEIAGkAiAMBIgACEQEDEQH/xAAbAAEAAgMBAQAAAAAAAAAAAAAAAQUCAwYEB//EADUQAAIBAgMGAwcDBAMAAAAAAAABAgMRBBIhBRMxQZLRBhVUIlNhcZGhsTJRgRSCwdIjUnL/xAAZAQEAAwEBAAAAAAAAAAAAAAAAAgMEAQX/xAAiEQEAAgIBBAMBAQAAAAAAAAAAAQIDERIEITFRQWGhIhP/2gAMAwEAAhEDEQA/APuIAAAAAAAAAAENkmMzkibi5xcNqV3wxWJctbwWE3ii+cM2VXtw4now2InVmqdatiF7Lag6TwifxvF3l8iic9Y+Fn+c+3WXBx/mNdXUK2KnTTklKOF3tlyWd/r+dj07Hx1SVeEXWxU9JZoVqG5ilbinlWt7czsZomdaJpp1AIRJerAAAAAAAAAAAAAAhokAY2KXa9RKth5trJBYhTlyjmUMqk+Vy7Zy8ZbzFY+E/ahHcRUdMusb6rm9FxMvU34017W467lZ+G6sZUKSTTcU07O9rttFrY5rw1Uy4jHUVZU4ypNRSWjktdePY6VFuK26wjeNWEiQC1AAAAEACQQAJBAAm4IIzoDIGKlck4K/buN3NCrUs5WWVJaXcmorXlxKjY+G3cXN2bqNS+KsrWb5nq8ZVorDOLaUpVKKS5v203ZCkv8Ajpf+F+Dz+r7y1YY7KzasN1VhjOKz0k4R00V1dvnxOwRyfiNN4Z243Rf7M2rSxEIzhJO6V1fVPmmuRPpLdtShmjw9wITJNygAAHMbjaPv4dEOw3G0ffw6Idjb5TjvUUumXceU471FLpl3PM45fU/jVuv01bjaPv4dEOw3G0ffw6Idjb5TjvUUumXceU471FLpl3HHL6n8N1+mrcbR9/Doh2G42j7+HRDsbfKcd6il0y7jynHeopdMu445fU/huv01bjaPv4dEOxorbAxFZ5q1dXSSVoLhfXg0ezynHeop9Mu55sT/AFtF5W4VrpO6jPTiraEbVya8S7Ex8TDQvDWW6/qKi1v7LnDl+yZl5E/U1uup3I32PldrD5l+6cIr5Wm0yU9o+ma/uo/7HIrl14T3EeZYrw5DMpyqym1/3cpfS70LebVopclYpq+Lx1NZp4aeXm45Kn1UW39jOj4lw7SzPLL9uH2ZC8X+YSiYWdWnGcXCXAqJ+F4Zs8Kkqc+Uo3i/qnc2VPENNtRpRlVm+EYpyf0RuqLGxpyqyo0kopycMzc7JXfDTh8WKUv5iHJtEeUUtuV8JKMcQ97RbS3yVpR+MraSX3XxOphNNJppppNNapp8Gjm8yr0HzUo3+h6PB2JcqDpvjSnKn/H6o/Z/Y2dPmm382UZaa7wvwAbWdAJAEAkAQCQBAJAEAkAQ0a6mGhLjCL+aT/JtAGqnQjH9MYx+SS/BnNaGRDODk9jUnT3tFp2p1ZQWj1V/Zt++ljf4dg6eJxdOzyyjTqJ8rpuL1+Tj9Czx+LtJQT1XtP4cor8npweKzq/NOzX+fpqU16aaTz2nOflHF6gAXoAAAAAAAAAAAAAAAABhVqKKbfBJt/JaszMKqumg5LkMNjHOFOq75qqVaXwc9Yx/iLiv4LPC1nCtB8I1JZFHnbI3G/8AMZdZW0IywiWHq0q0oQ9mnWp051oygv0KaheUZJWTvo7XXEsNmUZ1asasqdSnSp5nFVFlnOUllzZOMElm46tvlY13mvHsy03ydCADI1gAAAAAAAAAAAAAAAAAAiwsSAAAA//Z"/>
          <p:cNvSpPr>
            <a:spLocks noChangeAspect="1" noChangeArrowheads="1"/>
          </p:cNvSpPr>
          <p:nvPr/>
        </p:nvSpPr>
        <p:spPr bwMode="auto">
          <a:xfrm>
            <a:off x="63500" y="-492125"/>
            <a:ext cx="1295400" cy="1000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2280" name="AutoShape 8" descr="data:image/jpeg;base64,/9j/4AAQSkZJRgABAQAAAQABAAD/2wCEAAkGBhISEBIQExESFBATEBASFxUWFRASEBIWFBUVFRUUFRMXHiYeGB0jGRISHy8gIycpLCwtFR4xNTAqNSYrLCkBCQoKDgwNFA4PGDUlHyQvNS0pNS0sLCwpNS0qMi0pLC4yNiksLzUpLDUsKS4sKSkpLCopKSkpKSosKSwsLCwsLP/AABEIAOEA4QMBIgACEQEDEQH/xAAcAAEAAQUBAQAAAAAAAAAAAAAABwIDBAUGAQj/xABCEAACAQICBwUFBAYKAwAAAAAAAQIDEQQhBQYSMUFRYQcicZGhExQygbFygsHwQkNSotHhFiRiZJKTs8LS8SNTsv/EABkBAQEAAwEAAAAAAAAAAAAAAAADAQQFAv/EAB0RAQACAgMBAQAAAAAAAAAAAAABAwIREhMhBEH/2gAMAwEAAhEDEQA/AJxAAAAAAAAAAAAAAAAAAAAAAAAAAAAAAAAAAAAAAAAAAAAAAAAAAAAAAAAAAAAAAAAAAAAAAAAAAAAAAAAAAAAAAAAAAAAAAAAI4x2vuJnJuk404XdlsqUmubb4+BIeIb2JW37MreNsiE8PK0UpNJ3e9pb3dICUNUNY5YqE1NJVKbim45RkpJ2duD7rOgOF7M13sU7rN0beCU8/A7oAAAAAAAAAAAAAAAAAAAAAAAAAAAABzuuemZUaUacHapV2o34xil3muuaS8egGxxusOGpPZnWgpLfFXlJeKjdowJa84RO21N9VCVvUjyVNLLe/QKnf+X8wJEhrxhH+lNeMJ/gYeI7Q6K+ClVl1exFfVv0OUoTpqMoulGTe6TctqPgr29Cy6ceQGdrFrnXxFOdOlH2UHGSaTvUnlu2uC6LzI5qYVtvaass7Nd771+VztYwSZ7KpT4uN0r5mtfR26902KLuvfm2i1ZxNahU9pSlJKKeb+F3fw8mrXv8ALpaSdF9osJRXtqUoy/ah3ovn3XmvU5CU4yWTuhTppFasOGMY72nZnzynLSR/6Y4O1/bfuVb/APyU/wBNMH/7X/l1f+JweGnTi7ypqceV3G/3lmizVhFtuK2Ve9r3suV2UTSLT1wwb/XJfajUj6tWNrQxEZxUoSjKL4xaa80RBGmuO7mv4GdonSksJVVSLbptr2keEo8Xbmt6fS3ECVQU05ppSTumk0+ae4qAAAAAAAAAAAAAAAAAAAAcd2gYd3oVf0VtwfJN2cfPZl5HYlnGYOFWnKnNXhJWa/FcmnZ36ARHxKkze6Q1apU6jprGYdSVnsVZxp1En8Pj5IQ1MrSjtQqUZp7tmd0/nawGj2zxzN3LUXF2y9j4Oc0/SLLGI1LxkVfYhLpCom1/jUQNFisS4xus80U0K6nHaW7NGPi68Vtxm7OLcZJ5Si+TW9MvaOp2pQtxV/N3/ECxidIbM9hLO68n+WZMKpi4/Cr2kZ/2WvGzuvqzP0ToaviL+xpuSTs5XSgny2nlfoBVGoVqRsq2ouOVtiNF5Z3qPLpuLuH1Ixue3GiuTjNv6oDUlFS/wpXk2klxbeSXmzpaWo2Ie9014yk/ojeaB1OhQn7ac/aVUnbLZhC++y4vfm/IDdaOw7p0aVN5uFOEX4xik/oZAAAAAAAAAAAAAAAAAAAAADn9cdao4KjdWdeaapx3q63yl/ZV147jP09punhKEq1TcslFW2pye6Mb/lJN8CD9M6XqYmtKtUd5SeS/RhHhCPRfzAxcXVdWUp1HtynJyk3m23vZr54Jxe1BtPo9l/KSM0xMTUb7kPvPl0A3eq/aRi8I1Fydajxp1JNuPPYqZuPHmuhv9cu0f3vDwo4eM4Qmr1dpJS35U01vWV2+OXU4BaOS3t36FzDYq6ae9eqNP67Jww1H62/lrjLLc/iqVFKPW2/jc73QeAdWNKnG204R37so3OKjh9pZ3TOv0bjNmMJJ2eyndcMiXw5zPKFPtxiOMtTrC3ZJNrPhveTyuavQel6mDxMcRS3r4obozi/ig+j9HZmw0w1N2638v+zSvuvPxzJ/TZMXeKfPXE1evojQ2l6eKoQr0neE184tZOMlwad0ZpwPY5O+Erv+9P8A0qZ3x0q8uWMTLn2Y8cpiAAHt4AAAAAAAAAAAAAAAAAAAAAHB9ryfulF/3letOoRTGpzJc7W6d8DB/s4mm/ONRfiQ+B7icRayXxPd06lyjSUVbzfFswlTvVfKy/gZtWooxb4JAY2OxVu7H4n6FijQ2akHnZv1K8HC95u+03+bGYofnkRuq7MdK1WdeW2Qps995nFWjKy5NJpeBYjO2Tfz3JntSWWTV+rOLHZVl547E9duPvqmnO187ve23dljFV7x33zvuLVVu74/QqpUXa7L1UZ2ZcpRsuwrx4wnfs/0XRoYGl7GcaiqL2k6kW2pzaSla+61lG2T7uedzpCCdQ9bZYLExhKX9UqySqJ/DBvJVVytlfmvBE6pnYiIiNQ5Mzudy9ABlgAAAAAAAAAAAAAAAAAAAAAarWXV+GNoOhOUoraUlKNrqUb2unvWe4hzWTUzE4N3nHapXyqxu4P7S3wfR/JsngpnBNNNJpqzTzTT4NAfMVaps1FLg0k/UqxdW8LLi4r1/kTZpLspwNWUppVKTlwpySgvCMk0vDcc3rH2RU6OHqVsPWquVKEqmxU2JKSim2ouKTTsst4Ef0kXkWKMi/FgVbF9+4SwqfDMqRnYGaUoy7u/issrAYEcLZZxszFxGJS7qV36I6HWHH06jXs47Ktbr4nPVcLZZGBZqUW8771uJb7OtfqU6NLB15OGIhFU4ynZQrJZRUZftW2VZ77ZXIpjSyyefjkeShdZr+BkfTAIh1M7TJ0HGhi3KdDKMaucqlL7b3zj13rrwlulVjKKlFqUZJSTTTTTzTT4oCsAAAAAAAAAAAAAAAAAAAAAAAA8lG6s9x6AIF131ZeBxUoqL93qNzpPOyXGnfnF+lmaaEz6B1g0BSxlCVCqnsvNNZShJXtOL5q782nkyE9Z9TsRgJNzW3h3K0a0U9l8lNfoS6PLfZsDXxkXFMwoVvzxLqrAXG7v8/U9td9PAxqde/ii/GQHnu298Ou5HuzytkXoyyt4fn6nsabe5X8AMSpSOn7Ptcp4StGhUk3hKklGz/Uylkpx5Rv8S+fO+gnCxg4qO8D6ZBptTtIuvgMNVbvJ0YKT5yh3JfvRZuQAAAAAAAAAAAAAAAAAAAAAAAABRVoxlFxlFSi1ZppOLT4NPeVgDhtN9keDrd6i5YaXKFpUf8t7vutHK4rsexsZWp1sPOPOTqU5fOOzJepMYAhel2OY5ybdXDRy/aqyu/DYXmaLS2ruKwjXvFFwjKTjGalGUJNK9k0+XO31PoU5ztB0P7xgK0Ur1KaVaHPap5tLxjtr5gQrTkbLAaXnRUlDZTkrXaTkvC+409CoZCYCrO+Zh10ZM2Y1cCY+yPEbWjVG/wAFetHhldqf+/1O0I87F6v9VxELq6xN7cVtU4Z/PZfkSGAAAAAAAAAAAAAAAAAAAAAAAAAAAAAADxo9AHz3rDov3bGV6FrRhUbj9iXeh+7JeRio7ftg0Ts16GKSyqQdGX2od6N/GMpf4DhYSAqZj1UZEixVQEldic//AB4tcqlF9M4yX4MkwjHsTXdxn2qH0qEnAAAAAAAAAAAAAAAAAAAAAAAAAAAAAAAAAc12iaJ940fWSXeppV4+NPN+cdtfMg+lM+k5wTTTV0001wae9HzvpbRrw2JrYd/qqsorrHfB/OLi/mBZuWarL1y1UAkjsUj3MW+G3RXkpv8AFEmkfdjmj5ww1arJNRq1Y7F795QjZyXS7a+6yQQAAAAAAAAAAAAAAAAAAAAAAAAAAAAAAAABx+tvZ1TxlT28ajpVnFRk7bcJ2yTaumnbK6fyOwAEVQ7IsRezr0dnPNKo307tl9Te6J7KMNTalWnKu1Z7Ntil84q7fn8juABTTpqKUYpKKSSSSSSWSSS3IqAAAAAAAAAAAAAAAAAAAAAAAAAAAAAAAAAAAAAAAAAAAAAAAAAAAAAAAAAAAAAAAAAAAAAAAAAAAAAAAAAAAAAAAAAAAAD/2Q=="/>
          <p:cNvSpPr>
            <a:spLocks noChangeAspect="1" noChangeArrowheads="1"/>
          </p:cNvSpPr>
          <p:nvPr/>
        </p:nvSpPr>
        <p:spPr bwMode="auto">
          <a:xfrm>
            <a:off x="63500" y="-10414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2282" name="AutoShape 10" descr="data:image/jpeg;base64,/9j/4AAQSkZJRgABAQAAAQABAAD/2wBDAAkGBwgHBgkIBwgKCgkLDRYPDQwMDRsUFRAWIB0iIiAdHx8kKDQsJCYxJx8fLT0tMTU3Ojo6Iys/RD84QzQ5Ojf/2wBDAQoKCg0MDRoPDxo3JR8lNzc3Nzc3Nzc3Nzc3Nzc3Nzc3Nzc3Nzc3Nzc3Nzc3Nzc3Nzc3Nzc3Nzc3Nzc3Nzc3Nzf/wAARCACfAKMDASIAAhEBAxEB/8QAHAABAAIDAQEBAAAAAAAAAAAAAAYHBAUIAwEC/8QAQxAAAQMDAgMGAwQFCQkAAAAAAQIDBAAFEQYhBxIxEyJBUWGBFHGRFTJCoQgjUlOxJDNicpKiwdHwFyY0Q3OywuHx/8QAGgEBAAMBAQEAAAAAAAAAAAAAAAECAwQFBv/EACsRAAICAQMDAgQHAAAAAAAAAAABAgMRBCExBRJBIlETFGGBMmJxkcHR4f/aAAwDAQACEQMRAD8AvGlKUApSlAKUpQClKUB+FuIQgrWoJSBklRwBUWv/ABA07ZJsaG/ML8h87IiILxSnzUE5wPz9KjXGe6IS9YrLJlojwJkguTuZRSFsN4Kk59egHicVAOFNxtNjevGqLqBEil1MWMENlXKpZKylON9kge1ZW2OEXJLLXglFyDiHptLnZvSZTCsZ/lEF5ofVSBWbb9aaZuKuWHfIC14yUl4JI9jWoja+0pJaDiL/AAUg+DrwQfcHBr8re0VqFJLj1jnho7haml8pPz6eNeYupzX46mi3YvcmbT7TyAtlaVpPRSDkfWorqfiNprTjy4kuap6ekf8ACRmy44TthJ8AdxsSKguv7BYtO6Yk33Si1W+c0tpKXYMpQSvKwMEBRB2JqDaNH2XovUeqkALuDakxI6z1ZUsjmWPXvflXdVqoWV96XnH3KuOCy53GMW9hiTN03MZjPkhsrfbDhx5ozke9THRutrPq2A5Jtzim3GTh6O9hLjXqRk7eo296hejeGWnhp9h+7QvjJkxgKecdUru82+E7jBH7Wx+tU9rq3RtP6sulrtLzgjIKUY5yTgpSooJ8QD/Coo1dd1jrjyiXFo6Jv3EnTlocMduS5cZnT4a3t9srPkSDgfWsOBrq93Fw/CaKubbXNgLmLSxj1IVv9M1g8GpLMjQsFSW223UFbKikDK8KOCfbH0qZTZsS3x3ZEx9phltJUtxxQASK4NR1OcLHXCG6LRgnuaa2a9Yc1ILBere9apy2y40p5xBadHklQO567Y8DUyBzXP8AxsnWq8xNMXOLIL8R5byStnHMUAo5gAfEHz8anXBK+u3XT8yE9Jcki2yiyw+595bJGUZ9dj+VelprZW1KUlh+SjWGWPSlK6CBSlKAUpSgFKUoBQ9KUoCqOOmkLhfYEW6Wptb70BKw4wgZUttWMlIHUjHSqWiOlVgmWKUsRH2ZSZjSZBLfOeQoUjfoSCkjPka6/IzWj1FpGxakaCLxbmXynZLmOVafkobioayDlNrT8pwJWuTa0NnGVLukfIH9ULKvoK/cHSt3us34ayw13LvFPbRUlTQPkVkADw646iulbfwv0dAQEt2Rh0g55pGXT/eNSxlhthsNstobbAwEoSAB8gKncFCWfg9qFnTtzE2U1GdkR8iIykOKdUnvIQpfRI5gPu5z51DNJ3RqJGu2mb64uDDuSUpU8tnmMZ1JBSpSSM42APiOox1rrIjauduNdnYc4nW5hsdgLkyx2rqU57xcU2VepwE1WcVJYYEbVesLLbW7f9uWBURLZS1cPim3l8oHRICuYkbAZR5ZqEp0/fr+9OuNuiTbq0lSnHZiWVYc8yAep9BvWBPtqoc66xC5zGAtaFK/a5XAjz9a650u1Fa07bEwUtpjiK3yBAGMcoqldUIZaS3JbyclNByAwp+Pc3Y0xpQ543facSc42Pj+W1eeZN2mMquE7KnTgSJb5UEgftHcj5V1/cbJa7mnluNthyhnOH2Er/iK0zfDrR7a+dOnoBOc4U3zD6HatMb5IOd9QBV0gWi06dhTJ0O2JW38WzHWQ+8shSyBjYbDAq8uDekpGltMlVwymbOWHnWv3QxhKT6gdfU48KnMeMzFZQzGZbZZQMJbbSEpSPIAV6gY6VEY9qwgfaUpVgKUpQClKUApSlAKUpQClKUApSvhIFAfT0rnPiBNf1hxGdFvdjW9qyDsFTJToQlBQ4SVnP8AS2AGc4z8rL4j8QVadktWWyRVTb7KSFNNhPMlsE4BIG5OxwPTJxUMtHB5d1Qu5aquEludLWp55phKAUqUcnKtxnfwFc+o1FdMczeCUm+CrNRSZEe9XRtVyYuCpPdflshJQ/kpWSMbDvJHTyroTgrqdN/0m1FW3ySLYERl97POAnuq9wPqKrnXWhUaXSqXBsDFwtKEjneckvmQ2SN1HlUEgZ8eU9d/TT6dku2hl7UmhZbyH4iM3G2SiF/qv2gRjnQD8lCpqvrnBSi9g00dQ0qPaG1PG1Zp5i6R0ltSu480Tns3B1GfEeR8QakIOa3IFKUoBSlKAUpSgFKUoBWPKmR4bKnpT7TLSTgrcWEpHzJrQa31axpiCgNo+Kuco9nChIOVvL6Db9kZ3NRq26NfuzqLrr6Qm6Tz3mog2jRhv3QgbKIydzn361zajVV6eOZ/t5JSySBziJpvteyhzF3F0gkItzC5B/uAge9eTGunZCA41pHUnZq6FcdpCv7KnARUU1PxPsWmVqgWKI3OkJPKpMYhLSD0wVDqfQZ6VqW7pxO1EPimlRtPW/rzSUJb2z174KvfYGuZaq+S7u1RX5n/AAThE8kcQjGOHdIaqJBxhqChzwB/C4fP/WK9Fa8dC20DSGpcrAxmM1tnJGT2mB0PXGNvMVWM+GqQUCZxcQ48rACIo5snOwHI4M9awHrFGcCVrueuLshSClxUa3OAE43GVnpv03raF85L+lIYLfc1lcS3zx9HXpeOvaLYR4f9Q1FNTcQb2yyQ4u12BlWxU9JEmWEkD7jSMjmyfHI8agcixaXYj8kiya7YYKicuQ0hIOOuCcZqMzLNZXme0s1+QpZWB8NPY+HWkZ/ayUnHj0rSE5t+rb7f6yC1OB8X7R+2NRzVKlTXpRYTJe3cCQlJPyzzJ6eWOgFWwBiqp/R7f5tOXNnP3JoXjy5kJH/jVrV811Jyeplk2hwfh1pDzam3EhSFAhSSMgg1zrcoP+z/AIpx24mRCLyFNoKirMdw8qknzx3hvnoOtdG1Rn6Q7aUXWzPIADimXAVA77KGP4mtuk2P4rr8SRE+Mm44VqOneJeoNMoWfhHCpbSM7JKSCNv6q8ew8qusdKoeGhUf9IKCUOYEhlKlBO3WL0PnunNXyOlfR1PuhF/QxYpSlaAUpSgFKUoBWNcZbUCBImSFhtlhtTjiz0SkDJP0rJqAccZi4fDyeGlEF9bbRI8ioZ/IUBoOHcORqm+y9d3pACnFFm2skbNNDIyPXqP7R8a0vGTXy2nF6dsj5SobTZDatwf3YI8fP6edWJbA3pfQccuJA+z7aFuJI6qS3lWwz45rliZJdmTXpT5/WvuKcWrzUo5P5mvG0sPmtTK6e6jsjSWywWFpBiPpnT8a+rhtTb9dXjHs8Z3ogcwSXCDtkk/TG4yauGzcPIZaS/qqQ5f56lc61y1EtJOMYQ1nlA+Y+nSqm1U2uJonQ2pYCxzwEobKd8cwwoHr5oIPnkeVdGx3EPMNvNnKHEhSSfIjIr0aO2eZ+ctfph8FGY0W02+G2huJBjMIR9xLTQSE/LArLAx41+qV0EH5Kc7HBFRbUPDzTF/ClTbTHQ8pXOp+OnsnFH1UnGfepXSgKD0ik8NuJMvTs9xaoE8J+GfXgA9eQnfHmk+uKuoHNVf+kcYCbLbO1aQq4LfUGV82FJbAyvbxGeX6itNpPircbZZWHNS2uZJhfzbVyaTnnIOMKzsT13z4dDXjdS0ErWrK+fJpCWNmXQpQSMmueNZXI664lRosBaXoLTqI7KhukoBy4vyI+8fkBUn1jxRtV0sD0ViLfI6JGAiU0hLQWM7gKJPUZHSqxamp7GY1p6KYiexWXnnpKVPLZ8U5wlPjuEDJGBvvUdN0Uqs2TWHwhOWdkWloWIjVHF66aiijmt0DCWXRslSuzDacefdCj7j0q7h0qGcIYcGNoK1u2+KI4kt9q7k5UtzJBUT45x7DAqaCvYjFRSivBmKUpVgKUpQClKUANQDjeyt/h9OCIjkgpUhZKP8AlAKBKz6Adan9eUhSUMrU4MoAJUMZ2oCgJN+1Rqjh0Ysdy0KYQ0lMuQib2boQkjuKSvGCcDJyQR86qRxKm3FIWO8lRCt8/wAKtqLpK3Xe63R5NsNxjTyZzIiyPh5MRpxxXIORR5FDAz6eXSsGbwzUUL+BsepUqx3UvLiqHuQofwrGqCqbio7PfghyT8kaTqK4XvTlq0c0wyUpkBLTilHnWtSjyjfYAc+PkBXWUNrsIjDOebs20ozjGcDFU1wS0axa7nNlXqPy3mOrlZjuAK7FBAPPkd3mOcbHIHlmrqGyfatIxjHOCc5PtKhN64iQ9NXFqHqeFJgB7JZkIw824B1Pd7w6j8PjUhsuorRfGQ7abhHlJIzhtYKh8x1FWBtCcdajestb2TSMcLukgmQsZajNDmcc+Q8B6nArfS0urjOpjqCHlIIbURkJV4HFcjavs2pLdcn39SxpfxC19+U8CpLh8ML6e35CgNzr/WcziHc4bUW1FAjlwRmmQpx5wKwTzAeiM4A2361ILVF4sWK3MQ4kFS4qBlttamXSgfs/eyB6eH5VIOC7mmLdYO3RcY32q8SZReUELbHghOfw+vic/IWSm7W5QBE+Jg9D2yf868XWa6cZ9iryl7o0jFe5RuoI3E29WhUO9w20wu0ClLeUw0AQcjvEjHt/nmCv2ZEVtZk3S2h1KSoNsvKfKsdAC2lSQT6qFXDxeVO1BFTbYEi0Jt8ciQ6+7OQlalAHugeAAPv6YqoJdgXFTzKuVpcHNjDM5Czv6Dwru0c3KpOSUc+EVlyXtw+4kW1+DBts2CLUz3YsN0PB1pZSkAIKsDlV5BQ38zVopUCAR41yfpW2JbmuFUxEyHgInRoUZ6QpbZGcDCAkHrhXMCCCRnGD0JwyN1OkYab00+26nKWRII7Usgnk5x4K5cV153KktpSlSBSlKAUpSgFeE3Hwb+f3av4V71HdfS3ImlLgWFlDzrfYoWCBylWxO/kCT7UBWlkuZ01Zpd2aaU87H03bOzQRkKW4pYG2dxlQ8egrd2rWE93ULFpd5lFU59tSltpA5A+8lISRvslsD28a12s2Ux7HqdpsYDMW0tjxPKHcCtXYHXJXERYwAmFdHUnPjzSJJ28+tW+hhhNNkx022lriLeHluKSpyU40E5wFZYjrGR44DasH+tVijpUCC1t65kJynuvxXxsc8i23Wjv0+8P9bVPR0qHyaQeYmLcrdCucVUa4RWZLKurbqAoH2NVjqPgjaZklUrT8p61vZCko++2lWc5H4h7HbwFWzSoLlKRYPFvSiilhxi9xW0jCFudpkehVyrz7/WtpH4xW9K24WrLFcLUtwEOdswVNg+OUnCsexq1iM1jTrfEuDCmJ8ZmQ0oEFDqAoEHrsaAgzWkeGuqXPi4kS3yVrGT8JIU36klKFDf1xWyhcMdFwistWCMrn69spbv05yce1ai98HNNyz29n+Is80KK0PRnVEJV4d0nYZ8EkdNq0T8Liro/L0Sa3qKEgYLKkc7mBnflOFZwPwk9ehoCw4+h9KxnQ4zp+3IWnooR05FbeNbYMUp+GiMNcv3eRoDH5VWtj40Wx18Q9SwJNnlA4UVpK0ZyOuwUn3GNjvVh2i/2i8tFy03KLLSNj2LoUUn1HUUBscAdKYHlQHNfaAUpSgFKUoBSlKAVGNYOlxyBA72H3CVgY3TlLZG/T+dz7VJioDYmovcOeXrKMhKv1UKMFupB3BcK+XI8j2ZOfMetSuSs3iLZor9HbuKdUR3C24wfgmygHCkKCgo59cFBH/veL2qyyI951Nc48v9eHnpjISjPKUSZKeX1JwTU4tkITk6hwspEm6ZHOj90lpBHru0frUdgvKRKuhbWAFOPoURtkGdKyD9aszCLzsjb3VSUX5ycw4VOP2dElpBTjPw7vPnm3xntgPrU/R90VV7Mt2VZrLKkpbXJdhzYXO2jlzhBIIHhnsk1ZsV1L0Zp1GeVaApOfIjNVZrXtsetKxLtPZtltkzpJUGY7anF8oJOAM7AdTWs0rd5d0iPC5RW402O6W3mmnCtIyAtOCQPwqTnbrUGhvqUpQCvnKK+0oDUX3TNlv7fJeLZGlY+6paO+n5KG4+tV3eeCFuLqZWmrrLtkpBynnJcSNj0IIUD65Pyq26UBUEaXxN0pcG40uI3eba4oJQ9zKc7Pw7ygOcDO5ykgZ67GrPs0ybMhhy5W5UCQFFKmS6lwHHilQ6g+GQD5gVnkZr7QClKUApSlAYv2hD+OMH4pj4sICyx2g5wk5weXrjY/SskHNQ276XeevjMqO02427PZluPc3K7HU2nBwT1QoJAwN9z1B2mKc+NAQ692S6P6sauMcPLbSWOyeRL5BHSlX6xBbOykrBOepOw25Qa9oT7S79JDnOFuvqWjmOchALWPllCz7+tSl9aWmluKIAQCoknwFROwNhctora5Fx4iFkkgnneUpSwT6FI/tGrR5Mrn6Tw09MYttkmypTg7Fd4lJSpGTkuS1IT9VKH1rGu1lRbfjH44Jak8oAWQeV1Uhbqj8v1igPKvOUj/AHDiklHflxlqV0yTMQfrvUi1ID9lLKdj2rRB9e0TVuUYZxIjFvgOJ0/YUoJb5bisqwduV1LoAPjjK0//ACptpp1L+nrY6gqwqK394b/dFR5ll1GlLQqAwp53tIbvKTnAK0c59klR9q32mOVNnZaRy8jS3G0AZ2SlagBv44FVkb1vLZ6361m8W5UL4lyMFrQpS2wCSEqBKd9sHGPevtmtLFohCMw466oqK3XnlczjyzuVKPmfTAHQADArYV82qpqfaV5IksLfUwh5tTyBlTYWCpI8yOor1oBSlKAUpSgFKUoBSlKAUpSgFKUoDT6ow7alwlJ5hNWmKpOAcoWcL6/0Oasa1o7VdwdJJQ9JUhGRjAQAg490qr93VRevcdGAW4bSpBz4uKylH5dp9RS1o+CtDXN3lJb7RZH4lK7yj7kmrwOa974NCmADoaBDYcLaW3oyEKxkhKZKP8BW7vx/kjKVbhyWwk/LtUn/AArBDTrOn7U093VrfjFxIOcEuJWRn0O3tWfe08zEMZx/LWP+4GrIyb3RmssNsMNstJCW20hCEjokAYA/KvDTxUHLm2rGG5ygnBzsUIX/ABUdqy6w4CUR77JShKUiQyhwhIxzKSohSj64Uge3pUT4Lad+o3danU9uuF1tD0O03RVskuYAkpaDhSPEAHHUeOcitrX2szsIxorRFs0gy6YZcfmyN5Mx9RU46ck/IDc/PxzUnpSgFKUoBSlKAUpSgFKUoBSlKA//2Q=="/>
          <p:cNvSpPr>
            <a:spLocks noChangeAspect="1" noChangeArrowheads="1"/>
          </p:cNvSpPr>
          <p:nvPr/>
        </p:nvSpPr>
        <p:spPr bwMode="auto">
          <a:xfrm>
            <a:off x="63500" y="-538163"/>
            <a:ext cx="112395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Rectangle 2"/>
          <p:cNvSpPr txBox="1">
            <a:spLocks noChangeArrowheads="1"/>
          </p:cNvSpPr>
          <p:nvPr/>
        </p:nvSpPr>
        <p:spPr bwMode="auto">
          <a:xfrm>
            <a:off x="462667" y="1141764"/>
            <a:ext cx="8372288" cy="482196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000" b="1" dirty="0" smtClean="0">
                <a:effectLst>
                  <a:outerShdw blurRad="38100" dist="38100" dir="2700000" algn="tl">
                    <a:srgbClr val="C0C0C0"/>
                  </a:outerShdw>
                </a:effectLst>
                <a:latin typeface="Eurostile LT" pitchFamily="2" charset="0"/>
              </a:rPr>
              <a:t>This new control will replace</a:t>
            </a:r>
            <a:endParaRPr lang="en-US" sz="2000" b="1" dirty="0">
              <a:effectLst>
                <a:outerShdw blurRad="38100" dist="38100" dir="2700000" algn="tl">
                  <a:srgbClr val="C0C0C0"/>
                </a:outerShdw>
              </a:effectLst>
              <a:latin typeface="Eurostile LT" pitchFamily="2"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9109" y="1054905"/>
            <a:ext cx="1966912"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710353" y="2530857"/>
            <a:ext cx="1876916" cy="343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24409" y="1931205"/>
            <a:ext cx="2111375"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bwMode="auto">
          <a:xfrm>
            <a:off x="63500" y="5722805"/>
            <a:ext cx="3494853" cy="43164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lgn="ctr" eaLnBrk="0" hangingPunct="0">
              <a:defRPr/>
            </a:pPr>
            <a:r>
              <a:rPr lang="en-US" sz="2000" b="1" dirty="0">
                <a:effectLst>
                  <a:outerShdw blurRad="38100" dist="38100" dir="2700000" algn="tl">
                    <a:srgbClr val="C0C0C0"/>
                  </a:outerShdw>
                </a:effectLst>
                <a:latin typeface="Eurostile LT" pitchFamily="2" charset="0"/>
              </a:rPr>
              <a:t>Digital area manage</a:t>
            </a:r>
          </a:p>
        </p:txBody>
      </p:sp>
      <p:sp>
        <p:nvSpPr>
          <p:cNvPr id="13" name="Rectangle 2"/>
          <p:cNvSpPr txBox="1">
            <a:spLocks noChangeArrowheads="1"/>
          </p:cNvSpPr>
          <p:nvPr/>
        </p:nvSpPr>
        <p:spPr bwMode="auto">
          <a:xfrm>
            <a:off x="3151015" y="5938629"/>
            <a:ext cx="3494853" cy="43164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lgn="ctr" eaLnBrk="0" hangingPunct="0">
              <a:defRPr/>
            </a:pPr>
            <a:r>
              <a:rPr lang="en-US" sz="2000" b="1" dirty="0">
                <a:effectLst>
                  <a:outerShdw blurRad="38100" dist="38100" dir="2700000" algn="tl">
                    <a:srgbClr val="C0C0C0"/>
                  </a:outerShdw>
                </a:effectLst>
                <a:latin typeface="Eurostile LT" pitchFamily="2" charset="0"/>
              </a:rPr>
              <a:t>Infrared remote control RT03</a:t>
            </a:r>
          </a:p>
        </p:txBody>
      </p:sp>
      <p:sp>
        <p:nvSpPr>
          <p:cNvPr id="14" name="Rectangle 2"/>
          <p:cNvSpPr txBox="1">
            <a:spLocks noChangeArrowheads="1"/>
          </p:cNvSpPr>
          <p:nvPr/>
        </p:nvSpPr>
        <p:spPr bwMode="auto">
          <a:xfrm>
            <a:off x="5235139" y="2990523"/>
            <a:ext cx="3494853" cy="43164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lgn="ctr" eaLnBrk="0" hangingPunct="0">
              <a:defRPr/>
            </a:pPr>
            <a:r>
              <a:rPr lang="en-US" sz="2000" b="1" dirty="0">
                <a:effectLst>
                  <a:outerShdw blurRad="38100" dist="38100" dir="2700000" algn="tl">
                    <a:srgbClr val="C0C0C0"/>
                  </a:outerShdw>
                </a:effectLst>
                <a:latin typeface="Eurostile LT" pitchFamily="2" charset="0"/>
              </a:rPr>
              <a:t>Remote control ETN</a:t>
            </a:r>
          </a:p>
        </p:txBody>
      </p:sp>
      <p:cxnSp>
        <p:nvCxnSpPr>
          <p:cNvPr id="3" name="Connecteur droit 2"/>
          <p:cNvCxnSpPr/>
          <p:nvPr/>
        </p:nvCxnSpPr>
        <p:spPr>
          <a:xfrm>
            <a:off x="309045" y="1931205"/>
            <a:ext cx="2841970" cy="337964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446174" y="1931205"/>
            <a:ext cx="2704841" cy="3461662"/>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3507495" y="2856049"/>
            <a:ext cx="2282632" cy="2866756"/>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3558353" y="2922950"/>
            <a:ext cx="2013550" cy="2732953"/>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5901613" y="821171"/>
            <a:ext cx="2282632" cy="2866756"/>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H="1">
            <a:off x="5952471" y="888072"/>
            <a:ext cx="2013550" cy="2732953"/>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itre 3"/>
          <p:cNvSpPr>
            <a:spLocks noGrp="1"/>
          </p:cNvSpPr>
          <p:nvPr>
            <p:ph type="title"/>
          </p:nvPr>
        </p:nvSpPr>
        <p:spPr/>
        <p:txBody>
          <a:bodyPr/>
          <a:lstStyle/>
          <a:p>
            <a:r>
              <a:rPr lang="fr-FR" dirty="0" smtClean="0"/>
              <a:t>NEW REMOTE CONTROL</a:t>
            </a:r>
            <a:endParaRPr lang="fr-FR" dirty="0"/>
          </a:p>
        </p:txBody>
      </p:sp>
    </p:spTree>
    <p:custDataLst>
      <p:tags r:id="rId1"/>
    </p:custDataLst>
    <p:extLst>
      <p:ext uri="{BB962C8B-B14F-4D97-AF65-F5344CB8AC3E}">
        <p14:creationId xmlns:p14="http://schemas.microsoft.com/office/powerpoint/2010/main" val="290557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AutoShape 4" descr="data:image/jpeg;base64,/9j/4AAQSkZJRgABAQAAAQABAAD/2wCEAAkGBhAQEQ0PExAQERAUDw0RGBESFhEQFhgYFBQWFBQQFBMXGyYeGCUlGhcUITsgJCkqLC4sFR4xNTAqNSYrLCkBCQoKDgwOGA8PFjQfHR0vLywqKSw1LCkwKSksKiwpLCkpLCwpLCwpKSwsMSwpKSwsKSwsLDIpKSkqKSosLCwsLP/AABEIAGkAiAMBIgACEQEDEQH/xAAbAAEAAgMBAQAAAAAAAAAAAAAAAQUCAwYEB//EADUQAAIBAgMGAwcDBAMAAAAAAAABAgMRBBIhBRMxQZLRBhVUIlNhcZGhsTJRgRSCwdIjUnL/xAAZAQEAAwEBAAAAAAAAAAAAAAAAAgMEAQX/xAAiEQEAAgIBBAMBAQAAAAAAAAAAAQIDERIEITFRQWGhIhP/2gAMAwEAAhEDEQA/APuIAAAAAAAAAAENkmMzkibi5xcNqV3wxWJctbwWE3ii+cM2VXtw4now2InVmqdatiF7Lag6TwifxvF3l8iic9Y+Fn+c+3WXBx/mNdXUK2KnTTklKOF3tlyWd/r+dj07Hx1SVeEXWxU9JZoVqG5ilbinlWt7czsZomdaJpp1AIRJerAAAAAAAAAAAAAAhokAY2KXa9RKth5trJBYhTlyjmUMqk+Vy7Zy8ZbzFY+E/ahHcRUdMusb6rm9FxMvU34017W467lZ+G6sZUKSTTcU07O9rttFrY5rw1Uy4jHUVZU4ypNRSWjktdePY6VFuK26wjeNWEiQC1AAAAEACQQAJBAAm4IIzoDIGKlck4K/buN3NCrUs5WWVJaXcmorXlxKjY+G3cXN2bqNS+KsrWb5nq8ZVorDOLaUpVKKS5v203ZCkv8Ajpf+F+Dz+r7y1YY7KzasN1VhjOKz0k4R00V1dvnxOwRyfiNN4Z243Rf7M2rSxEIzhJO6V1fVPmmuRPpLdtShmjw9wITJNygAAHMbjaPv4dEOw3G0ffw6Idjb5TjvUUumXceU471FLpl3PM45fU/jVuv01bjaPv4dEOw3G0ffw6Idjb5TjvUUumXceU471FLpl3HHL6n8N1+mrcbR9/Doh2G42j7+HRDsbfKcd6il0y7jynHeopdMu445fU/huv01bjaPv4dEOxorbAxFZ5q1dXSSVoLhfXg0ezynHeop9Mu55sT/AFtF5W4VrpO6jPTiraEbVya8S7Ex8TDQvDWW6/qKi1v7LnDl+yZl5E/U1uup3I32PldrD5l+6cIr5Wm0yU9o+ma/uo/7HIrl14T3EeZYrw5DMpyqym1/3cpfS70LebVopclYpq+Lx1NZp4aeXm45Kn1UW39jOj4lw7SzPLL9uH2ZC8X+YSiYWdWnGcXCXAqJ+F4Zs8Kkqc+Uo3i/qnc2VPENNtRpRlVm+EYpyf0RuqLGxpyqyo0kopycMzc7JXfDTh8WKUv5iHJtEeUUtuV8JKMcQ97RbS3yVpR+MraSX3XxOphNNJppppNNapp8Gjm8yr0HzUo3+h6PB2JcqDpvjSnKn/H6o/Z/Y2dPmm382UZaa7wvwAbWdAJAEAkAQCQBAJAEAkAQ0a6mGhLjCL+aT/JtAGqnQjH9MYx+SS/BnNaGRDODk9jUnT3tFp2p1ZQWj1V/Zt++ljf4dg6eJxdOzyyjTqJ8rpuL1+Tj9Czx+LtJQT1XtP4cor8npweKzq/NOzX+fpqU16aaTz2nOflHF6gAXoAAAAAAAAAAAAAAAABhVqKKbfBJt/JaszMKqumg5LkMNjHOFOq75qqVaXwc9Yx/iLiv4LPC1nCtB8I1JZFHnbI3G/8AMZdZW0IywiWHq0q0oQ9mnWp051oygv0KaheUZJWTvo7XXEsNmUZ1asasqdSnSp5nFVFlnOUllzZOMElm46tvlY13mvHsy03ydCADI1gAAAAAAAAAAAAAAAAAAiwsSAAAA//Z"/>
          <p:cNvSpPr>
            <a:spLocks noChangeAspect="1" noChangeArrowheads="1"/>
          </p:cNvSpPr>
          <p:nvPr/>
        </p:nvSpPr>
        <p:spPr bwMode="auto">
          <a:xfrm>
            <a:off x="63500" y="-492125"/>
            <a:ext cx="1295400" cy="1000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2278" name="AutoShape 6" descr="data:image/jpeg;base64,/9j/4AAQSkZJRgABAQAAAQABAAD/2wCEAAkGBhAQEQ0PExAQERAUDw0RGBESFhEQFhgYFBQWFBQQFBMXGyYeGCUlGhcUITsgJCkqLC4sFR4xNTAqNSYrLCkBCQoKDgwOGA8PFjQfHR0vLywqKSw1LCkwKSksKiwpLCkpLCwpLCwpKSwsMSwpKSwsKSwsLDIpKSkqKSosLCwsLP/AABEIAGkAiAMBIgACEQEDEQH/xAAbAAEAAgMBAQAAAAAAAAAAAAAAAQUCAwYEB//EADUQAAIBAgMGAwcDBAMAAAAAAAABAgMRBBIhBRMxQZLRBhVUIlNhcZGhsTJRgRSCwdIjUnL/xAAZAQEAAwEBAAAAAAAAAAAAAAAAAgMEAQX/xAAiEQEAAgIBBAMBAQAAAAAAAAAAAQIDERIEITFRQWGhIhP/2gAMAwEAAhEDEQA/APuIAAAAAAAAAAENkmMzkibi5xcNqV3wxWJctbwWE3ii+cM2VXtw4now2InVmqdatiF7Lag6TwifxvF3l8iic9Y+Fn+c+3WXBx/mNdXUK2KnTTklKOF3tlyWd/r+dj07Hx1SVeEXWxU9JZoVqG5ilbinlWt7czsZomdaJpp1AIRJerAAAAAAAAAAAAAAhokAY2KXa9RKth5trJBYhTlyjmUMqk+Vy7Zy8ZbzFY+E/ahHcRUdMusb6rm9FxMvU34017W467lZ+G6sZUKSTTcU07O9rttFrY5rw1Uy4jHUVZU4ypNRSWjktdePY6VFuK26wjeNWEiQC1AAAAEACQQAJBAAm4IIzoDIGKlck4K/buN3NCrUs5WWVJaXcmorXlxKjY+G3cXN2bqNS+KsrWb5nq8ZVorDOLaUpVKKS5v203ZCkv8Ajpf+F+Dz+r7y1YY7KzasN1VhjOKz0k4R00V1dvnxOwRyfiNN4Z243Rf7M2rSxEIzhJO6V1fVPmmuRPpLdtShmjw9wITJNygAAHMbjaPv4dEOw3G0ffw6Idjb5TjvUUumXceU471FLpl3PM45fU/jVuv01bjaPv4dEOw3G0ffw6Idjb5TjvUUumXceU471FLpl3HHL6n8N1+mrcbR9/Doh2G42j7+HRDsbfKcd6il0y7jynHeopdMu445fU/huv01bjaPv4dEOxorbAxFZ5q1dXSSVoLhfXg0ezynHeop9Mu55sT/AFtF5W4VrpO6jPTiraEbVya8S7Ex8TDQvDWW6/qKi1v7LnDl+yZl5E/U1uup3I32PldrD5l+6cIr5Wm0yU9o+ma/uo/7HIrl14T3EeZYrw5DMpyqym1/3cpfS70LebVopclYpq+Lx1NZp4aeXm45Kn1UW39jOj4lw7SzPLL9uH2ZC8X+YSiYWdWnGcXCXAqJ+F4Zs8Kkqc+Uo3i/qnc2VPENNtRpRlVm+EYpyf0RuqLGxpyqyo0kopycMzc7JXfDTh8WKUv5iHJtEeUUtuV8JKMcQ97RbS3yVpR+MraSX3XxOphNNJppppNNapp8Gjm8yr0HzUo3+h6PB2JcqDpvjSnKn/H6o/Z/Y2dPmm382UZaa7wvwAbWdAJAEAkAQCQBAJAEAkAQ0a6mGhLjCL+aT/JtAGqnQjH9MYx+SS/BnNaGRDODk9jUnT3tFp2p1ZQWj1V/Zt++ljf4dg6eJxdOzyyjTqJ8rpuL1+Tj9Czx+LtJQT1XtP4cor8npweKzq/NOzX+fpqU16aaTz2nOflHF6gAXoAAAAAAAAAAAAAAAABhVqKKbfBJt/JaszMKqumg5LkMNjHOFOq75qqVaXwc9Yx/iLiv4LPC1nCtB8I1JZFHnbI3G/8AMZdZW0IywiWHq0q0oQ9mnWp051oygv0KaheUZJWTvo7XXEsNmUZ1asasqdSnSp5nFVFlnOUllzZOMElm46tvlY13mvHsy03ydCADI1gAAAAAAAAAAAAAAAAAAiwsSAAAA//Z"/>
          <p:cNvSpPr>
            <a:spLocks noChangeAspect="1" noChangeArrowheads="1"/>
          </p:cNvSpPr>
          <p:nvPr/>
        </p:nvSpPr>
        <p:spPr bwMode="auto">
          <a:xfrm>
            <a:off x="63500" y="-492125"/>
            <a:ext cx="1295400" cy="1000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2280" name="AutoShape 8" descr="data:image/jpeg;base64,/9j/4AAQSkZJRgABAQAAAQABAAD/2wCEAAkGBhISEBIQExESFBATEBASFxUWFRASEBIWFBUVFRUUFRMXHiYeGB0jGRISHy8gIycpLCwtFR4xNTAqNSYrLCkBCQoKDgwNFA4PGDUlHyQvNS0pNS0sLCwpNS0qMi0pLC4yNiksLzUpLDUsKS4sKSkpLCopKSkpKSosKSwsLCwsLP/AABEIAOEA4QMBIgACEQEDEQH/xAAcAAEAAQUBAQAAAAAAAAAAAAAABwIDBAUGAQj/xABCEAACAQICBwUFBAYKAwAAAAAAAQIDEQQhBQYSMUFRYQcicZGhExQygbFygsHwQkNSotHhFiRiZJKTs8LS8SNTsv/EABkBAQEAAwEAAAAAAAAAAAAAAAADAQQFAv/EAB0RAQACAgMBAQAAAAAAAAAAAAABAwIREhMhBEH/2gAMAwEAAhEDEQA/AJxAAAAAAAAAAAAAAAAAAAAAAAAAAAAAAAAAAAAAAAAAAAAAAAAAAAAAAAAAAAAAAAAAAAAAAAAAAAAAAAAAAAAAAAAAAAAAAAAI4x2vuJnJuk404XdlsqUmubb4+BIeIb2JW37MreNsiE8PK0UpNJ3e9pb3dICUNUNY5YqE1NJVKbim45RkpJ2duD7rOgOF7M13sU7rN0beCU8/A7oAAAAAAAAAAAAAAAAAAAAAAAAAAAABzuuemZUaUacHapV2o34xil3muuaS8egGxxusOGpPZnWgpLfFXlJeKjdowJa84RO21N9VCVvUjyVNLLe/QKnf+X8wJEhrxhH+lNeMJ/gYeI7Q6K+ClVl1exFfVv0OUoTpqMoulGTe6TctqPgr29Cy6ceQGdrFrnXxFOdOlH2UHGSaTvUnlu2uC6LzI5qYVtvaass7Nd771+VztYwSZ7KpT4uN0r5mtfR26902KLuvfm2i1ZxNahU9pSlJKKeb+F3fw8mrXv8ALpaSdF9osJRXtqUoy/ah3ovn3XmvU5CU4yWTuhTppFasOGMY72nZnzynLSR/6Y4O1/bfuVb/APyU/wBNMH/7X/l1f+JweGnTi7ypqceV3G/3lmizVhFtuK2Ve9r3suV2UTSLT1wwb/XJfajUj6tWNrQxEZxUoSjKL4xaa80RBGmuO7mv4GdonSksJVVSLbptr2keEo8Xbmt6fS3ECVQU05ppSTumk0+ae4qAAAAAAAAAAAAAAAAAAAAcd2gYd3oVf0VtwfJN2cfPZl5HYlnGYOFWnKnNXhJWa/FcmnZ36ARHxKkze6Q1apU6jprGYdSVnsVZxp1En8Pj5IQ1MrSjtQqUZp7tmd0/nawGj2zxzN3LUXF2y9j4Oc0/SLLGI1LxkVfYhLpCom1/jUQNFisS4xus80U0K6nHaW7NGPi68Vtxm7OLcZJ5Si+TW9MvaOp2pQtxV/N3/ECxidIbM9hLO68n+WZMKpi4/Cr2kZ/2WvGzuvqzP0ToaviL+xpuSTs5XSgny2nlfoBVGoVqRsq2ouOVtiNF5Z3qPLpuLuH1Ixue3GiuTjNv6oDUlFS/wpXk2klxbeSXmzpaWo2Ie9014yk/ojeaB1OhQn7ac/aVUnbLZhC++y4vfm/IDdaOw7p0aVN5uFOEX4xik/oZAAAAAAAAAAAAAAAAAAAAADn9cdao4KjdWdeaapx3q63yl/ZV147jP09punhKEq1TcslFW2pye6Mb/lJN8CD9M6XqYmtKtUd5SeS/RhHhCPRfzAxcXVdWUp1HtynJyk3m23vZr54Jxe1BtPo9l/KSM0xMTUb7kPvPl0A3eq/aRi8I1Fydajxp1JNuPPYqZuPHmuhv9cu0f3vDwo4eM4Qmr1dpJS35U01vWV2+OXU4BaOS3t36FzDYq6ae9eqNP67Jww1H62/lrjLLc/iqVFKPW2/jc73QeAdWNKnG204R37so3OKjh9pZ3TOv0bjNmMJJ2eyndcMiXw5zPKFPtxiOMtTrC3ZJNrPhveTyuavQel6mDxMcRS3r4obozi/ig+j9HZmw0w1N2638v+zSvuvPxzJ/TZMXeKfPXE1evojQ2l6eKoQr0neE184tZOMlwad0ZpwPY5O+Erv+9P8A0qZ3x0q8uWMTLn2Y8cpiAAHt4AAAAAAAAAAAAAAAAAAAAAHB9ryfulF/3letOoRTGpzJc7W6d8DB/s4mm/ONRfiQ+B7icRayXxPd06lyjSUVbzfFswlTvVfKy/gZtWooxb4JAY2OxVu7H4n6FijQ2akHnZv1K8HC95u+03+bGYofnkRuq7MdK1WdeW2Qps995nFWjKy5NJpeBYjO2Tfz3JntSWWTV+rOLHZVl547E9duPvqmnO187ve23dljFV7x33zvuLVVu74/QqpUXa7L1UZ2ZcpRsuwrx4wnfs/0XRoYGl7GcaiqL2k6kW2pzaSla+61lG2T7uedzpCCdQ9bZYLExhKX9UqySqJ/DBvJVVytlfmvBE6pnYiIiNQ5Mzudy9ABlgAAAAAAAAAAAAAAAAAAAAAarWXV+GNoOhOUoraUlKNrqUb2unvWe4hzWTUzE4N3nHapXyqxu4P7S3wfR/JsngpnBNNNJpqzTzTT4NAfMVaps1FLg0k/UqxdW8LLi4r1/kTZpLspwNWUppVKTlwpySgvCMk0vDcc3rH2RU6OHqVsPWquVKEqmxU2JKSim2ouKTTsst4Ef0kXkWKMi/FgVbF9+4SwqfDMqRnYGaUoy7u/issrAYEcLZZxszFxGJS7qV36I6HWHH06jXs47Ktbr4nPVcLZZGBZqUW8771uJb7OtfqU6NLB15OGIhFU4ynZQrJZRUZftW2VZ77ZXIpjSyyefjkeShdZr+BkfTAIh1M7TJ0HGhi3KdDKMaucqlL7b3zj13rrwlulVjKKlFqUZJSTTTTTzTT4oCsAAAAAAAAAAAAAAAAAAAAAAAA8lG6s9x6AIF131ZeBxUoqL93qNzpPOyXGnfnF+lmaaEz6B1g0BSxlCVCqnsvNNZShJXtOL5q782nkyE9Z9TsRgJNzW3h3K0a0U9l8lNfoS6PLfZsDXxkXFMwoVvzxLqrAXG7v8/U9td9PAxqde/ii/GQHnu298Ou5HuzytkXoyyt4fn6nsabe5X8AMSpSOn7Ptcp4StGhUk3hKklGz/Uylkpx5Rv8S+fO+gnCxg4qO8D6ZBptTtIuvgMNVbvJ0YKT5yh3JfvRZuQAAAAAAAAAAAAAAAAAAAAAAAABRVoxlFxlFSi1ZppOLT4NPeVgDhtN9keDrd6i5YaXKFpUf8t7vutHK4rsexsZWp1sPOPOTqU5fOOzJepMYAhel2OY5ybdXDRy/aqyu/DYXmaLS2ruKwjXvFFwjKTjGalGUJNK9k0+XO31PoU5ztB0P7xgK0Ur1KaVaHPap5tLxjtr5gQrTkbLAaXnRUlDZTkrXaTkvC+409CoZCYCrO+Zh10ZM2Y1cCY+yPEbWjVG/wAFetHhldqf+/1O0I87F6v9VxELq6xN7cVtU4Z/PZfkSGAAAAAAAAAAAAAAAAAAAAAAAAAAAAAADxo9AHz3rDov3bGV6FrRhUbj9iXeh+7JeRio7ftg0Ts16GKSyqQdGX2od6N/GMpf4DhYSAqZj1UZEixVQEldic//AB4tcqlF9M4yX4MkwjHsTXdxn2qH0qEnAAAAAAAAAAAAAAAAAAAAAAAAAAAAAAAAAc12iaJ940fWSXeppV4+NPN+cdtfMg+lM+k5wTTTV0001wae9HzvpbRrw2JrYd/qqsorrHfB/OLi/mBZuWarL1y1UAkjsUj3MW+G3RXkpv8AFEmkfdjmj5ww1arJNRq1Y7F795QjZyXS7a+6yQQAAAAAAAAAAAAAAAAAAAAAAAAAAAAAAAABx+tvZ1TxlT28ajpVnFRk7bcJ2yTaumnbK6fyOwAEVQ7IsRezr0dnPNKo307tl9Te6J7KMNTalWnKu1Z7Ntil84q7fn8juABTTpqKUYpKKSSSSSSWSSS3IqAAAAAAAAAAAAAAAAAAAAAAAAAAAAAAAAAAAAAAAAAAAAAAAAAAAAAAAAAAAAAAAAAAAAAAAAAAAAAAAAAAAAAAAAAAAAD/2Q=="/>
          <p:cNvSpPr>
            <a:spLocks noChangeAspect="1" noChangeArrowheads="1"/>
          </p:cNvSpPr>
          <p:nvPr/>
        </p:nvSpPr>
        <p:spPr bwMode="auto">
          <a:xfrm>
            <a:off x="63500" y="-10414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2282" name="AutoShape 10" descr="data:image/jpeg;base64,/9j/4AAQSkZJRgABAQAAAQABAAD/2wBDAAkGBwgHBgkIBwgKCgkLDRYPDQwMDRsUFRAWIB0iIiAdHx8kKDQsJCYxJx8fLT0tMTU3Ojo6Iys/RD84QzQ5Ojf/2wBDAQoKCg0MDRoPDxo3JR8lNzc3Nzc3Nzc3Nzc3Nzc3Nzc3Nzc3Nzc3Nzc3Nzc3Nzc3Nzc3Nzc3Nzc3Nzc3Nzc3Nzf/wAARCACfAKMDASIAAhEBAxEB/8QAHAABAAIDAQEBAAAAAAAAAAAAAAYHBAUIAwEC/8QAQxAAAQMDAgMGAwQFCQkAAAAAAQIDBAAFEQYhBxIxEyJBUWGBFHGRFTJCoQgjUlOxJDNicpKiwdHwFyY0Q3OywuHx/8QAGgEBAAMBAQEAAAAAAAAAAAAAAAECAwQFBv/EACsRAAICAQMDAgQHAAAAAAAAAAABAgMRBCExBRJBIlETFGGBMmJxkcHR4f/aAAwDAQACEQMRAD8AvGlKUApSlAKUpQClKUB+FuIQgrWoJSBklRwBUWv/ABA07ZJsaG/ML8h87IiILxSnzUE5wPz9KjXGe6IS9YrLJlojwJkguTuZRSFsN4Kk59egHicVAOFNxtNjevGqLqBEil1MWMENlXKpZKylON9kge1ZW2OEXJLLXglFyDiHptLnZvSZTCsZ/lEF5ofVSBWbb9aaZuKuWHfIC14yUl4JI9jWoja+0pJaDiL/AAUg+DrwQfcHBr8re0VqFJLj1jnho7haml8pPz6eNeYupzX46mi3YvcmbT7TyAtlaVpPRSDkfWorqfiNprTjy4kuap6ekf8ACRmy44TthJ8AdxsSKguv7BYtO6Yk33Si1W+c0tpKXYMpQSvKwMEBRB2JqDaNH2XovUeqkALuDakxI6z1ZUsjmWPXvflXdVqoWV96XnH3KuOCy53GMW9hiTN03MZjPkhsrfbDhx5ozke9THRutrPq2A5Jtzim3GTh6O9hLjXqRk7eo296hejeGWnhp9h+7QvjJkxgKecdUru82+E7jBH7Wx+tU9rq3RtP6sulrtLzgjIKUY5yTgpSooJ8QD/Coo1dd1jrjyiXFo6Jv3EnTlocMduS5cZnT4a3t9srPkSDgfWsOBrq93Fw/CaKubbXNgLmLSxj1IVv9M1g8GpLMjQsFSW223UFbKikDK8KOCfbH0qZTZsS3x3ZEx9phltJUtxxQASK4NR1OcLHXCG6LRgnuaa2a9Yc1ILBere9apy2y40p5xBadHklQO567Y8DUyBzXP8AxsnWq8xNMXOLIL8R5byStnHMUAo5gAfEHz8anXBK+u3XT8yE9Jcki2yiyw+595bJGUZ9dj+VelprZW1KUlh+SjWGWPSlK6CBSlKAUpSgFKUoBQ9KUoCqOOmkLhfYEW6Wptb70BKw4wgZUttWMlIHUjHSqWiOlVgmWKUsRH2ZSZjSZBLfOeQoUjfoSCkjPka6/IzWj1FpGxakaCLxbmXynZLmOVafkobioayDlNrT8pwJWuTa0NnGVLukfIH9ULKvoK/cHSt3us34ayw13LvFPbRUlTQPkVkADw646iulbfwv0dAQEt2Rh0g55pGXT/eNSxlhthsNstobbAwEoSAB8gKncFCWfg9qFnTtzE2U1GdkR8iIykOKdUnvIQpfRI5gPu5z51DNJ3RqJGu2mb64uDDuSUpU8tnmMZ1JBSpSSM42APiOox1rrIjauduNdnYc4nW5hsdgLkyx2rqU57xcU2VepwE1WcVJYYEbVesLLbW7f9uWBURLZS1cPim3l8oHRICuYkbAZR5ZqEp0/fr+9OuNuiTbq0lSnHZiWVYc8yAep9BvWBPtqoc66xC5zGAtaFK/a5XAjz9a650u1Fa07bEwUtpjiK3yBAGMcoqldUIZaS3JbyclNByAwp+Pc3Y0xpQ543facSc42Pj+W1eeZN2mMquE7KnTgSJb5UEgftHcj5V1/cbJa7mnluNthyhnOH2Er/iK0zfDrR7a+dOnoBOc4U3zD6HatMb5IOd9QBV0gWi06dhTJ0O2JW38WzHWQ+8shSyBjYbDAq8uDekpGltMlVwymbOWHnWv3QxhKT6gdfU48KnMeMzFZQzGZbZZQMJbbSEpSPIAV6gY6VEY9qwgfaUpVgKUpQClKUApSlAKUpQClKUApSvhIFAfT0rnPiBNf1hxGdFvdjW9qyDsFTJToQlBQ4SVnP8AS2AGc4z8rL4j8QVadktWWyRVTb7KSFNNhPMlsE4BIG5OxwPTJxUMtHB5d1Qu5aquEludLWp55phKAUqUcnKtxnfwFc+o1FdMczeCUm+CrNRSZEe9XRtVyYuCpPdflshJQ/kpWSMbDvJHTyroTgrqdN/0m1FW3ySLYERl97POAnuq9wPqKrnXWhUaXSqXBsDFwtKEjneckvmQ2SN1HlUEgZ8eU9d/TT6dku2hl7UmhZbyH4iM3G2SiF/qv2gRjnQD8lCpqvrnBSi9g00dQ0qPaG1PG1Zp5i6R0ltSu480Tns3B1GfEeR8QakIOa3IFKUoBSlKAUpSgFKUoBWPKmR4bKnpT7TLSTgrcWEpHzJrQa31axpiCgNo+Kuco9nChIOVvL6Db9kZ3NRq26NfuzqLrr6Qm6Tz3mog2jRhv3QgbKIydzn361zajVV6eOZ/t5JSySBziJpvteyhzF3F0gkItzC5B/uAge9eTGunZCA41pHUnZq6FcdpCv7KnARUU1PxPsWmVqgWKI3OkJPKpMYhLSD0wVDqfQZ6VqW7pxO1EPimlRtPW/rzSUJb2z174KvfYGuZaq+S7u1RX5n/AAThE8kcQjGOHdIaqJBxhqChzwB/C4fP/WK9Fa8dC20DSGpcrAxmM1tnJGT2mB0PXGNvMVWM+GqQUCZxcQ48rACIo5snOwHI4M9awHrFGcCVrueuLshSClxUa3OAE43GVnpv03raF85L+lIYLfc1lcS3zx9HXpeOvaLYR4f9Q1FNTcQb2yyQ4u12BlWxU9JEmWEkD7jSMjmyfHI8agcixaXYj8kiya7YYKicuQ0hIOOuCcZqMzLNZXme0s1+QpZWB8NPY+HWkZ/ayUnHj0rSE5t+rb7f6yC1OB8X7R+2NRzVKlTXpRYTJe3cCQlJPyzzJ6eWOgFWwBiqp/R7f5tOXNnP3JoXjy5kJH/jVrV811Jyeplk2hwfh1pDzam3EhSFAhSSMgg1zrcoP+z/AIpx24mRCLyFNoKirMdw8qknzx3hvnoOtdG1Rn6Q7aUXWzPIADimXAVA77KGP4mtuk2P4rr8SRE+Mm44VqOneJeoNMoWfhHCpbSM7JKSCNv6q8ew8qusdKoeGhUf9IKCUOYEhlKlBO3WL0PnunNXyOlfR1PuhF/QxYpSlaAUpSgFKUoBWNcZbUCBImSFhtlhtTjiz0SkDJP0rJqAccZi4fDyeGlEF9bbRI8ioZ/IUBoOHcORqm+y9d3pACnFFm2skbNNDIyPXqP7R8a0vGTXy2nF6dsj5SobTZDatwf3YI8fP6edWJbA3pfQccuJA+z7aFuJI6qS3lWwz45rliZJdmTXpT5/WvuKcWrzUo5P5mvG0sPmtTK6e6jsjSWywWFpBiPpnT8a+rhtTb9dXjHs8Z3ogcwSXCDtkk/TG4yauGzcPIZaS/qqQ5f56lc61y1EtJOMYQ1nlA+Y+nSqm1U2uJonQ2pYCxzwEobKd8cwwoHr5oIPnkeVdGx3EPMNvNnKHEhSSfIjIr0aO2eZ+ctfph8FGY0W02+G2huJBjMIR9xLTQSE/LArLAx41+qV0EH5Kc7HBFRbUPDzTF/ClTbTHQ8pXOp+OnsnFH1UnGfepXSgKD0ik8NuJMvTs9xaoE8J+GfXgA9eQnfHmk+uKuoHNVf+kcYCbLbO1aQq4LfUGV82FJbAyvbxGeX6itNpPircbZZWHNS2uZJhfzbVyaTnnIOMKzsT13z4dDXjdS0ErWrK+fJpCWNmXQpQSMmueNZXI664lRosBaXoLTqI7KhukoBy4vyI+8fkBUn1jxRtV0sD0ViLfI6JGAiU0hLQWM7gKJPUZHSqxamp7GY1p6KYiexWXnnpKVPLZ8U5wlPjuEDJGBvvUdN0Uqs2TWHwhOWdkWloWIjVHF66aiijmt0DCWXRslSuzDacefdCj7j0q7h0qGcIYcGNoK1u2+KI4kt9q7k5UtzJBUT45x7DAqaCvYjFRSivBmKUpVgKUpQClKUANQDjeyt/h9OCIjkgpUhZKP8AlAKBKz6Adan9eUhSUMrU4MoAJUMZ2oCgJN+1Rqjh0Ysdy0KYQ0lMuQib2boQkjuKSvGCcDJyQR86qRxKm3FIWO8lRCt8/wAKtqLpK3Xe63R5NsNxjTyZzIiyPh5MRpxxXIORR5FDAz6eXSsGbwzUUL+BsepUqx3UvLiqHuQofwrGqCqbio7PfghyT8kaTqK4XvTlq0c0wyUpkBLTilHnWtSjyjfYAc+PkBXWUNrsIjDOebs20ozjGcDFU1wS0axa7nNlXqPy3mOrlZjuAK7FBAPPkd3mOcbHIHlmrqGyfatIxjHOCc5PtKhN64iQ9NXFqHqeFJgB7JZkIw824B1Pd7w6j8PjUhsuorRfGQ7abhHlJIzhtYKh8x1FWBtCcdajestb2TSMcLukgmQsZajNDmcc+Q8B6nArfS0urjOpjqCHlIIbURkJV4HFcjavs2pLdcn39SxpfxC19+U8CpLh8ML6e35CgNzr/WcziHc4bUW1FAjlwRmmQpx5wKwTzAeiM4A2361ILVF4sWK3MQ4kFS4qBlttamXSgfs/eyB6eH5VIOC7mmLdYO3RcY32q8SZReUELbHghOfw+vic/IWSm7W5QBE+Jg9D2yf868XWa6cZ9iryl7o0jFe5RuoI3E29WhUO9w20wu0ClLeUw0AQcjvEjHt/nmCv2ZEVtZk3S2h1KSoNsvKfKsdAC2lSQT6qFXDxeVO1BFTbYEi0Jt8ciQ6+7OQlalAHugeAAPv6YqoJdgXFTzKuVpcHNjDM5Czv6Dwru0c3KpOSUc+EVlyXtw+4kW1+DBts2CLUz3YsN0PB1pZSkAIKsDlV5BQ38zVopUCAR41yfpW2JbmuFUxEyHgInRoUZ6QpbZGcDCAkHrhXMCCCRnGD0JwyN1OkYab00+26nKWRII7Usgnk5x4K5cV153KktpSlSBSlKAUpSgFeE3Hwb+f3av4V71HdfS3ImlLgWFlDzrfYoWCBylWxO/kCT7UBWlkuZ01Zpd2aaU87H03bOzQRkKW4pYG2dxlQ8egrd2rWE93ULFpd5lFU59tSltpA5A+8lISRvslsD28a12s2Ux7HqdpsYDMW0tjxPKHcCtXYHXJXERYwAmFdHUnPjzSJJ28+tW+hhhNNkx022lriLeHluKSpyU40E5wFZYjrGR44DasH+tVijpUCC1t65kJynuvxXxsc8i23Wjv0+8P9bVPR0qHyaQeYmLcrdCucVUa4RWZLKurbqAoH2NVjqPgjaZklUrT8p61vZCko++2lWc5H4h7HbwFWzSoLlKRYPFvSiilhxi9xW0jCFudpkehVyrz7/WtpH4xW9K24WrLFcLUtwEOdswVNg+OUnCsexq1iM1jTrfEuDCmJ8ZmQ0oEFDqAoEHrsaAgzWkeGuqXPi4kS3yVrGT8JIU36klKFDf1xWyhcMdFwistWCMrn69spbv05yce1ai98HNNyz29n+Is80KK0PRnVEJV4d0nYZ8EkdNq0T8Liro/L0Sa3qKEgYLKkc7mBnflOFZwPwk9ehoCw4+h9KxnQ4zp+3IWnooR05FbeNbYMUp+GiMNcv3eRoDH5VWtj40Wx18Q9SwJNnlA4UVpK0ZyOuwUn3GNjvVh2i/2i8tFy03KLLSNj2LoUUn1HUUBscAdKYHlQHNfaAUpSgFKUoBSlKAVGNYOlxyBA72H3CVgY3TlLZG/T+dz7VJioDYmovcOeXrKMhKv1UKMFupB3BcK+XI8j2ZOfMetSuSs3iLZor9HbuKdUR3C24wfgmygHCkKCgo59cFBH/veL2qyyI951Nc48v9eHnpjISjPKUSZKeX1JwTU4tkITk6hwspEm6ZHOj90lpBHru0frUdgvKRKuhbWAFOPoURtkGdKyD9aszCLzsjb3VSUX5ycw4VOP2dElpBTjPw7vPnm3xntgPrU/R90VV7Mt2VZrLKkpbXJdhzYXO2jlzhBIIHhnsk1ZsV1L0Zp1GeVaApOfIjNVZrXtsetKxLtPZtltkzpJUGY7anF8oJOAM7AdTWs0rd5d0iPC5RW402O6W3mmnCtIyAtOCQPwqTnbrUGhvqUpQCvnKK+0oDUX3TNlv7fJeLZGlY+6paO+n5KG4+tV3eeCFuLqZWmrrLtkpBynnJcSNj0IIUD65Pyq26UBUEaXxN0pcG40uI3eba4oJQ9zKc7Pw7ygOcDO5ykgZ67GrPs0ybMhhy5W5UCQFFKmS6lwHHilQ6g+GQD5gVnkZr7QClKUApSlAYv2hD+OMH4pj4sICyx2g5wk5weXrjY/SskHNQ276XeevjMqO02427PZluPc3K7HU2nBwT1QoJAwN9z1B2mKc+NAQ692S6P6sauMcPLbSWOyeRL5BHSlX6xBbOykrBOepOw25Qa9oT7S79JDnOFuvqWjmOchALWPllCz7+tSl9aWmluKIAQCoknwFROwNhctora5Fx4iFkkgnneUpSwT6FI/tGrR5Mrn6Tw09MYttkmypTg7Fd4lJSpGTkuS1IT9VKH1rGu1lRbfjH44Jak8oAWQeV1Uhbqj8v1igPKvOUj/AHDiklHflxlqV0yTMQfrvUi1ID9lLKdj2rRB9e0TVuUYZxIjFvgOJ0/YUoJb5bisqwduV1LoAPjjK0//ACptpp1L+nrY6gqwqK394b/dFR5ll1GlLQqAwp53tIbvKTnAK0c59klR9q32mOVNnZaRy8jS3G0AZ2SlagBv44FVkb1vLZ6361m8W5UL4lyMFrQpS2wCSEqBKd9sHGPevtmtLFohCMw466oqK3XnlczjyzuVKPmfTAHQADArYV82qpqfaV5IksLfUwh5tTyBlTYWCpI8yOor1oBSlKAUpSgFKUoBSlKAUpSgFKUoDT6ow7alwlJ5hNWmKpOAcoWcL6/0Oasa1o7VdwdJJQ9JUhGRjAQAg490qr93VRevcdGAW4bSpBz4uKylH5dp9RS1o+CtDXN3lJb7RZH4lK7yj7kmrwOa974NCmADoaBDYcLaW3oyEKxkhKZKP8BW7vx/kjKVbhyWwk/LtUn/AArBDTrOn7U093VrfjFxIOcEuJWRn0O3tWfe08zEMZx/LWP+4GrIyb3RmssNsMNstJCW20hCEjokAYA/KvDTxUHLm2rGG5ygnBzsUIX/ABUdqy6w4CUR77JShKUiQyhwhIxzKSohSj64Uge3pUT4Lad+o3danU9uuF1tD0O03RVskuYAkpaDhSPEAHHUeOcitrX2szsIxorRFs0gy6YZcfmyN5Mx9RU46ck/IDc/PxzUnpSgFKUoBSlKAUpSgFKUoBSlKA//2Q=="/>
          <p:cNvSpPr>
            <a:spLocks noChangeAspect="1" noChangeArrowheads="1"/>
          </p:cNvSpPr>
          <p:nvPr/>
        </p:nvSpPr>
        <p:spPr bwMode="auto">
          <a:xfrm>
            <a:off x="63500" y="-538163"/>
            <a:ext cx="112395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3290" y="4027460"/>
            <a:ext cx="2894057" cy="191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995925" y="817460"/>
            <a:ext cx="2794860" cy="2008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rot="19656846">
            <a:off x="1221674" y="792895"/>
            <a:ext cx="1876916" cy="343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2"/>
          <p:cNvSpPr txBox="1">
            <a:spLocks noChangeArrowheads="1"/>
          </p:cNvSpPr>
          <p:nvPr/>
        </p:nvSpPr>
        <p:spPr bwMode="auto">
          <a:xfrm>
            <a:off x="5558168" y="6030732"/>
            <a:ext cx="2304300" cy="6002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600" b="1" dirty="0" smtClean="0">
                <a:effectLst>
                  <a:outerShdw blurRad="38100" dist="38100" dir="2700000" algn="tl">
                    <a:srgbClr val="C0C0C0"/>
                  </a:outerShdw>
                </a:effectLst>
                <a:latin typeface="Eurostile LT" pitchFamily="2" charset="0"/>
              </a:rPr>
              <a:t>RDC65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1600" b="1" dirty="0" smtClean="0">
                <a:effectLst>
                  <a:outerShdw blurRad="38100" dist="38100" dir="2700000" algn="tl">
                    <a:srgbClr val="C0C0C0"/>
                  </a:outerShdw>
                </a:effectLst>
                <a:latin typeface="Eurostile LT" pitchFamily="2" charset="0"/>
              </a:rPr>
              <a:t>wall </a:t>
            </a:r>
            <a:r>
              <a:rPr lang="en-US" sz="1600" b="1" dirty="0">
                <a:effectLst>
                  <a:outerShdw blurRad="38100" dist="38100" dir="2700000" algn="tl">
                    <a:srgbClr val="C0C0C0"/>
                  </a:outerShdw>
                </a:effectLst>
                <a:latin typeface="Eurostile LT" pitchFamily="2" charset="0"/>
              </a:rPr>
              <a:t>mounted </a:t>
            </a:r>
            <a:r>
              <a:rPr lang="en-US" sz="1600" b="1" dirty="0" smtClean="0">
                <a:effectLst>
                  <a:outerShdw blurRad="38100" dist="38100" dir="2700000" algn="tl">
                    <a:srgbClr val="C0C0C0"/>
                  </a:outerShdw>
                </a:effectLst>
                <a:latin typeface="Eurostile LT" pitchFamily="2" charset="0"/>
              </a:rPr>
              <a:t>control</a:t>
            </a:r>
            <a:endParaRPr lang="en-US" sz="1600" b="1" dirty="0">
              <a:effectLst>
                <a:outerShdw blurRad="38100" dist="38100" dir="2700000" algn="tl">
                  <a:srgbClr val="C0C0C0"/>
                </a:outerShdw>
              </a:effectLst>
              <a:latin typeface="Eurostile LT" pitchFamily="2" charset="0"/>
            </a:endParaRPr>
          </a:p>
        </p:txBody>
      </p:sp>
      <p:sp>
        <p:nvSpPr>
          <p:cNvPr id="37" name="Rectangle 2"/>
          <p:cNvSpPr txBox="1">
            <a:spLocks noChangeArrowheads="1"/>
          </p:cNvSpPr>
          <p:nvPr/>
        </p:nvSpPr>
        <p:spPr bwMode="auto">
          <a:xfrm>
            <a:off x="885120" y="3117036"/>
            <a:ext cx="1670799" cy="76401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lang="en-US" sz="1600" b="1" dirty="0" smtClean="0">
                <a:effectLst>
                  <a:outerShdw blurRad="38100" dist="38100" dir="2700000" algn="tl">
                    <a:srgbClr val="C0C0C0"/>
                  </a:outerShdw>
                </a:effectLst>
                <a:latin typeface="Eurostile LT" pitchFamily="2" charset="0"/>
              </a:rPr>
              <a:t>RIR65</a:t>
            </a:r>
          </a:p>
          <a:p>
            <a:pPr marL="0" marR="0" lvl="0" indent="0" defTabSz="914400" rtl="0" eaLnBrk="0" fontAlgn="base" latinLnBrk="0" hangingPunct="0">
              <a:lnSpc>
                <a:spcPct val="100000"/>
              </a:lnSpc>
              <a:spcBef>
                <a:spcPct val="0"/>
              </a:spcBef>
              <a:spcAft>
                <a:spcPct val="0"/>
              </a:spcAft>
              <a:buClrTx/>
              <a:buSzTx/>
              <a:buFontTx/>
              <a:buNone/>
              <a:tabLst/>
              <a:defRPr/>
            </a:pPr>
            <a:r>
              <a:rPr lang="en-US" sz="1600" b="1" dirty="0" smtClean="0">
                <a:effectLst>
                  <a:outerShdw blurRad="38100" dist="38100" dir="2700000" algn="tl">
                    <a:srgbClr val="C0C0C0"/>
                  </a:outerShdw>
                </a:effectLst>
                <a:latin typeface="Eurostile LT" pitchFamily="2" charset="0"/>
              </a:rPr>
              <a:t>infra-red </a:t>
            </a:r>
          </a:p>
          <a:p>
            <a:pPr marL="0" marR="0" lvl="0" indent="0" defTabSz="914400" rtl="0" eaLnBrk="0" fontAlgn="base" latinLnBrk="0" hangingPunct="0">
              <a:lnSpc>
                <a:spcPct val="100000"/>
              </a:lnSpc>
              <a:spcBef>
                <a:spcPct val="0"/>
              </a:spcBef>
              <a:spcAft>
                <a:spcPct val="0"/>
              </a:spcAft>
              <a:buClrTx/>
              <a:buSzTx/>
              <a:buFontTx/>
              <a:buNone/>
              <a:tabLst/>
              <a:defRPr/>
            </a:pPr>
            <a:r>
              <a:rPr lang="en-US" sz="1600" b="1" dirty="0" smtClean="0">
                <a:effectLst>
                  <a:outerShdw blurRad="38100" dist="38100" dir="2700000" algn="tl">
                    <a:srgbClr val="C0C0C0"/>
                  </a:outerShdw>
                </a:effectLst>
                <a:latin typeface="Eurostile LT" pitchFamily="2" charset="0"/>
              </a:rPr>
              <a:t>remote control</a:t>
            </a:r>
            <a:endParaRPr lang="en-US" sz="1600" b="1" dirty="0">
              <a:effectLst>
                <a:outerShdw blurRad="38100" dist="38100" dir="2700000" algn="tl">
                  <a:srgbClr val="C0C0C0"/>
                </a:outerShdw>
              </a:effectLst>
              <a:latin typeface="Eurostile LT" pitchFamily="2" charset="0"/>
            </a:endParaRPr>
          </a:p>
        </p:txBody>
      </p:sp>
      <p:sp>
        <p:nvSpPr>
          <p:cNvPr id="38" name="Rectangle 2"/>
          <p:cNvSpPr txBox="1">
            <a:spLocks noChangeArrowheads="1"/>
          </p:cNvSpPr>
          <p:nvPr/>
        </p:nvSpPr>
        <p:spPr bwMode="auto">
          <a:xfrm>
            <a:off x="3995925" y="2968140"/>
            <a:ext cx="2918780" cy="46861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600" b="1" dirty="0" smtClean="0">
                <a:effectLst>
                  <a:outerShdw blurRad="38100" dist="38100" dir="2700000" algn="tl">
                    <a:srgbClr val="C0C0C0"/>
                  </a:outerShdw>
                </a:effectLst>
                <a:latin typeface="Eurostile LT" pitchFamily="2" charset="0"/>
              </a:rPr>
              <a:t>RDM65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1600" b="1" dirty="0" smtClean="0">
                <a:effectLst>
                  <a:outerShdw blurRad="38100" dist="38100" dir="2700000" algn="tl">
                    <a:srgbClr val="C0C0C0"/>
                  </a:outerShdw>
                </a:effectLst>
                <a:latin typeface="Eurostile LT" pitchFamily="2" charset="0"/>
              </a:rPr>
              <a:t>multifunction remote control</a:t>
            </a:r>
            <a:endParaRPr lang="en-US" sz="1600" b="1" dirty="0">
              <a:effectLst>
                <a:outerShdw blurRad="38100" dist="38100" dir="2700000" algn="tl">
                  <a:srgbClr val="C0C0C0"/>
                </a:outerShdw>
              </a:effectLst>
              <a:latin typeface="Eurostile LT" pitchFamily="2" charset="0"/>
            </a:endParaRPr>
          </a:p>
        </p:txBody>
      </p:sp>
      <p:sp>
        <p:nvSpPr>
          <p:cNvPr id="13"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a:t>REMOTE CONTROLLERS</a:t>
            </a:r>
          </a:p>
        </p:txBody>
      </p:sp>
      <p:pic>
        <p:nvPicPr>
          <p:cNvPr id="14" name="Picture 3"/>
          <p:cNvPicPr>
            <a:picLocks noChangeAspect="1" noChangeArrowheads="1"/>
          </p:cNvPicPr>
          <p:nvPr/>
        </p:nvPicPr>
        <p:blipFill>
          <a:blip r:embed="rId6" cstate="print"/>
          <a:srcRect/>
          <a:stretch>
            <a:fillRect/>
          </a:stretch>
        </p:blipFill>
        <p:spPr bwMode="auto">
          <a:xfrm>
            <a:off x="620271" y="4554878"/>
            <a:ext cx="1341992" cy="779775"/>
          </a:xfrm>
          <a:prstGeom prst="rect">
            <a:avLst/>
          </a:prstGeom>
          <a:noFill/>
          <a:ln w="9525">
            <a:noFill/>
            <a:miter lim="800000"/>
            <a:headEnd/>
            <a:tailEnd/>
          </a:ln>
        </p:spPr>
      </p:pic>
      <p:pic>
        <p:nvPicPr>
          <p:cNvPr id="15" name="Picture 4"/>
          <p:cNvPicPr>
            <a:picLocks noChangeAspect="1" noChangeArrowheads="1"/>
          </p:cNvPicPr>
          <p:nvPr/>
        </p:nvPicPr>
        <p:blipFill>
          <a:blip r:embed="rId7" cstate="print"/>
          <a:srcRect/>
          <a:stretch>
            <a:fillRect/>
          </a:stretch>
        </p:blipFill>
        <p:spPr bwMode="auto">
          <a:xfrm>
            <a:off x="2160131" y="4554878"/>
            <a:ext cx="1259648" cy="768247"/>
          </a:xfrm>
          <a:prstGeom prst="rect">
            <a:avLst/>
          </a:prstGeom>
          <a:noFill/>
          <a:ln w="9525">
            <a:noFill/>
            <a:miter lim="800000"/>
            <a:headEnd/>
            <a:tailEnd/>
          </a:ln>
        </p:spPr>
      </p:pic>
      <p:sp>
        <p:nvSpPr>
          <p:cNvPr id="16" name="CasellaDiTesto 7"/>
          <p:cNvSpPr txBox="1">
            <a:spLocks noChangeArrowheads="1"/>
          </p:cNvSpPr>
          <p:nvPr/>
        </p:nvSpPr>
        <p:spPr bwMode="auto">
          <a:xfrm>
            <a:off x="665735" y="5461153"/>
            <a:ext cx="1251063" cy="584775"/>
          </a:xfrm>
          <a:prstGeom prst="rect">
            <a:avLst/>
          </a:prstGeom>
          <a:noFill/>
          <a:ln w="9525">
            <a:noFill/>
            <a:miter lim="800000"/>
            <a:headEnd/>
            <a:tailEnd/>
          </a:ln>
        </p:spPr>
        <p:txBody>
          <a:bodyPr wrap="square">
            <a:spAutoFit/>
          </a:bodyPr>
          <a:lstStyle/>
          <a:p>
            <a:pPr algn="ctr"/>
            <a:r>
              <a:rPr lang="en-GB" sz="1600" b="1" dirty="0" smtClean="0">
                <a:effectLst>
                  <a:outerShdw blurRad="38100" dist="38100" dir="2700000" algn="tl">
                    <a:srgbClr val="C0C0C0"/>
                  </a:outerShdw>
                </a:effectLst>
                <a:latin typeface="Eurostile LT" pitchFamily="2" charset="0"/>
              </a:rPr>
              <a:t>ARMONIA</a:t>
            </a:r>
            <a:br>
              <a:rPr lang="en-GB" sz="1600" b="1" dirty="0" smtClean="0">
                <a:effectLst>
                  <a:outerShdw blurRad="38100" dist="38100" dir="2700000" algn="tl">
                    <a:srgbClr val="C0C0C0"/>
                  </a:outerShdw>
                </a:effectLst>
                <a:latin typeface="Eurostile LT" pitchFamily="2" charset="0"/>
              </a:rPr>
            </a:br>
            <a:r>
              <a:rPr lang="en-GB" sz="1600" b="1" dirty="0" smtClean="0">
                <a:effectLst>
                  <a:outerShdw blurRad="38100" dist="38100" dir="2700000" algn="tl">
                    <a:srgbClr val="C0C0C0"/>
                  </a:outerShdw>
                </a:effectLst>
                <a:latin typeface="Eurostile LT" pitchFamily="2" charset="0"/>
              </a:rPr>
              <a:t>Receiver</a:t>
            </a:r>
            <a:endParaRPr lang="en-GB" sz="1600" b="1" dirty="0">
              <a:effectLst>
                <a:outerShdw blurRad="38100" dist="38100" dir="2700000" algn="tl">
                  <a:srgbClr val="C0C0C0"/>
                </a:outerShdw>
              </a:effectLst>
              <a:latin typeface="Eurostile LT" pitchFamily="2" charset="0"/>
            </a:endParaRPr>
          </a:p>
        </p:txBody>
      </p:sp>
      <p:sp>
        <p:nvSpPr>
          <p:cNvPr id="17" name="CasellaDiTesto 8"/>
          <p:cNvSpPr txBox="1">
            <a:spLocks noChangeArrowheads="1"/>
          </p:cNvSpPr>
          <p:nvPr/>
        </p:nvSpPr>
        <p:spPr bwMode="auto">
          <a:xfrm>
            <a:off x="2222929" y="5461153"/>
            <a:ext cx="1134052" cy="584775"/>
          </a:xfrm>
          <a:prstGeom prst="rect">
            <a:avLst/>
          </a:prstGeom>
          <a:noFill/>
          <a:ln w="9525">
            <a:noFill/>
            <a:miter lim="800000"/>
            <a:headEnd/>
            <a:tailEnd/>
          </a:ln>
        </p:spPr>
        <p:txBody>
          <a:bodyPr wrap="square">
            <a:spAutoFit/>
          </a:bodyPr>
          <a:lstStyle/>
          <a:p>
            <a:pPr algn="ctr"/>
            <a:r>
              <a:rPr lang="en-GB" sz="1600" b="1" dirty="0" smtClean="0">
                <a:effectLst>
                  <a:outerShdw blurRad="38100" dist="38100" dir="2700000" algn="tl">
                    <a:srgbClr val="C0C0C0"/>
                  </a:outerShdw>
                </a:effectLst>
                <a:latin typeface="Eurostile LT" pitchFamily="2" charset="0"/>
              </a:rPr>
              <a:t>ALLEGRA </a:t>
            </a:r>
            <a:r>
              <a:rPr lang="en-GB" sz="1600" b="1" dirty="0">
                <a:effectLst>
                  <a:outerShdw blurRad="38100" dist="38100" dir="2700000" algn="tl">
                    <a:srgbClr val="C0C0C0"/>
                  </a:outerShdw>
                </a:effectLst>
                <a:latin typeface="Eurostile LT" pitchFamily="2" charset="0"/>
              </a:rPr>
              <a:t>Receiver</a:t>
            </a:r>
          </a:p>
        </p:txBody>
      </p:sp>
    </p:spTree>
    <p:custDataLst>
      <p:tags r:id="rId1"/>
    </p:custDataLst>
    <p:extLst>
      <p:ext uri="{BB962C8B-B14F-4D97-AF65-F5344CB8AC3E}">
        <p14:creationId xmlns:p14="http://schemas.microsoft.com/office/powerpoint/2010/main" val="13157056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462667" y="1114392"/>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eaLnBrk="0" hangingPunct="0">
              <a:defRPr/>
            </a:pPr>
            <a:r>
              <a:rPr lang="en-US" sz="1600" dirty="0" smtClean="0">
                <a:latin typeface="Eurostile LT" pitchFamily="2" charset="0"/>
              </a:rPr>
              <a:t>Allows </a:t>
            </a:r>
            <a:r>
              <a:rPr lang="en-US" sz="1600" dirty="0">
                <a:latin typeface="Eurostile LT" pitchFamily="2" charset="0"/>
              </a:rPr>
              <a:t>controlling one or </a:t>
            </a:r>
            <a:r>
              <a:rPr lang="en-US" sz="1600" dirty="0" smtClean="0">
                <a:latin typeface="Eurostile LT" pitchFamily="2" charset="0"/>
              </a:rPr>
              <a:t>up to 20 units in </a:t>
            </a:r>
            <a:r>
              <a:rPr lang="en-US" sz="1600" dirty="0">
                <a:latin typeface="Eurostile LT" pitchFamily="2" charset="0"/>
              </a:rPr>
              <a:t>Master/Slave mode. </a:t>
            </a:r>
            <a:endParaRPr lang="en-US" sz="1600" dirty="0" smtClean="0">
              <a:latin typeface="Eurostile LT" pitchFamily="2" charset="0"/>
            </a:endParaRPr>
          </a:p>
          <a:p>
            <a:r>
              <a:rPr lang="en-US" sz="1600" dirty="0" smtClean="0">
                <a:latin typeface="Eurostile LT" pitchFamily="2" charset="0"/>
              </a:rPr>
              <a:t>The </a:t>
            </a:r>
            <a:r>
              <a:rPr lang="en-US" sz="1600" dirty="0">
                <a:latin typeface="Eurostile LT" pitchFamily="2" charset="0"/>
              </a:rPr>
              <a:t>control is </a:t>
            </a:r>
            <a:r>
              <a:rPr lang="en-US" sz="1600" dirty="0" smtClean="0">
                <a:latin typeface="Eurostile LT" pitchFamily="2" charset="0"/>
              </a:rPr>
              <a:t>equipped with </a:t>
            </a:r>
            <a:r>
              <a:rPr lang="en-US" sz="1600" dirty="0">
                <a:latin typeface="Eurostile LT" pitchFamily="2" charset="0"/>
              </a:rPr>
              <a:t>internal </a:t>
            </a:r>
            <a:r>
              <a:rPr lang="en-US" sz="1600" dirty="0" smtClean="0">
                <a:latin typeface="Eurostile LT" pitchFamily="2" charset="0"/>
              </a:rPr>
              <a:t>room sensor </a:t>
            </a:r>
          </a:p>
          <a:p>
            <a:r>
              <a:rPr lang="en-US" sz="1600" dirty="0" smtClean="0">
                <a:latin typeface="Eurostile LT" pitchFamily="2" charset="0"/>
              </a:rPr>
              <a:t>(can </a:t>
            </a:r>
            <a:r>
              <a:rPr lang="en-US" sz="1600" dirty="0">
                <a:latin typeface="Eurostile LT" pitchFamily="2" charset="0"/>
              </a:rPr>
              <a:t>be defined as a </a:t>
            </a:r>
            <a:r>
              <a:rPr lang="en-US" sz="1600" dirty="0" smtClean="0">
                <a:latin typeface="Eurostile LT" pitchFamily="2" charset="0"/>
              </a:rPr>
              <a:t>priority compared </a:t>
            </a:r>
            <a:r>
              <a:rPr lang="en-US" sz="1600" dirty="0">
                <a:latin typeface="Eurostile LT" pitchFamily="2" charset="0"/>
              </a:rPr>
              <a:t>to the return air sensor </a:t>
            </a:r>
            <a:r>
              <a:rPr lang="en-US" sz="1600" dirty="0" smtClean="0">
                <a:latin typeface="Eurostile LT" pitchFamily="2" charset="0"/>
              </a:rPr>
              <a:t>of the  unit)</a:t>
            </a:r>
          </a:p>
          <a:p>
            <a:endParaRPr lang="en-US" sz="2000" b="1" dirty="0" smtClean="0">
              <a:effectLst>
                <a:outerShdw blurRad="38100" dist="38100" dir="2700000" algn="tl">
                  <a:srgbClr val="C0C0C0"/>
                </a:outerShdw>
              </a:effectLst>
              <a:latin typeface="Eurostile LT" pitchFamily="2" charset="0"/>
            </a:endParaRPr>
          </a:p>
          <a:p>
            <a:endParaRPr lang="en-US" sz="2000" b="1" dirty="0">
              <a:effectLst>
                <a:outerShdw blurRad="38100" dist="38100" dir="2700000" algn="tl">
                  <a:srgbClr val="C0C0C0"/>
                </a:outerShdw>
              </a:effectLst>
              <a:latin typeface="Eurostile LT" pitchFamily="2" charset="0"/>
            </a:endParaRPr>
          </a:p>
          <a:p>
            <a:endParaRPr lang="en-US" sz="2000" b="1" dirty="0" smtClean="0">
              <a:effectLst>
                <a:outerShdw blurRad="38100" dist="38100" dir="2700000" algn="tl">
                  <a:srgbClr val="C0C0C0"/>
                </a:outerShdw>
              </a:effectLst>
              <a:latin typeface="Eurostile LT" pitchFamily="2" charset="0"/>
            </a:endParaRPr>
          </a:p>
          <a:p>
            <a:endParaRPr lang="en-US" sz="2000" b="1" dirty="0">
              <a:effectLst>
                <a:outerShdw blurRad="38100" dist="38100" dir="2700000" algn="tl">
                  <a:srgbClr val="C0C0C0"/>
                </a:outerShdw>
              </a:effectLst>
              <a:latin typeface="Eurostile LT" pitchFamily="2" charset="0"/>
            </a:endParaRPr>
          </a:p>
          <a:p>
            <a:endParaRPr lang="en-US" sz="2000" b="1" dirty="0" smtClean="0">
              <a:effectLst>
                <a:outerShdw blurRad="38100" dist="38100" dir="2700000" algn="tl">
                  <a:srgbClr val="C0C0C0"/>
                </a:outerShdw>
              </a:effectLst>
              <a:latin typeface="Eurostile LT" pitchFamily="2" charset="0"/>
            </a:endParaRPr>
          </a:p>
          <a:p>
            <a:r>
              <a:rPr lang="en-US" sz="2000" b="1" dirty="0" smtClean="0">
                <a:effectLst>
                  <a:outerShdw blurRad="38100" dist="38100" dir="2700000" algn="tl">
                    <a:srgbClr val="C0C0C0"/>
                  </a:outerShdw>
                </a:effectLst>
                <a:latin typeface="Eurostile LT" pitchFamily="2" charset="0"/>
              </a:rPr>
              <a:t>Functions</a:t>
            </a:r>
            <a:r>
              <a:rPr lang="en-US" sz="2000" b="1" dirty="0">
                <a:effectLst>
                  <a:outerShdw blurRad="38100" dist="38100" dir="2700000" algn="tl">
                    <a:srgbClr val="C0C0C0"/>
                  </a:outerShdw>
                </a:effectLst>
                <a:latin typeface="Eurostile LT" pitchFamily="2" charset="0"/>
              </a:rPr>
              <a:t>:</a:t>
            </a:r>
          </a:p>
          <a:p>
            <a:pPr marL="342900" indent="-342900">
              <a:buFont typeface="Arial" pitchFamily="34" charset="0"/>
              <a:buChar char="•"/>
            </a:pPr>
            <a:r>
              <a:rPr lang="en-US" sz="1600" dirty="0" smtClean="0">
                <a:latin typeface="Eurostile LT" pitchFamily="2" charset="0"/>
              </a:rPr>
              <a:t>Switch </a:t>
            </a:r>
            <a:r>
              <a:rPr lang="en-US" sz="1600" dirty="0">
                <a:latin typeface="Eurostile LT" pitchFamily="2" charset="0"/>
              </a:rPr>
              <a:t>the appliance ON and OFF.</a:t>
            </a:r>
          </a:p>
          <a:p>
            <a:pPr marL="342900" indent="-342900">
              <a:buFont typeface="Arial" pitchFamily="34" charset="0"/>
              <a:buChar char="•"/>
            </a:pPr>
            <a:r>
              <a:rPr lang="en-US" sz="1600" dirty="0" smtClean="0">
                <a:latin typeface="Eurostile LT" pitchFamily="2" charset="0"/>
              </a:rPr>
              <a:t>Temperature set.</a:t>
            </a:r>
            <a:endParaRPr lang="en-US" sz="1600" dirty="0">
              <a:latin typeface="Eurostile LT" pitchFamily="2" charset="0"/>
            </a:endParaRPr>
          </a:p>
          <a:p>
            <a:pPr marL="342900" indent="-342900">
              <a:buFont typeface="Arial" pitchFamily="34" charset="0"/>
              <a:buChar char="•"/>
            </a:pPr>
            <a:r>
              <a:rPr lang="en-US" sz="1600" dirty="0" smtClean="0">
                <a:latin typeface="Eurostile LT" pitchFamily="2" charset="0"/>
              </a:rPr>
              <a:t>Modify </a:t>
            </a:r>
            <a:r>
              <a:rPr lang="en-US" sz="1600" dirty="0">
                <a:latin typeface="Eurostile LT" pitchFamily="2" charset="0"/>
              </a:rPr>
              <a:t>the set point (when </a:t>
            </a:r>
            <a:r>
              <a:rPr lang="en-US" sz="1600" dirty="0" smtClean="0">
                <a:latin typeface="Eurostile LT" pitchFamily="2" charset="0"/>
              </a:rPr>
              <a:t>used as </a:t>
            </a:r>
            <a:r>
              <a:rPr lang="en-US" sz="1600" dirty="0">
                <a:latin typeface="Eurostile LT" pitchFamily="2" charset="0"/>
              </a:rPr>
              <a:t>a +/- </a:t>
            </a:r>
            <a:r>
              <a:rPr lang="en-US" sz="1600" dirty="0" smtClean="0">
                <a:latin typeface="Eurostile LT" pitchFamily="2" charset="0"/>
              </a:rPr>
              <a:t>3°K).</a:t>
            </a:r>
            <a:endParaRPr lang="en-US" sz="1600" dirty="0">
              <a:latin typeface="Eurostile LT" pitchFamily="2" charset="0"/>
            </a:endParaRPr>
          </a:p>
          <a:p>
            <a:pPr marL="342900" indent="-342900">
              <a:buFont typeface="Arial" pitchFamily="34" charset="0"/>
              <a:buChar char="•"/>
            </a:pPr>
            <a:r>
              <a:rPr lang="en-US" sz="1600" dirty="0" smtClean="0">
                <a:latin typeface="Eurostile LT" pitchFamily="2" charset="0"/>
              </a:rPr>
              <a:t>Set </a:t>
            </a:r>
            <a:r>
              <a:rPr lang="en-US" sz="1600" dirty="0">
                <a:latin typeface="Eurostile LT" pitchFamily="2" charset="0"/>
              </a:rPr>
              <a:t>the fan speed (low, medium, high or </a:t>
            </a:r>
            <a:r>
              <a:rPr lang="en-US" sz="1600" dirty="0" err="1">
                <a:latin typeface="Eurostile LT" pitchFamily="2" charset="0"/>
              </a:rPr>
              <a:t>autofan</a:t>
            </a:r>
            <a:r>
              <a:rPr lang="en-US" sz="1600" dirty="0">
                <a:latin typeface="Eurostile LT" pitchFamily="2" charset="0"/>
              </a:rPr>
              <a:t>).</a:t>
            </a:r>
          </a:p>
          <a:p>
            <a:pPr marL="342900" indent="-342900">
              <a:buFont typeface="Arial" pitchFamily="34" charset="0"/>
              <a:buChar char="•"/>
            </a:pPr>
            <a:r>
              <a:rPr lang="en-US" sz="1600" dirty="0" smtClean="0">
                <a:latin typeface="Eurostile LT" pitchFamily="2" charset="0"/>
              </a:rPr>
              <a:t>Set </a:t>
            </a:r>
            <a:r>
              <a:rPr lang="en-US" sz="1600" dirty="0">
                <a:latin typeface="Eurostile LT" pitchFamily="2" charset="0"/>
              </a:rPr>
              <a:t>the operation mode (fan only, cooling, heating; auto for 4 pipe </a:t>
            </a:r>
            <a:r>
              <a:rPr lang="en-US" sz="1600" dirty="0" smtClean="0">
                <a:latin typeface="Eurostile LT" pitchFamily="2" charset="0"/>
              </a:rPr>
              <a:t>systems</a:t>
            </a:r>
            <a:br>
              <a:rPr lang="en-US" sz="1600" dirty="0" smtClean="0">
                <a:latin typeface="Eurostile LT" pitchFamily="2" charset="0"/>
              </a:rPr>
            </a:br>
            <a:r>
              <a:rPr lang="en-US" sz="1600" dirty="0" smtClean="0">
                <a:latin typeface="Eurostile LT" pitchFamily="2" charset="0"/>
              </a:rPr>
              <a:t>with </a:t>
            </a:r>
            <a:r>
              <a:rPr lang="en-US" sz="1600" dirty="0">
                <a:latin typeface="Eurostile LT" pitchFamily="2" charset="0"/>
              </a:rPr>
              <a:t>mode selection depending on the air temperature).</a:t>
            </a:r>
          </a:p>
          <a:p>
            <a:pPr marL="342900" indent="-342900">
              <a:buFont typeface="Arial" pitchFamily="34" charset="0"/>
              <a:buChar char="•"/>
            </a:pPr>
            <a:r>
              <a:rPr lang="en-US" sz="1600" dirty="0" smtClean="0">
                <a:latin typeface="Eurostile LT" pitchFamily="2" charset="0"/>
              </a:rPr>
              <a:t>Time </a:t>
            </a:r>
            <a:r>
              <a:rPr lang="en-US" sz="1600" dirty="0">
                <a:latin typeface="Eurostile LT" pitchFamily="2" charset="0"/>
              </a:rPr>
              <a:t>setting.</a:t>
            </a:r>
          </a:p>
          <a:p>
            <a:pPr marL="342900" indent="-342900">
              <a:buFont typeface="Arial" pitchFamily="34" charset="0"/>
              <a:buChar char="•"/>
            </a:pPr>
            <a:r>
              <a:rPr lang="en-US" sz="1600" dirty="0">
                <a:latin typeface="Eurostile LT" pitchFamily="2" charset="0"/>
              </a:rPr>
              <a:t>Weekly ON/OFF program </a:t>
            </a:r>
            <a:r>
              <a:rPr lang="en-US" sz="1600" dirty="0" smtClean="0">
                <a:latin typeface="Eurostile LT" pitchFamily="2" charset="0"/>
              </a:rPr>
              <a:t>(</a:t>
            </a:r>
            <a:r>
              <a:rPr lang="en-US" sz="1600" dirty="0">
                <a:latin typeface="Eurostile LT" pitchFamily="2" charset="0"/>
              </a:rPr>
              <a:t>one switch on/off per day)</a:t>
            </a:r>
          </a:p>
          <a:p>
            <a:pPr marL="342900" indent="-342900">
              <a:buFont typeface="Arial" pitchFamily="34" charset="0"/>
              <a:buChar char="•"/>
            </a:pPr>
            <a:r>
              <a:rPr lang="en-US" sz="1600" dirty="0">
                <a:latin typeface="Eurostile LT" pitchFamily="2" charset="0"/>
              </a:rPr>
              <a:t>View of unit status and </a:t>
            </a:r>
            <a:r>
              <a:rPr lang="en-US" sz="1600" dirty="0" smtClean="0">
                <a:latin typeface="Eurostile LT" pitchFamily="2" charset="0"/>
              </a:rPr>
              <a:t>alarm</a:t>
            </a:r>
          </a:p>
          <a:p>
            <a:pPr marL="342900" indent="-342900">
              <a:buFont typeface="Arial" pitchFamily="34" charset="0"/>
              <a:buChar char="•"/>
            </a:pPr>
            <a:r>
              <a:rPr lang="en-US" sz="1600" dirty="0" smtClean="0">
                <a:latin typeface="Eurostile LT" pitchFamily="2" charset="0"/>
              </a:rPr>
              <a:t>Display </a:t>
            </a:r>
            <a:r>
              <a:rPr lang="en-US" sz="1600" dirty="0">
                <a:latin typeface="Eurostile LT" pitchFamily="2" charset="0"/>
              </a:rPr>
              <a:t>and change of the fan coil operation parameters.</a:t>
            </a:r>
            <a:endParaRPr lang="fr-FR" sz="1600" dirty="0">
              <a:latin typeface="Eurostile LT" pitchFamily="2"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135" y="2161635"/>
            <a:ext cx="2866785" cy="1896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6128564" y="4058236"/>
            <a:ext cx="2864624" cy="307777"/>
          </a:xfrm>
          <a:prstGeom prst="rect">
            <a:avLst/>
          </a:prstGeom>
          <a:noFill/>
        </p:spPr>
        <p:txBody>
          <a:bodyPr wrap="square" rtlCol="0">
            <a:spAutoFit/>
          </a:bodyPr>
          <a:lstStyle/>
          <a:p>
            <a:pPr algn="ctr"/>
            <a:r>
              <a:rPr lang="fr-FR" sz="1400" dirty="0">
                <a:effectLst>
                  <a:outerShdw blurRad="38100" dist="38100" dir="2700000" algn="tl">
                    <a:srgbClr val="000000">
                      <a:alpha val="43137"/>
                    </a:srgbClr>
                  </a:outerShdw>
                </a:effectLst>
                <a:latin typeface="+mn-lt"/>
              </a:rPr>
              <a:t>Code </a:t>
            </a:r>
            <a:r>
              <a:rPr lang="fr-FR" sz="1400" dirty="0" smtClean="0">
                <a:effectLst>
                  <a:outerShdw blurRad="38100" dist="38100" dir="2700000" algn="tl">
                    <a:srgbClr val="000000">
                      <a:alpha val="43137"/>
                    </a:srgbClr>
                  </a:outerShdw>
                </a:effectLst>
                <a:latin typeface="+mn-lt"/>
              </a:rPr>
              <a:t>9066331E</a:t>
            </a:r>
            <a:endParaRPr lang="fr-FR" dirty="0"/>
          </a:p>
        </p:txBody>
      </p:sp>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a:t>RDC65 – Remote wall mounted display</a:t>
            </a:r>
            <a:endParaRPr lang="fr-FR" dirty="0"/>
          </a:p>
        </p:txBody>
      </p:sp>
    </p:spTree>
    <p:custDataLst>
      <p:tags r:id="rId1"/>
    </p:custDataLst>
    <p:extLst>
      <p:ext uri="{BB962C8B-B14F-4D97-AF65-F5344CB8AC3E}">
        <p14:creationId xmlns:p14="http://schemas.microsoft.com/office/powerpoint/2010/main" val="4613792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pPr marL="137160" indent="0" eaLnBrk="1" fontAlgn="auto" hangingPunct="1">
              <a:spcAft>
                <a:spcPts val="0"/>
              </a:spcAft>
              <a:buClr>
                <a:schemeClr val="tx1">
                  <a:shade val="95000"/>
                </a:schemeClr>
              </a:buClr>
              <a:buNone/>
              <a:defRPr/>
            </a:pPr>
            <a:r>
              <a:rPr lang="it-IT" sz="1800" b="1" dirty="0" smtClean="0">
                <a:effectLst>
                  <a:outerShdw blurRad="38100" dist="38100" dir="2700000" algn="tl">
                    <a:srgbClr val="000000">
                      <a:alpha val="43137"/>
                    </a:srgbClr>
                  </a:outerShdw>
                </a:effectLst>
              </a:rPr>
              <a:t>Here </a:t>
            </a:r>
            <a:r>
              <a:rPr lang="it-IT" sz="1800" b="1" dirty="0" err="1" smtClean="0">
                <a:effectLst>
                  <a:outerShdw blurRad="38100" dist="38100" dir="2700000" algn="tl">
                    <a:srgbClr val="000000">
                      <a:alpha val="43137"/>
                    </a:srgbClr>
                  </a:outerShdw>
                </a:effectLst>
              </a:rPr>
              <a:t>is</a:t>
            </a:r>
            <a:r>
              <a:rPr lang="it-IT" sz="1800" b="1" dirty="0" smtClean="0">
                <a:effectLst>
                  <a:outerShdw blurRad="38100" dist="38100" dir="2700000" algn="tl">
                    <a:srgbClr val="000000">
                      <a:alpha val="43137"/>
                    </a:srgbClr>
                  </a:outerShdw>
                </a:effectLst>
              </a:rPr>
              <a:t> the </a:t>
            </a:r>
            <a:r>
              <a:rPr lang="it-IT" sz="1800" b="1" dirty="0" err="1" smtClean="0">
                <a:effectLst>
                  <a:outerShdw blurRad="38100" dist="38100" dir="2700000" algn="tl">
                    <a:srgbClr val="000000">
                      <a:alpha val="43137"/>
                    </a:srgbClr>
                  </a:outerShdw>
                </a:effectLst>
              </a:rPr>
              <a:t>parameters</a:t>
            </a:r>
            <a:r>
              <a:rPr lang="it-IT" sz="1800" b="1" dirty="0" smtClean="0">
                <a:effectLst>
                  <a:outerShdw blurRad="38100" dist="38100" dir="2700000" algn="tl">
                    <a:srgbClr val="000000">
                      <a:alpha val="43137"/>
                    </a:srgbClr>
                  </a:outerShdw>
                </a:effectLst>
              </a:rPr>
              <a:t> list </a:t>
            </a:r>
            <a:r>
              <a:rPr lang="it-IT" sz="1800" b="1" dirty="0" err="1" smtClean="0">
                <a:effectLst>
                  <a:outerShdw blurRad="38100" dist="38100" dir="2700000" algn="tl">
                    <a:srgbClr val="000000">
                      <a:alpha val="43137"/>
                    </a:srgbClr>
                  </a:outerShdw>
                </a:effectLst>
              </a:rPr>
              <a:t>that</a:t>
            </a:r>
            <a:r>
              <a:rPr lang="it-IT" sz="1800" b="1" dirty="0" smtClean="0">
                <a:effectLst>
                  <a:outerShdw blurRad="38100" dist="38100" dir="2700000" algn="tl">
                    <a:srgbClr val="000000">
                      <a:alpha val="43137"/>
                    </a:srgbClr>
                  </a:outerShdw>
                </a:effectLst>
              </a:rPr>
              <a:t> can be </a:t>
            </a:r>
            <a:r>
              <a:rPr lang="it-IT" sz="1800" b="1" dirty="0" err="1" smtClean="0">
                <a:effectLst>
                  <a:outerShdw blurRad="38100" dist="38100" dir="2700000" algn="tl">
                    <a:srgbClr val="000000">
                      <a:alpha val="43137"/>
                    </a:srgbClr>
                  </a:outerShdw>
                </a:effectLst>
              </a:rPr>
              <a:t>modified</a:t>
            </a:r>
            <a:r>
              <a:rPr lang="it-IT" sz="1800" b="1" dirty="0" smtClean="0">
                <a:effectLst>
                  <a:outerShdw blurRad="38100" dist="38100" dir="2700000" algn="tl">
                    <a:srgbClr val="000000">
                      <a:alpha val="43137"/>
                    </a:srgbClr>
                  </a:outerShdw>
                </a:effectLst>
              </a:rPr>
              <a:t> by the RDC65 control:</a:t>
            </a:r>
          </a:p>
          <a:p>
            <a:pPr marL="137160" indent="0" eaLnBrk="1" fontAlgn="auto" hangingPunct="1">
              <a:spcAft>
                <a:spcPts val="0"/>
              </a:spcAft>
              <a:buClr>
                <a:schemeClr val="tx1">
                  <a:shade val="95000"/>
                </a:schemeClr>
              </a:buClr>
              <a:buNone/>
              <a:defRPr/>
            </a:pPr>
            <a:endParaRPr lang="it-IT" sz="1800" b="1" dirty="0" smtClean="0">
              <a:effectLst>
                <a:outerShdw blurRad="38100" dist="38100" dir="2700000" algn="tl">
                  <a:srgbClr val="000000">
                    <a:alpha val="43137"/>
                  </a:srgbClr>
                </a:outerShdw>
              </a:effectLst>
            </a:endParaRPr>
          </a:p>
          <a:p>
            <a:pPr marL="870966" lvl="1" eaLnBrk="1" fontAlgn="auto" hangingPunct="1">
              <a:spcAft>
                <a:spcPts val="0"/>
              </a:spcAft>
              <a:buClrTx/>
              <a:defRPr/>
            </a:pPr>
            <a:r>
              <a:rPr lang="it-IT" sz="1800" dirty="0" err="1" smtClean="0"/>
              <a:t>Thermostat</a:t>
            </a:r>
            <a:r>
              <a:rPr lang="it-IT" sz="1800" dirty="0" smtClean="0"/>
              <a:t> </a:t>
            </a:r>
            <a:r>
              <a:rPr lang="it-IT" sz="1800" dirty="0" err="1" smtClean="0"/>
              <a:t>differential</a:t>
            </a:r>
            <a:endParaRPr lang="it-IT" sz="1800" dirty="0" smtClean="0"/>
          </a:p>
          <a:p>
            <a:pPr marL="870966" lvl="1" eaLnBrk="1" fontAlgn="auto" hangingPunct="1">
              <a:spcAft>
                <a:spcPts val="0"/>
              </a:spcAft>
              <a:buClrTx/>
              <a:defRPr/>
            </a:pPr>
            <a:r>
              <a:rPr lang="it-IT" sz="1800" dirty="0" smtClean="0"/>
              <a:t>Offset </a:t>
            </a:r>
            <a:r>
              <a:rPr lang="it-IT" sz="1800" dirty="0" err="1" smtClean="0"/>
              <a:t>of</a:t>
            </a:r>
            <a:r>
              <a:rPr lang="it-IT" sz="1800" dirty="0" smtClean="0"/>
              <a:t> the </a:t>
            </a:r>
            <a:r>
              <a:rPr lang="it-IT" sz="1800" dirty="0" err="1" smtClean="0"/>
              <a:t>internal</a:t>
            </a:r>
            <a:r>
              <a:rPr lang="it-IT" sz="1800" dirty="0" smtClean="0"/>
              <a:t> </a:t>
            </a:r>
            <a:r>
              <a:rPr lang="it-IT" sz="1800" dirty="0" err="1" smtClean="0"/>
              <a:t>sensor</a:t>
            </a:r>
            <a:r>
              <a:rPr lang="it-IT" sz="1800" dirty="0" smtClean="0"/>
              <a:t> (</a:t>
            </a:r>
            <a:r>
              <a:rPr lang="it-IT" sz="1800" dirty="0" err="1" smtClean="0"/>
              <a:t>sensor</a:t>
            </a:r>
            <a:r>
              <a:rPr lang="it-IT" sz="1800" dirty="0" smtClean="0"/>
              <a:t> </a:t>
            </a:r>
            <a:r>
              <a:rPr lang="it-IT" sz="1800" dirty="0" err="1" smtClean="0"/>
              <a:t>calibration</a:t>
            </a:r>
            <a:r>
              <a:rPr lang="it-IT" sz="1800" dirty="0" smtClean="0"/>
              <a:t>)</a:t>
            </a:r>
          </a:p>
          <a:p>
            <a:pPr marL="870966" lvl="1" eaLnBrk="1" fontAlgn="auto" hangingPunct="1">
              <a:spcAft>
                <a:spcPts val="0"/>
              </a:spcAft>
              <a:buClrTx/>
              <a:defRPr/>
            </a:pPr>
            <a:r>
              <a:rPr lang="it-IT" sz="1800" dirty="0" smtClean="0"/>
              <a:t>Dead zone </a:t>
            </a:r>
            <a:r>
              <a:rPr lang="it-IT" sz="1800" dirty="0" err="1" smtClean="0"/>
              <a:t>for</a:t>
            </a:r>
            <a:r>
              <a:rPr lang="it-IT" sz="1800" dirty="0" smtClean="0"/>
              <a:t> the 4 </a:t>
            </a:r>
            <a:r>
              <a:rPr lang="it-IT" sz="1800" dirty="0" err="1" smtClean="0"/>
              <a:t>pipes</a:t>
            </a:r>
            <a:endParaRPr lang="it-IT" sz="1800" dirty="0" smtClean="0"/>
          </a:p>
          <a:p>
            <a:pPr marL="870966" lvl="1" eaLnBrk="1" fontAlgn="auto" hangingPunct="1">
              <a:spcAft>
                <a:spcPts val="0"/>
              </a:spcAft>
              <a:buClrTx/>
              <a:defRPr/>
            </a:pPr>
            <a:r>
              <a:rPr lang="it-IT" sz="1800" dirty="0" smtClean="0"/>
              <a:t>Set </a:t>
            </a:r>
            <a:r>
              <a:rPr lang="it-IT" sz="1800" dirty="0" err="1" smtClean="0"/>
              <a:t>point</a:t>
            </a:r>
            <a:r>
              <a:rPr lang="it-IT" sz="1800" dirty="0" smtClean="0"/>
              <a:t> </a:t>
            </a:r>
            <a:r>
              <a:rPr lang="it-IT" sz="1800" dirty="0" err="1" smtClean="0"/>
              <a:t>limits</a:t>
            </a:r>
            <a:endParaRPr lang="it-IT" sz="1800" dirty="0" smtClean="0"/>
          </a:p>
          <a:p>
            <a:pPr marL="870966" lvl="1" eaLnBrk="1" fontAlgn="auto" hangingPunct="1">
              <a:spcAft>
                <a:spcPts val="0"/>
              </a:spcAft>
              <a:buClrTx/>
              <a:defRPr/>
            </a:pPr>
            <a:r>
              <a:rPr lang="it-IT" sz="1800" dirty="0" smtClean="0"/>
              <a:t>T3 </a:t>
            </a:r>
            <a:r>
              <a:rPr lang="it-IT" sz="1800" dirty="0" err="1" smtClean="0"/>
              <a:t>working</a:t>
            </a:r>
            <a:r>
              <a:rPr lang="it-IT" sz="1800" dirty="0" smtClean="0"/>
              <a:t> </a:t>
            </a:r>
            <a:r>
              <a:rPr lang="it-IT" sz="1800" dirty="0" err="1" smtClean="0"/>
              <a:t>temperatures</a:t>
            </a:r>
            <a:r>
              <a:rPr lang="it-IT" sz="1800" dirty="0" smtClean="0"/>
              <a:t> </a:t>
            </a:r>
          </a:p>
          <a:p>
            <a:pPr marL="870966" lvl="1" eaLnBrk="1" fontAlgn="auto" hangingPunct="1">
              <a:spcAft>
                <a:spcPts val="0"/>
              </a:spcAft>
              <a:buClrTx/>
              <a:defRPr/>
            </a:pPr>
            <a:r>
              <a:rPr lang="it-IT" sz="1800" dirty="0" smtClean="0"/>
              <a:t>T2 </a:t>
            </a:r>
            <a:r>
              <a:rPr lang="it-IT" sz="1800" dirty="0" err="1" smtClean="0"/>
              <a:t>change</a:t>
            </a:r>
            <a:r>
              <a:rPr lang="it-IT" sz="1800" dirty="0" smtClean="0"/>
              <a:t> </a:t>
            </a:r>
            <a:r>
              <a:rPr lang="it-IT" sz="1800" dirty="0" err="1" smtClean="0"/>
              <a:t>over</a:t>
            </a:r>
            <a:r>
              <a:rPr lang="it-IT" sz="1800" dirty="0" smtClean="0"/>
              <a:t> </a:t>
            </a:r>
            <a:r>
              <a:rPr lang="it-IT" sz="1800" dirty="0" err="1" smtClean="0"/>
              <a:t>temperatures</a:t>
            </a:r>
            <a:endParaRPr lang="it-IT" sz="1800" dirty="0" smtClean="0"/>
          </a:p>
          <a:p>
            <a:pPr marL="870966" lvl="1" eaLnBrk="1" fontAlgn="auto" hangingPunct="1">
              <a:spcAft>
                <a:spcPts val="0"/>
              </a:spcAft>
              <a:buClrTx/>
              <a:defRPr/>
            </a:pPr>
            <a:r>
              <a:rPr lang="it-IT" sz="1800" dirty="0" smtClean="0"/>
              <a:t>Cassette condensate </a:t>
            </a:r>
            <a:r>
              <a:rPr lang="it-IT" sz="1800" dirty="0" err="1" smtClean="0"/>
              <a:t>pump</a:t>
            </a:r>
            <a:r>
              <a:rPr lang="it-IT" sz="1800" dirty="0" smtClean="0"/>
              <a:t> </a:t>
            </a:r>
            <a:r>
              <a:rPr lang="it-IT" sz="1800" dirty="0" err="1" smtClean="0"/>
              <a:t>working</a:t>
            </a:r>
            <a:r>
              <a:rPr lang="it-IT" sz="1800" dirty="0" smtClean="0"/>
              <a:t> </a:t>
            </a:r>
            <a:r>
              <a:rPr lang="it-IT" sz="1800" dirty="0" err="1" smtClean="0"/>
              <a:t>cycle</a:t>
            </a:r>
            <a:endParaRPr lang="it-IT" sz="1800" dirty="0" smtClean="0"/>
          </a:p>
          <a:p>
            <a:pPr marL="870966" lvl="1" eaLnBrk="1" fontAlgn="auto" hangingPunct="1">
              <a:spcAft>
                <a:spcPts val="0"/>
              </a:spcAft>
              <a:buClrTx/>
              <a:defRPr/>
            </a:pPr>
            <a:r>
              <a:rPr lang="it-IT" sz="1800" dirty="0" err="1" smtClean="0"/>
              <a:t>Setting</a:t>
            </a:r>
            <a:r>
              <a:rPr lang="it-IT" sz="1800" dirty="0" smtClean="0"/>
              <a:t> </a:t>
            </a:r>
            <a:r>
              <a:rPr lang="it-IT" sz="1800" dirty="0" err="1" smtClean="0"/>
              <a:t>range</a:t>
            </a:r>
            <a:r>
              <a:rPr lang="it-IT" sz="1800" dirty="0" smtClean="0"/>
              <a:t> </a:t>
            </a:r>
            <a:r>
              <a:rPr lang="it-IT" sz="1800" dirty="0" err="1" smtClean="0"/>
              <a:t>for</a:t>
            </a:r>
            <a:r>
              <a:rPr lang="it-IT" sz="1800" dirty="0" smtClean="0"/>
              <a:t> the +/- 3° </a:t>
            </a:r>
            <a:r>
              <a:rPr lang="it-IT" sz="1800" dirty="0" err="1" smtClean="0"/>
              <a:t>application</a:t>
            </a:r>
            <a:endParaRPr lang="it-IT" sz="1800" dirty="0" smtClean="0"/>
          </a:p>
          <a:p>
            <a:pPr marL="870966" lvl="1" eaLnBrk="1" fontAlgn="auto" hangingPunct="1">
              <a:spcAft>
                <a:spcPts val="0"/>
              </a:spcAft>
              <a:buClrTx/>
              <a:defRPr/>
            </a:pPr>
            <a:r>
              <a:rPr lang="it-IT" sz="1800" dirty="0" smtClean="0"/>
              <a:t>Inverter </a:t>
            </a:r>
            <a:r>
              <a:rPr lang="it-IT" sz="1800" dirty="0" err="1" smtClean="0"/>
              <a:t>working</a:t>
            </a:r>
            <a:r>
              <a:rPr lang="it-IT" sz="1800" dirty="0" smtClean="0"/>
              <a:t> </a:t>
            </a:r>
            <a:r>
              <a:rPr lang="it-IT" sz="1800" dirty="0" err="1" smtClean="0"/>
              <a:t>parameters</a:t>
            </a:r>
            <a:endParaRPr lang="it-IT" sz="1800" dirty="0" smtClean="0"/>
          </a:p>
          <a:p>
            <a:pPr marL="868680" lvl="1" indent="-283464" eaLnBrk="1" fontAlgn="auto" hangingPunct="1">
              <a:spcAft>
                <a:spcPts val="0"/>
              </a:spcAft>
              <a:buFont typeface="Wingdings 2"/>
              <a:buChar char=""/>
              <a:defRPr/>
            </a:pPr>
            <a:endParaRPr lang="it-IT" sz="1800" dirty="0"/>
          </a:p>
        </p:txBody>
      </p:sp>
      <p:sp>
        <p:nvSpPr>
          <p:cNvPr id="5"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a:t>RDC65 – Remote wall mounted display</a:t>
            </a:r>
            <a:endParaRPr lang="fr-FR" dirty="0"/>
          </a:p>
        </p:txBody>
      </p:sp>
    </p:spTree>
    <p:extLst>
      <p:ext uri="{BB962C8B-B14F-4D97-AF65-F5344CB8AC3E}">
        <p14:creationId xmlns:p14="http://schemas.microsoft.com/office/powerpoint/2010/main" val="24880935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2"/>
          <p:cNvPicPr>
            <a:picLocks noChangeAspect="1" noChangeArrowheads="1"/>
          </p:cNvPicPr>
          <p:nvPr/>
        </p:nvPicPr>
        <p:blipFill>
          <a:blip r:embed="rId2" cstate="print"/>
          <a:srcRect/>
          <a:stretch>
            <a:fillRect/>
          </a:stretch>
        </p:blipFill>
        <p:spPr bwMode="auto">
          <a:xfrm>
            <a:off x="233363" y="1331516"/>
            <a:ext cx="8743981" cy="5323504"/>
          </a:xfrm>
          <a:prstGeom prst="rect">
            <a:avLst/>
          </a:prstGeom>
          <a:noFill/>
          <a:ln w="9525">
            <a:noFill/>
            <a:miter lim="800000"/>
            <a:headEnd/>
            <a:tailEnd/>
          </a:ln>
        </p:spPr>
      </p:pic>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a:t>RDC65 – Remote wall mounted display</a:t>
            </a:r>
            <a:endParaRPr lang="fr-FR" dirty="0"/>
          </a:p>
        </p:txBody>
      </p:sp>
    </p:spTree>
    <p:extLst>
      <p:ext uri="{BB962C8B-B14F-4D97-AF65-F5344CB8AC3E}">
        <p14:creationId xmlns:p14="http://schemas.microsoft.com/office/powerpoint/2010/main" val="22626207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fontAlgn="auto" hangingPunct="1">
              <a:spcAft>
                <a:spcPts val="0"/>
              </a:spcAft>
              <a:defRPr/>
            </a:pPr>
            <a:r>
              <a:rPr lang="en-GB" dirty="0" smtClean="0"/>
              <a:t>What the MB Cards are?</a:t>
            </a:r>
            <a:endParaRPr lang="en-GB" dirty="0"/>
          </a:p>
        </p:txBody>
      </p:sp>
      <p:sp>
        <p:nvSpPr>
          <p:cNvPr id="4099" name="Segnaposto contenuto 2"/>
          <p:cNvSpPr>
            <a:spLocks noGrp="1"/>
          </p:cNvSpPr>
          <p:nvPr>
            <p:ph idx="1"/>
          </p:nvPr>
        </p:nvSpPr>
        <p:spPr/>
        <p:txBody>
          <a:bodyPr/>
          <a:lstStyle/>
          <a:p>
            <a:pPr eaLnBrk="1" hangingPunct="1"/>
            <a:r>
              <a:rPr lang="en-US" sz="1800" dirty="0" smtClean="0">
                <a:effectLst>
                  <a:outerShdw blurRad="38100" dist="38100" dir="2700000" algn="tl">
                    <a:srgbClr val="000000">
                      <a:alpha val="43137"/>
                    </a:srgbClr>
                  </a:outerShdw>
                </a:effectLst>
              </a:rPr>
              <a:t>Three cards:</a:t>
            </a:r>
          </a:p>
          <a:p>
            <a:pPr lvl="1" eaLnBrk="1" hangingPunct="1">
              <a:buClr>
                <a:schemeClr val="tx1"/>
              </a:buClr>
              <a:buSzPct val="100000"/>
            </a:pPr>
            <a:r>
              <a:rPr lang="en-GB" sz="1600" dirty="0"/>
              <a:t>One for the </a:t>
            </a:r>
            <a:r>
              <a:rPr lang="en-GB" sz="1600" dirty="0" smtClean="0"/>
              <a:t>ALLEGRA range</a:t>
            </a:r>
            <a:endParaRPr lang="en-GB" sz="1600" dirty="0"/>
          </a:p>
          <a:p>
            <a:pPr lvl="1" eaLnBrk="1" hangingPunct="1">
              <a:buClr>
                <a:schemeClr val="tx1"/>
              </a:buClr>
              <a:buSzPct val="100000"/>
            </a:pPr>
            <a:r>
              <a:rPr lang="en-GB" sz="1600" dirty="0"/>
              <a:t>One for the </a:t>
            </a:r>
            <a:r>
              <a:rPr lang="en-GB" sz="1600" dirty="0" smtClean="0"/>
              <a:t>ARMONIA AC motor</a:t>
            </a:r>
            <a:endParaRPr lang="en-GB" sz="1600" dirty="0"/>
          </a:p>
          <a:p>
            <a:pPr lvl="1" eaLnBrk="1" hangingPunct="1">
              <a:buClr>
                <a:schemeClr val="tx1"/>
              </a:buClr>
              <a:buSzPct val="100000"/>
            </a:pPr>
            <a:r>
              <a:rPr lang="en-GB" sz="1600" dirty="0"/>
              <a:t>One for the </a:t>
            </a:r>
            <a:r>
              <a:rPr lang="en-GB" sz="1600" dirty="0" smtClean="0"/>
              <a:t>ARMONIA EC motor</a:t>
            </a:r>
            <a:endParaRPr lang="en-GB" sz="1600" dirty="0"/>
          </a:p>
          <a:p>
            <a:pPr eaLnBrk="1" hangingPunct="1"/>
            <a:r>
              <a:rPr lang="it-IT" sz="2000" dirty="0" err="1" smtClean="0">
                <a:effectLst>
                  <a:outerShdw blurRad="38100" dist="38100" dir="2700000" algn="tl">
                    <a:srgbClr val="000000">
                      <a:alpha val="43137"/>
                    </a:srgbClr>
                  </a:outerShdw>
                </a:effectLst>
              </a:rPr>
              <a:t>Functions</a:t>
            </a:r>
            <a:endParaRPr lang="it-IT" sz="2000" dirty="0">
              <a:effectLst>
                <a:outerShdw blurRad="38100" dist="38100" dir="2700000" algn="tl">
                  <a:srgbClr val="000000">
                    <a:alpha val="43137"/>
                  </a:srgbClr>
                </a:outerShdw>
              </a:effectLst>
            </a:endParaRPr>
          </a:p>
          <a:p>
            <a:pPr marL="457200" lvl="1" indent="0" eaLnBrk="1" hangingPunct="1">
              <a:buNone/>
            </a:pPr>
            <a:r>
              <a:rPr lang="en-US" sz="1800" dirty="0"/>
              <a:t>Basically the MB cards are similar to the current IR version</a:t>
            </a:r>
          </a:p>
          <a:p>
            <a:pPr marL="457200" lvl="1" indent="0" eaLnBrk="1" hangingPunct="1">
              <a:buNone/>
            </a:pPr>
            <a:r>
              <a:rPr lang="en-US" sz="1800" dirty="0"/>
              <a:t>The main difference is the protocol used for the communication:</a:t>
            </a:r>
          </a:p>
          <a:p>
            <a:pPr lvl="1" eaLnBrk="1" hangingPunct="1">
              <a:buClr>
                <a:schemeClr val="tx1"/>
              </a:buClr>
              <a:buSzPct val="100000"/>
            </a:pPr>
            <a:r>
              <a:rPr lang="en-US" sz="1600" dirty="0" smtClean="0"/>
              <a:t>It was proprietary </a:t>
            </a:r>
            <a:r>
              <a:rPr lang="en-US" sz="1600" dirty="0"/>
              <a:t>protocol for the IR series </a:t>
            </a:r>
            <a:r>
              <a:rPr lang="en-US" sz="1600" dirty="0" smtClean="0"/>
              <a:t>now it is Modbus </a:t>
            </a:r>
            <a:r>
              <a:rPr lang="en-US" sz="1600" dirty="0"/>
              <a:t>for the MB </a:t>
            </a:r>
            <a:r>
              <a:rPr lang="en-US" sz="1600" dirty="0" smtClean="0"/>
              <a:t>series</a:t>
            </a:r>
          </a:p>
          <a:p>
            <a:pPr lvl="1" eaLnBrk="1" hangingPunct="1">
              <a:buClr>
                <a:schemeClr val="tx1"/>
              </a:buClr>
              <a:buSzPct val="100000"/>
            </a:pPr>
            <a:endParaRPr lang="en-US" sz="1600" dirty="0" smtClean="0"/>
          </a:p>
          <a:p>
            <a:pPr eaLnBrk="1" hangingPunct="1">
              <a:buClr>
                <a:schemeClr val="tx1"/>
              </a:buClr>
              <a:buSzPct val="100000"/>
            </a:pPr>
            <a:r>
              <a:rPr lang="en-US" sz="2000" dirty="0" smtClean="0">
                <a:effectLst>
                  <a:outerShdw blurRad="38100" dist="38100" dir="2700000" algn="tl">
                    <a:srgbClr val="000000">
                      <a:alpha val="43137"/>
                    </a:srgbClr>
                  </a:outerShdw>
                </a:effectLst>
              </a:rPr>
              <a:t>Note </a:t>
            </a:r>
          </a:p>
          <a:p>
            <a:pPr marL="457200" lvl="1" indent="0" eaLnBrk="1" hangingPunct="1">
              <a:buClr>
                <a:schemeClr val="tx1"/>
              </a:buClr>
              <a:buSzPct val="100000"/>
              <a:buNone/>
            </a:pPr>
            <a:r>
              <a:rPr lang="en-US" sz="1800" dirty="0" smtClean="0">
                <a:effectLst>
                  <a:outerShdw blurRad="38100" dist="38100" dir="2700000" algn="tl">
                    <a:srgbClr val="000000">
                      <a:alpha val="43137"/>
                    </a:srgbClr>
                  </a:outerShdw>
                </a:effectLst>
              </a:rPr>
              <a:t>2 sensors are included with this option :</a:t>
            </a:r>
          </a:p>
          <a:p>
            <a:pPr marL="0" indent="0" eaLnBrk="1" hangingPunct="1">
              <a:buClr>
                <a:schemeClr val="tx1"/>
              </a:buClr>
              <a:buSzPct val="100000"/>
              <a:buNone/>
            </a:pPr>
            <a:r>
              <a:rPr lang="en-US" sz="2000" dirty="0" smtClean="0">
                <a:effectLst>
                  <a:outerShdw blurRad="38100" dist="38100" dir="2700000" algn="tl">
                    <a:srgbClr val="000000">
                      <a:alpha val="43137"/>
                    </a:srgbClr>
                  </a:outerShdw>
                </a:effectLst>
              </a:rPr>
              <a:t>	</a:t>
            </a:r>
            <a:r>
              <a:rPr lang="en-GB" sz="1600" dirty="0" smtClean="0"/>
              <a:t>T1 </a:t>
            </a:r>
            <a:r>
              <a:rPr lang="en-GB" sz="1600" dirty="0"/>
              <a:t>= </a:t>
            </a:r>
            <a:r>
              <a:rPr lang="en-GB" sz="1600" dirty="0" smtClean="0"/>
              <a:t>return air probe</a:t>
            </a:r>
          </a:p>
          <a:p>
            <a:pPr marL="914400" lvl="2" indent="0" eaLnBrk="1" hangingPunct="1">
              <a:buNone/>
            </a:pPr>
            <a:r>
              <a:rPr lang="en-GB" sz="1600" dirty="0" smtClean="0"/>
              <a:t>T3 </a:t>
            </a:r>
            <a:r>
              <a:rPr lang="en-GB" sz="1600" dirty="0"/>
              <a:t>= minimum coil temperature probe</a:t>
            </a:r>
          </a:p>
          <a:p>
            <a:pPr eaLnBrk="1" hangingPunct="1"/>
            <a:endParaRPr lang="it-IT" sz="2000" dirty="0" smtClean="0"/>
          </a:p>
        </p:txBody>
      </p:sp>
    </p:spTree>
    <p:extLst>
      <p:ext uri="{BB962C8B-B14F-4D97-AF65-F5344CB8AC3E}">
        <p14:creationId xmlns:p14="http://schemas.microsoft.com/office/powerpoint/2010/main" val="17104651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extLst>
              <p:ext uri="{D42A27DB-BD31-4B8C-83A1-F6EECF244321}">
                <p14:modId xmlns:p14="http://schemas.microsoft.com/office/powerpoint/2010/main" val="1218053888"/>
              </p:ext>
            </p:extLst>
          </p:nvPr>
        </p:nvGraphicFramePr>
        <p:xfrm>
          <a:off x="457200" y="1600200"/>
          <a:ext cx="8229600" cy="1219200"/>
        </p:xfrm>
        <a:graphic>
          <a:graphicData uri="http://schemas.openxmlformats.org/drawingml/2006/table">
            <a:tbl>
              <a:tblPr/>
              <a:tblGrid>
                <a:gridCol w="852488"/>
                <a:gridCol w="3411537"/>
                <a:gridCol w="3965575"/>
              </a:tblGrid>
              <a:tr h="174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err="1" smtClean="0">
                          <a:ln>
                            <a:noFill/>
                          </a:ln>
                          <a:solidFill>
                            <a:schemeClr val="tx1"/>
                          </a:solidFill>
                          <a:effectLst/>
                          <a:latin typeface="Eurostile LT" pitchFamily="2" charset="0"/>
                          <a:cs typeface="Times New Roman" pitchFamily="18" charset="0"/>
                        </a:rPr>
                        <a:t>Dip</a:t>
                      </a:r>
                      <a:r>
                        <a:rPr kumimoji="0" lang="it-IT" sz="1600" b="1" i="0" u="none" strike="noStrike" cap="none" normalizeH="0" baseline="0" dirty="0" smtClean="0">
                          <a:ln>
                            <a:noFill/>
                          </a:ln>
                          <a:solidFill>
                            <a:schemeClr val="tx1"/>
                          </a:solidFill>
                          <a:effectLst/>
                          <a:latin typeface="Eurostile LT" pitchFamily="2" charset="0"/>
                          <a:cs typeface="Times New Roman" pitchFamily="18" charset="0"/>
                        </a:rPr>
                        <a:t> </a:t>
                      </a:r>
                    </a:p>
                  </a:txBody>
                  <a:tcPr marL="56164" marR="5616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Eurostile LT" pitchFamily="2" charset="0"/>
                          <a:cs typeface="Times New Roman" pitchFamily="18" charset="0"/>
                        </a:rPr>
                        <a:t>Positon = OFF</a:t>
                      </a:r>
                    </a:p>
                  </a:txBody>
                  <a:tcPr marL="56164" marR="5616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Eurostile LT" pitchFamily="2" charset="0"/>
                          <a:cs typeface="Times New Roman" pitchFamily="18" charset="0"/>
                        </a:rPr>
                        <a:t>Position = ON</a:t>
                      </a:r>
                    </a:p>
                  </a:txBody>
                  <a:tcPr marL="56164" marR="5616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174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Eurostile LT" pitchFamily="2" charset="0"/>
                          <a:cs typeface="Times New Roman" pitchFamily="18" charset="0"/>
                        </a:rPr>
                        <a:t>n°1</a:t>
                      </a:r>
                    </a:p>
                  </a:txBody>
                  <a:tcPr marL="56164" marR="5616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dirty="0" smtClean="0">
                          <a:ln>
                            <a:noFill/>
                          </a:ln>
                          <a:solidFill>
                            <a:schemeClr val="tx1"/>
                          </a:solidFill>
                          <a:effectLst/>
                          <a:latin typeface="Eurostile LT" pitchFamily="2" charset="0"/>
                          <a:cs typeface="Times New Roman" pitchFamily="18" charset="0"/>
                        </a:rPr>
                        <a:t>T-MB  </a:t>
                      </a:r>
                      <a:endParaRPr kumimoji="0" lang="it-IT" sz="1600" b="1" i="0" u="none" strike="noStrike" cap="none" normalizeH="0" baseline="0" dirty="0" smtClean="0">
                        <a:ln>
                          <a:noFill/>
                        </a:ln>
                        <a:solidFill>
                          <a:schemeClr val="tx1"/>
                        </a:solidFill>
                        <a:effectLst/>
                        <a:latin typeface="Eurostile LT" pitchFamily="2" charset="0"/>
                        <a:cs typeface="Times New Roman" pitchFamily="18" charset="0"/>
                      </a:endParaRPr>
                    </a:p>
                  </a:txBody>
                  <a:tcPr marL="56164" marR="5616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smtClean="0">
                          <a:ln>
                            <a:noFill/>
                          </a:ln>
                          <a:solidFill>
                            <a:schemeClr val="tx1"/>
                          </a:solidFill>
                          <a:effectLst/>
                          <a:latin typeface="Eurostile LT" pitchFamily="2" charset="0"/>
                          <a:cs typeface="Times New Roman" pitchFamily="18" charset="0"/>
                        </a:rPr>
                        <a:t>T-MB ± 3°C</a:t>
                      </a:r>
                      <a:endParaRPr kumimoji="0" lang="it-IT" sz="1600" b="1" i="0" u="none" strike="noStrike" cap="none" normalizeH="0" baseline="0" smtClean="0">
                        <a:ln>
                          <a:noFill/>
                        </a:ln>
                        <a:solidFill>
                          <a:schemeClr val="tx1"/>
                        </a:solidFill>
                        <a:effectLst/>
                        <a:latin typeface="Eurostile LT" pitchFamily="2" charset="0"/>
                        <a:cs typeface="Times New Roman" pitchFamily="18" charset="0"/>
                      </a:endParaRPr>
                    </a:p>
                  </a:txBody>
                  <a:tcPr marL="56164" marR="5616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174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Eurostile LT" pitchFamily="2" charset="0"/>
                          <a:cs typeface="Times New Roman" pitchFamily="18" charset="0"/>
                        </a:rPr>
                        <a:t>n°2</a:t>
                      </a:r>
                    </a:p>
                  </a:txBody>
                  <a:tcPr marL="56164" marR="5616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Eurostile LT" pitchFamily="2" charset="0"/>
                          <a:cs typeface="Times New Roman" pitchFamily="18" charset="0"/>
                        </a:rPr>
                        <a:t>NTC </a:t>
                      </a:r>
                      <a:r>
                        <a:rPr kumimoji="0" lang="it-IT" sz="1600" b="1" i="0" u="none" strike="noStrike" cap="none" normalizeH="0" baseline="0" dirty="0" err="1" smtClean="0">
                          <a:ln>
                            <a:noFill/>
                          </a:ln>
                          <a:solidFill>
                            <a:schemeClr val="tx1"/>
                          </a:solidFill>
                          <a:effectLst/>
                          <a:latin typeface="Eurostile LT" pitchFamily="2" charset="0"/>
                          <a:cs typeface="Times New Roman" pitchFamily="18" charset="0"/>
                        </a:rPr>
                        <a:t>internal</a:t>
                      </a:r>
                      <a:r>
                        <a:rPr kumimoji="0" lang="it-IT" sz="1600" b="1" i="0" u="none" strike="noStrike" cap="none" normalizeH="0" baseline="0" dirty="0" smtClean="0">
                          <a:ln>
                            <a:noFill/>
                          </a:ln>
                          <a:solidFill>
                            <a:schemeClr val="tx1"/>
                          </a:solidFill>
                          <a:effectLst/>
                          <a:latin typeface="Eurostile LT" pitchFamily="2" charset="0"/>
                          <a:cs typeface="Times New Roman" pitchFamily="18" charset="0"/>
                        </a:rPr>
                        <a:t> </a:t>
                      </a:r>
                      <a:r>
                        <a:rPr kumimoji="0" lang="it-IT" sz="1600" b="1" i="0" u="none" strike="noStrike" cap="none" normalizeH="0" baseline="0" dirty="0" err="1" smtClean="0">
                          <a:ln>
                            <a:noFill/>
                          </a:ln>
                          <a:solidFill>
                            <a:schemeClr val="tx1"/>
                          </a:solidFill>
                          <a:effectLst/>
                          <a:latin typeface="Eurostile LT" pitchFamily="2" charset="0"/>
                          <a:cs typeface="Times New Roman" pitchFamily="18" charset="0"/>
                        </a:rPr>
                        <a:t>sensor</a:t>
                      </a:r>
                      <a:r>
                        <a:rPr kumimoji="0" lang="it-IT" sz="1600" b="1" i="0" u="none" strike="noStrike" cap="none" normalizeH="0" baseline="0" dirty="0" smtClean="0">
                          <a:ln>
                            <a:noFill/>
                          </a:ln>
                          <a:solidFill>
                            <a:schemeClr val="tx1"/>
                          </a:solidFill>
                          <a:effectLst/>
                          <a:latin typeface="Eurostile LT" pitchFamily="2" charset="0"/>
                          <a:cs typeface="Times New Roman" pitchFamily="18" charset="0"/>
                        </a:rPr>
                        <a:t> </a:t>
                      </a:r>
                      <a:r>
                        <a:rPr kumimoji="0" lang="it-IT" sz="1600" b="1" i="0" u="none" strike="noStrike" cap="none" normalizeH="0" baseline="0" dirty="0" err="1" smtClean="0">
                          <a:ln>
                            <a:noFill/>
                          </a:ln>
                          <a:solidFill>
                            <a:schemeClr val="tx1"/>
                          </a:solidFill>
                          <a:effectLst/>
                          <a:latin typeface="Eurostile LT" pitchFamily="2" charset="0"/>
                          <a:cs typeface="Times New Roman" pitchFamily="18" charset="0"/>
                        </a:rPr>
                        <a:t>enabled</a:t>
                      </a:r>
                      <a:endParaRPr kumimoji="0" lang="it-IT" sz="1600" b="1" i="0" u="none" strike="noStrike" cap="none" normalizeH="0" baseline="0" dirty="0" smtClean="0">
                        <a:ln>
                          <a:noFill/>
                        </a:ln>
                        <a:solidFill>
                          <a:schemeClr val="tx1"/>
                        </a:solidFill>
                        <a:effectLst/>
                        <a:latin typeface="Eurostile LT" pitchFamily="2" charset="0"/>
                        <a:cs typeface="Times New Roman" pitchFamily="18" charset="0"/>
                      </a:endParaRPr>
                    </a:p>
                  </a:txBody>
                  <a:tcPr marL="56164" marR="5616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Eurostile LT" pitchFamily="2" charset="0"/>
                          <a:cs typeface="Times New Roman" pitchFamily="18" charset="0"/>
                        </a:rPr>
                        <a:t>Remote fan-coil </a:t>
                      </a:r>
                      <a:r>
                        <a:rPr kumimoji="0" lang="it-IT" sz="1600" b="1" i="0" u="none" strike="noStrike" cap="none" normalizeH="0" baseline="0" dirty="0" err="1" smtClean="0">
                          <a:ln>
                            <a:noFill/>
                          </a:ln>
                          <a:solidFill>
                            <a:schemeClr val="tx1"/>
                          </a:solidFill>
                          <a:effectLst/>
                          <a:latin typeface="Eurostile LT" pitchFamily="2" charset="0"/>
                          <a:cs typeface="Times New Roman" pitchFamily="18" charset="0"/>
                        </a:rPr>
                        <a:t>sensor</a:t>
                      </a:r>
                      <a:r>
                        <a:rPr kumimoji="0" lang="it-IT" sz="1600" b="1" i="0" u="none" strike="noStrike" cap="none" normalizeH="0" baseline="0" dirty="0" smtClean="0">
                          <a:ln>
                            <a:noFill/>
                          </a:ln>
                          <a:solidFill>
                            <a:schemeClr val="tx1"/>
                          </a:solidFill>
                          <a:effectLst/>
                          <a:latin typeface="Eurostile LT" pitchFamily="2" charset="0"/>
                          <a:cs typeface="Times New Roman" pitchFamily="18" charset="0"/>
                        </a:rPr>
                        <a:t> </a:t>
                      </a:r>
                      <a:r>
                        <a:rPr kumimoji="0" lang="it-IT" sz="1600" b="1" i="0" u="none" strike="noStrike" cap="none" normalizeH="0" baseline="0" dirty="0" err="1" smtClean="0">
                          <a:ln>
                            <a:noFill/>
                          </a:ln>
                          <a:solidFill>
                            <a:schemeClr val="tx1"/>
                          </a:solidFill>
                          <a:effectLst/>
                          <a:latin typeface="Eurostile LT" pitchFamily="2" charset="0"/>
                          <a:cs typeface="Times New Roman" pitchFamily="18" charset="0"/>
                        </a:rPr>
                        <a:t>enabled</a:t>
                      </a:r>
                      <a:r>
                        <a:rPr kumimoji="0" lang="it-IT" sz="1600" b="1" i="0" u="none" strike="noStrike" cap="none" normalizeH="0" baseline="0" dirty="0" smtClean="0">
                          <a:ln>
                            <a:noFill/>
                          </a:ln>
                          <a:solidFill>
                            <a:schemeClr val="tx1"/>
                          </a:solidFill>
                          <a:effectLst/>
                          <a:latin typeface="Eurostile LT" pitchFamily="2" charset="0"/>
                          <a:cs typeface="Times New Roman" pitchFamily="18" charset="0"/>
                        </a:rPr>
                        <a:t> (T1)</a:t>
                      </a:r>
                    </a:p>
                  </a:txBody>
                  <a:tcPr marL="56164" marR="5616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174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Eurostile LT" pitchFamily="2" charset="0"/>
                          <a:cs typeface="Times New Roman" pitchFamily="18" charset="0"/>
                        </a:rPr>
                        <a:t>n°3</a:t>
                      </a:r>
                    </a:p>
                  </a:txBody>
                  <a:tcPr marL="56164" marR="5616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err="1" smtClean="0">
                          <a:ln>
                            <a:noFill/>
                          </a:ln>
                          <a:solidFill>
                            <a:schemeClr val="tx1"/>
                          </a:solidFill>
                          <a:effectLst/>
                          <a:latin typeface="Eurostile LT" pitchFamily="2" charset="0"/>
                          <a:cs typeface="Times New Roman" pitchFamily="18" charset="0"/>
                        </a:rPr>
                        <a:t>Not</a:t>
                      </a:r>
                      <a:r>
                        <a:rPr kumimoji="0" lang="it-IT" sz="1600" b="1" i="0" u="none" strike="noStrike" cap="none" normalizeH="0" baseline="0" dirty="0" smtClean="0">
                          <a:ln>
                            <a:noFill/>
                          </a:ln>
                          <a:solidFill>
                            <a:schemeClr val="tx1"/>
                          </a:solidFill>
                          <a:effectLst/>
                          <a:latin typeface="Eurostile LT" pitchFamily="2" charset="0"/>
                          <a:cs typeface="Times New Roman" pitchFamily="18" charset="0"/>
                        </a:rPr>
                        <a:t> </a:t>
                      </a:r>
                      <a:r>
                        <a:rPr kumimoji="0" lang="it-IT" sz="1600" b="1" i="0" u="none" strike="noStrike" cap="none" normalizeH="0" baseline="0" dirty="0" err="1" smtClean="0">
                          <a:ln>
                            <a:noFill/>
                          </a:ln>
                          <a:solidFill>
                            <a:schemeClr val="tx1"/>
                          </a:solidFill>
                          <a:effectLst/>
                          <a:latin typeface="Eurostile LT" pitchFamily="2" charset="0"/>
                          <a:cs typeface="Times New Roman" pitchFamily="18" charset="0"/>
                        </a:rPr>
                        <a:t>used</a:t>
                      </a:r>
                      <a:endParaRPr kumimoji="0" lang="it-IT" sz="1600" b="1" i="0" u="none" strike="noStrike" cap="none" normalizeH="0" baseline="0" dirty="0" smtClean="0">
                        <a:ln>
                          <a:noFill/>
                        </a:ln>
                        <a:solidFill>
                          <a:schemeClr val="tx1"/>
                        </a:solidFill>
                        <a:effectLst/>
                        <a:latin typeface="Eurostile LT" pitchFamily="2" charset="0"/>
                        <a:cs typeface="Times New Roman" pitchFamily="18" charset="0"/>
                      </a:endParaRPr>
                    </a:p>
                  </a:txBody>
                  <a:tcPr marL="56164" marR="5616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Eurostile LT" pitchFamily="2" charset="0"/>
                          <a:cs typeface="Times New Roman" pitchFamily="18" charset="0"/>
                        </a:rPr>
                        <a:t> </a:t>
                      </a:r>
                    </a:p>
                  </a:txBody>
                  <a:tcPr marL="56164" marR="5616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174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smtClean="0">
                          <a:ln>
                            <a:noFill/>
                          </a:ln>
                          <a:solidFill>
                            <a:schemeClr val="tx1"/>
                          </a:solidFill>
                          <a:effectLst/>
                          <a:latin typeface="Eurostile LT" pitchFamily="2" charset="0"/>
                          <a:cs typeface="Times New Roman" pitchFamily="18" charset="0"/>
                        </a:rPr>
                        <a:t>n°4</a:t>
                      </a:r>
                    </a:p>
                  </a:txBody>
                  <a:tcPr marL="56164" marR="5616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err="1" smtClean="0">
                          <a:ln>
                            <a:noFill/>
                          </a:ln>
                          <a:solidFill>
                            <a:schemeClr val="tx1"/>
                          </a:solidFill>
                          <a:effectLst/>
                          <a:latin typeface="Eurostile LT" pitchFamily="2" charset="0"/>
                          <a:cs typeface="Times New Roman" pitchFamily="18" charset="0"/>
                        </a:rPr>
                        <a:t>Not</a:t>
                      </a:r>
                      <a:r>
                        <a:rPr kumimoji="0" lang="it-IT" sz="1600" b="1" i="0" u="none" strike="noStrike" cap="none" normalizeH="0" baseline="0" dirty="0" smtClean="0">
                          <a:ln>
                            <a:noFill/>
                          </a:ln>
                          <a:solidFill>
                            <a:schemeClr val="tx1"/>
                          </a:solidFill>
                          <a:effectLst/>
                          <a:latin typeface="Eurostile LT" pitchFamily="2" charset="0"/>
                          <a:cs typeface="Times New Roman" pitchFamily="18" charset="0"/>
                        </a:rPr>
                        <a:t> </a:t>
                      </a:r>
                      <a:r>
                        <a:rPr kumimoji="0" lang="it-IT" sz="1600" b="1" i="0" u="none" strike="noStrike" cap="none" normalizeH="0" baseline="0" dirty="0" err="1" smtClean="0">
                          <a:ln>
                            <a:noFill/>
                          </a:ln>
                          <a:solidFill>
                            <a:schemeClr val="tx1"/>
                          </a:solidFill>
                          <a:effectLst/>
                          <a:latin typeface="Eurostile LT" pitchFamily="2" charset="0"/>
                          <a:cs typeface="Times New Roman" pitchFamily="18" charset="0"/>
                        </a:rPr>
                        <a:t>used</a:t>
                      </a:r>
                      <a:endParaRPr kumimoji="0" lang="it-IT" sz="1600" b="1" i="0" u="none" strike="noStrike" cap="none" normalizeH="0" baseline="0" dirty="0" smtClean="0">
                        <a:ln>
                          <a:noFill/>
                        </a:ln>
                        <a:solidFill>
                          <a:schemeClr val="tx1"/>
                        </a:solidFill>
                        <a:effectLst/>
                        <a:latin typeface="Eurostile LT" pitchFamily="2" charset="0"/>
                        <a:cs typeface="Times New Roman" pitchFamily="18" charset="0"/>
                      </a:endParaRPr>
                    </a:p>
                  </a:txBody>
                  <a:tcPr marL="56164" marR="5616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tx1"/>
                          </a:solidFill>
                          <a:effectLst/>
                          <a:latin typeface="Eurostile LT" pitchFamily="2" charset="0"/>
                          <a:cs typeface="Times New Roman" pitchFamily="18" charset="0"/>
                        </a:rPr>
                        <a:t> </a:t>
                      </a:r>
                    </a:p>
                  </a:txBody>
                  <a:tcPr marL="56164" marR="5616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5" name="Segnaposto contenuto 2"/>
          <p:cNvSpPr txBox="1">
            <a:spLocks/>
          </p:cNvSpPr>
          <p:nvPr/>
        </p:nvSpPr>
        <p:spPr>
          <a:xfrm>
            <a:off x="428625" y="3214688"/>
            <a:ext cx="8229600" cy="2043112"/>
          </a:xfrm>
          <a:prstGeom prst="rect">
            <a:avLst/>
          </a:prstGeom>
        </p:spPr>
        <p:txBody>
          <a:bodyPr>
            <a:normAutofit/>
          </a:bodyPr>
          <a:lstStyle/>
          <a:p>
            <a:pPr marL="342900" indent="-342900" fontAlgn="auto">
              <a:spcBef>
                <a:spcPct val="20000"/>
              </a:spcBef>
              <a:spcAft>
                <a:spcPts val="0"/>
              </a:spcAft>
              <a:buFont typeface="Wingdings" pitchFamily="2" charset="2"/>
              <a:buChar char="§"/>
              <a:defRPr/>
            </a:pPr>
            <a:r>
              <a:rPr lang="it-IT" dirty="0">
                <a:latin typeface="Eurostile LT" pitchFamily="2" charset="0"/>
              </a:rPr>
              <a:t>On the </a:t>
            </a:r>
            <a:r>
              <a:rPr lang="it-IT" dirty="0" smtClean="0">
                <a:latin typeface="Eurostile LT" pitchFamily="2" charset="0"/>
              </a:rPr>
              <a:t>RDC65 card </a:t>
            </a:r>
            <a:r>
              <a:rPr lang="it-IT" dirty="0" err="1">
                <a:latin typeface="Eurostile LT" pitchFamily="2" charset="0"/>
              </a:rPr>
              <a:t>we</a:t>
            </a:r>
            <a:r>
              <a:rPr lang="it-IT" dirty="0">
                <a:latin typeface="Eurostile LT" pitchFamily="2" charset="0"/>
              </a:rPr>
              <a:t> </a:t>
            </a:r>
            <a:r>
              <a:rPr lang="it-IT" dirty="0" err="1">
                <a:latin typeface="Eurostile LT" pitchFamily="2" charset="0"/>
              </a:rPr>
              <a:t>have</a:t>
            </a:r>
            <a:r>
              <a:rPr lang="it-IT" dirty="0">
                <a:latin typeface="Eurostile LT" pitchFamily="2" charset="0"/>
              </a:rPr>
              <a:t> a </a:t>
            </a:r>
            <a:r>
              <a:rPr lang="it-IT" dirty="0" err="1">
                <a:latin typeface="Eurostile LT" pitchFamily="2" charset="0"/>
              </a:rPr>
              <a:t>Dip</a:t>
            </a:r>
            <a:r>
              <a:rPr lang="it-IT" dirty="0">
                <a:latin typeface="Eurostile LT" pitchFamily="2" charset="0"/>
              </a:rPr>
              <a:t> </a:t>
            </a:r>
            <a:r>
              <a:rPr lang="it-IT" dirty="0" err="1">
                <a:latin typeface="Eurostile LT" pitchFamily="2" charset="0"/>
              </a:rPr>
              <a:t>switch</a:t>
            </a:r>
            <a:r>
              <a:rPr lang="it-IT" dirty="0">
                <a:latin typeface="Eurostile LT" pitchFamily="2" charset="0"/>
              </a:rPr>
              <a:t> block </a:t>
            </a:r>
            <a:r>
              <a:rPr lang="it-IT" dirty="0" err="1">
                <a:latin typeface="Eurostile LT" pitchFamily="2" charset="0"/>
              </a:rPr>
              <a:t>useful</a:t>
            </a:r>
            <a:r>
              <a:rPr lang="it-IT" dirty="0">
                <a:latin typeface="Eurostile LT" pitchFamily="2" charset="0"/>
              </a:rPr>
              <a:t> to set some </a:t>
            </a:r>
            <a:r>
              <a:rPr lang="it-IT" dirty="0" err="1">
                <a:latin typeface="Eurostile LT" pitchFamily="2" charset="0"/>
              </a:rPr>
              <a:t>functionality</a:t>
            </a:r>
            <a:r>
              <a:rPr lang="it-IT" dirty="0">
                <a:latin typeface="Eurostile LT" pitchFamily="2" charset="0"/>
              </a:rPr>
              <a:t> mode:</a:t>
            </a:r>
          </a:p>
          <a:p>
            <a:pPr marL="800100" lvl="1" indent="-342900" fontAlgn="auto">
              <a:spcBef>
                <a:spcPct val="20000"/>
              </a:spcBef>
              <a:spcAft>
                <a:spcPts val="0"/>
              </a:spcAft>
              <a:buFont typeface="Wingdings" pitchFamily="2" charset="2"/>
              <a:buChar char="§"/>
              <a:defRPr/>
            </a:pPr>
            <a:r>
              <a:rPr lang="it-IT" dirty="0" err="1">
                <a:latin typeface="Eurostile LT" pitchFamily="2" charset="0"/>
              </a:rPr>
              <a:t>You</a:t>
            </a:r>
            <a:r>
              <a:rPr lang="it-IT" dirty="0">
                <a:latin typeface="Eurostile LT" pitchFamily="2" charset="0"/>
              </a:rPr>
              <a:t> can </a:t>
            </a:r>
            <a:r>
              <a:rPr lang="it-IT" dirty="0" err="1">
                <a:latin typeface="Eurostile LT" pitchFamily="2" charset="0"/>
              </a:rPr>
              <a:t>choose</a:t>
            </a:r>
            <a:r>
              <a:rPr lang="it-IT" dirty="0">
                <a:latin typeface="Eurostile LT" pitchFamily="2" charset="0"/>
              </a:rPr>
              <a:t> </a:t>
            </a:r>
            <a:r>
              <a:rPr lang="it-IT" dirty="0" err="1">
                <a:latin typeface="Eurostile LT" pitchFamily="2" charset="0"/>
              </a:rPr>
              <a:t>to</a:t>
            </a:r>
            <a:r>
              <a:rPr lang="it-IT" dirty="0">
                <a:latin typeface="Eurostile LT" pitchFamily="2" charset="0"/>
              </a:rPr>
              <a:t> </a:t>
            </a:r>
            <a:r>
              <a:rPr lang="it-IT" dirty="0" err="1">
                <a:latin typeface="Eurostile LT" pitchFamily="2" charset="0"/>
              </a:rPr>
              <a:t>have</a:t>
            </a:r>
            <a:r>
              <a:rPr lang="it-IT" dirty="0">
                <a:latin typeface="Eurostile LT" pitchFamily="2" charset="0"/>
              </a:rPr>
              <a:t> the </a:t>
            </a:r>
            <a:r>
              <a:rPr lang="it-IT" dirty="0" err="1">
                <a:latin typeface="Eurostile LT" pitchFamily="2" charset="0"/>
              </a:rPr>
              <a:t>control</a:t>
            </a:r>
            <a:r>
              <a:rPr lang="it-IT" dirty="0">
                <a:latin typeface="Eurostile LT" pitchFamily="2" charset="0"/>
              </a:rPr>
              <a:t> </a:t>
            </a:r>
            <a:r>
              <a:rPr lang="it-IT" dirty="0" err="1">
                <a:latin typeface="Eurostile LT" pitchFamily="2" charset="0"/>
              </a:rPr>
              <a:t>as</a:t>
            </a:r>
            <a:r>
              <a:rPr lang="it-IT" dirty="0">
                <a:latin typeface="Eurostile LT" pitchFamily="2" charset="0"/>
              </a:rPr>
              <a:t> a </a:t>
            </a:r>
            <a:r>
              <a:rPr lang="it-IT" dirty="0" err="1">
                <a:latin typeface="Eurostile LT" pitchFamily="2" charset="0"/>
              </a:rPr>
              <a:t>room</a:t>
            </a:r>
            <a:r>
              <a:rPr lang="it-IT" dirty="0">
                <a:latin typeface="Eurostile LT" pitchFamily="2" charset="0"/>
              </a:rPr>
              <a:t> </a:t>
            </a:r>
            <a:r>
              <a:rPr lang="it-IT" dirty="0" err="1">
                <a:latin typeface="Eurostile LT" pitchFamily="2" charset="0"/>
              </a:rPr>
              <a:t>thermostat</a:t>
            </a:r>
            <a:r>
              <a:rPr lang="it-IT" dirty="0">
                <a:latin typeface="Eurostile LT" pitchFamily="2" charset="0"/>
              </a:rPr>
              <a:t> or </a:t>
            </a:r>
            <a:r>
              <a:rPr lang="it-IT" dirty="0" err="1">
                <a:latin typeface="Eurostile LT" pitchFamily="2" charset="0"/>
              </a:rPr>
              <a:t>as</a:t>
            </a:r>
            <a:r>
              <a:rPr lang="it-IT" dirty="0">
                <a:latin typeface="Eurostile LT" pitchFamily="2" charset="0"/>
              </a:rPr>
              <a:t> a +/- </a:t>
            </a:r>
            <a:r>
              <a:rPr lang="it-IT" dirty="0" err="1">
                <a:latin typeface="Eurostile LT" pitchFamily="2" charset="0"/>
              </a:rPr>
              <a:t>X°C</a:t>
            </a:r>
            <a:r>
              <a:rPr lang="it-IT" dirty="0">
                <a:latin typeface="Eurostile LT" pitchFamily="2" charset="0"/>
              </a:rPr>
              <a:t> </a:t>
            </a:r>
            <a:r>
              <a:rPr lang="it-IT" dirty="0" err="1">
                <a:latin typeface="Eurostile LT" pitchFamily="2" charset="0"/>
              </a:rPr>
              <a:t>potenziometer</a:t>
            </a:r>
            <a:endParaRPr lang="it-IT" dirty="0">
              <a:latin typeface="Eurostile LT" pitchFamily="2" charset="0"/>
            </a:endParaRPr>
          </a:p>
          <a:p>
            <a:pPr marL="800100" lvl="1" indent="-342900" fontAlgn="auto">
              <a:spcBef>
                <a:spcPct val="20000"/>
              </a:spcBef>
              <a:spcAft>
                <a:spcPts val="0"/>
              </a:spcAft>
              <a:buFont typeface="Wingdings" pitchFamily="2" charset="2"/>
              <a:buChar char="§"/>
              <a:defRPr/>
            </a:pPr>
            <a:r>
              <a:rPr lang="it-IT" dirty="0" err="1">
                <a:latin typeface="Eurostile LT" pitchFamily="2" charset="0"/>
              </a:rPr>
              <a:t>You</a:t>
            </a:r>
            <a:r>
              <a:rPr lang="it-IT" dirty="0">
                <a:latin typeface="Eurostile LT" pitchFamily="2" charset="0"/>
              </a:rPr>
              <a:t> can </a:t>
            </a:r>
            <a:r>
              <a:rPr lang="it-IT" dirty="0" err="1">
                <a:latin typeface="Eurostile LT" pitchFamily="2" charset="0"/>
              </a:rPr>
              <a:t>choose</a:t>
            </a:r>
            <a:r>
              <a:rPr lang="it-IT" dirty="0">
                <a:latin typeface="Eurostile LT" pitchFamily="2" charset="0"/>
              </a:rPr>
              <a:t> </a:t>
            </a:r>
            <a:r>
              <a:rPr lang="it-IT" dirty="0" err="1">
                <a:latin typeface="Eurostile LT" pitchFamily="2" charset="0"/>
              </a:rPr>
              <a:t>to</a:t>
            </a:r>
            <a:r>
              <a:rPr lang="it-IT" dirty="0">
                <a:latin typeface="Eurostile LT" pitchFamily="2" charset="0"/>
              </a:rPr>
              <a:t> </a:t>
            </a:r>
            <a:r>
              <a:rPr lang="it-IT" dirty="0" err="1">
                <a:latin typeface="Eurostile LT" pitchFamily="2" charset="0"/>
              </a:rPr>
              <a:t>use</a:t>
            </a:r>
            <a:r>
              <a:rPr lang="it-IT" dirty="0">
                <a:latin typeface="Eurostile LT" pitchFamily="2" charset="0"/>
              </a:rPr>
              <a:t> the </a:t>
            </a:r>
            <a:r>
              <a:rPr lang="it-IT" dirty="0" err="1">
                <a:latin typeface="Eurostile LT" pitchFamily="2" charset="0"/>
              </a:rPr>
              <a:t>sensor</a:t>
            </a:r>
            <a:r>
              <a:rPr lang="it-IT" dirty="0">
                <a:latin typeface="Eurostile LT" pitchFamily="2" charset="0"/>
              </a:rPr>
              <a:t> </a:t>
            </a:r>
            <a:r>
              <a:rPr lang="it-IT" dirty="0" err="1">
                <a:latin typeface="Eurostile LT" pitchFamily="2" charset="0"/>
              </a:rPr>
              <a:t>control</a:t>
            </a:r>
            <a:r>
              <a:rPr lang="it-IT" dirty="0">
                <a:latin typeface="Eurostile LT" pitchFamily="2" charset="0"/>
              </a:rPr>
              <a:t> or the remote T1 probe</a:t>
            </a:r>
          </a:p>
        </p:txBody>
      </p:sp>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a:t>RDC65 – Remote wall mounted display</a:t>
            </a:r>
            <a:endParaRPr lang="fr-FR" dirty="0"/>
          </a:p>
        </p:txBody>
      </p:sp>
    </p:spTree>
    <p:extLst>
      <p:ext uri="{BB962C8B-B14F-4D97-AF65-F5344CB8AC3E}">
        <p14:creationId xmlns:p14="http://schemas.microsoft.com/office/powerpoint/2010/main" val="11154444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462667" y="1114392"/>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eaLnBrk="0" hangingPunct="0">
              <a:defRPr/>
            </a:pPr>
            <a:r>
              <a:rPr lang="en-US" b="1" dirty="0">
                <a:latin typeface="Eurostile LT" pitchFamily="2" charset="0"/>
              </a:rPr>
              <a:t>Use </a:t>
            </a:r>
            <a:r>
              <a:rPr lang="en-US" b="1" dirty="0" smtClean="0">
                <a:latin typeface="Eurostile LT" pitchFamily="2" charset="0"/>
              </a:rPr>
              <a:t>3 x conductors </a:t>
            </a:r>
            <a:r>
              <a:rPr lang="en-US" b="1" dirty="0">
                <a:latin typeface="Eurostile LT" pitchFamily="2" charset="0"/>
              </a:rPr>
              <a:t>with 0.5 mm2 section</a:t>
            </a:r>
          </a:p>
          <a:p>
            <a:pPr lvl="0" eaLnBrk="0" hangingPunct="0">
              <a:defRPr/>
            </a:pPr>
            <a:endParaRPr lang="en-US" b="1" dirty="0" smtClean="0">
              <a:latin typeface="Eurostile LT" pitchFamily="2" charset="0"/>
            </a:endParaRPr>
          </a:p>
          <a:p>
            <a:pPr lvl="0" eaLnBrk="0" hangingPunct="0">
              <a:defRPr/>
            </a:pPr>
            <a:endParaRPr lang="en-US" b="1" dirty="0">
              <a:latin typeface="Eurostile LT" pitchFamily="2" charset="0"/>
            </a:endParaRPr>
          </a:p>
          <a:p>
            <a:pPr lvl="0" eaLnBrk="0" hangingPunct="0">
              <a:defRPr/>
            </a:pPr>
            <a:endParaRPr lang="en-US" b="1" dirty="0" smtClean="0">
              <a:latin typeface="Eurostile LT" pitchFamily="2" charset="0"/>
            </a:endParaRPr>
          </a:p>
          <a:p>
            <a:pPr lvl="0" eaLnBrk="0" hangingPunct="0">
              <a:defRPr/>
            </a:pPr>
            <a:endParaRPr lang="en-US" b="1" dirty="0">
              <a:latin typeface="Eurostile LT" pitchFamily="2" charset="0"/>
            </a:endParaRPr>
          </a:p>
          <a:p>
            <a:pPr lvl="0" eaLnBrk="0" hangingPunct="0">
              <a:defRPr/>
            </a:pPr>
            <a:endParaRPr lang="en-US" b="1" dirty="0" smtClean="0">
              <a:latin typeface="Eurostile LT" pitchFamily="2" charset="0"/>
            </a:endParaRPr>
          </a:p>
          <a:p>
            <a:pPr lvl="0" eaLnBrk="0" hangingPunct="0">
              <a:defRPr/>
            </a:pPr>
            <a:endParaRPr lang="en-US" b="1" dirty="0" smtClean="0">
              <a:latin typeface="Eurostile LT" pitchFamily="2" charset="0"/>
            </a:endParaRPr>
          </a:p>
          <a:p>
            <a:pPr lvl="0" eaLnBrk="0" hangingPunct="0">
              <a:defRPr/>
            </a:pPr>
            <a:endParaRPr lang="en-US" b="1" dirty="0">
              <a:latin typeface="Eurostile LT" pitchFamily="2" charset="0"/>
            </a:endParaRPr>
          </a:p>
          <a:p>
            <a:pPr lvl="0" eaLnBrk="0" hangingPunct="0">
              <a:defRPr/>
            </a:pPr>
            <a:r>
              <a:rPr lang="en-US" b="1" dirty="0" smtClean="0">
                <a:latin typeface="Eurostile LT" pitchFamily="2" charset="0"/>
              </a:rPr>
              <a:t>NOTE</a:t>
            </a:r>
            <a:r>
              <a:rPr lang="en-US" b="1" dirty="0">
                <a:latin typeface="Eurostile LT" pitchFamily="2" charset="0"/>
              </a:rPr>
              <a:t>: The </a:t>
            </a:r>
            <a:r>
              <a:rPr lang="en-US" b="1" dirty="0" smtClean="0">
                <a:latin typeface="Eurostile LT" pitchFamily="2" charset="0"/>
              </a:rPr>
              <a:t>connection wirings </a:t>
            </a:r>
            <a:r>
              <a:rPr lang="en-US" b="1" dirty="0">
                <a:latin typeface="Eurostile LT" pitchFamily="2" charset="0"/>
              </a:rPr>
              <a:t>must not exceed </a:t>
            </a:r>
            <a:r>
              <a:rPr lang="en-US" b="1" dirty="0" smtClean="0">
                <a:latin typeface="Eurostile LT" pitchFamily="2" charset="0"/>
              </a:rPr>
              <a:t>20m</a:t>
            </a:r>
            <a:endParaRPr lang="fr-FR" b="1" dirty="0">
              <a:latin typeface="Eurostile LT" pitchFamily="2" charset="0"/>
            </a:endParaRPr>
          </a:p>
        </p:txBody>
      </p:sp>
      <p:pic>
        <p:nvPicPr>
          <p:cNvPr id="1126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84720" y="1470345"/>
            <a:ext cx="35814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a:t>RDC65 – Remote wall mounted display</a:t>
            </a:r>
            <a:endParaRPr lang="fr-FR" dirty="0"/>
          </a:p>
        </p:txBody>
      </p:sp>
    </p:spTree>
    <p:custDataLst>
      <p:tags r:id="rId1"/>
    </p:custDataLst>
    <p:extLst>
      <p:ext uri="{BB962C8B-B14F-4D97-AF65-F5344CB8AC3E}">
        <p14:creationId xmlns:p14="http://schemas.microsoft.com/office/powerpoint/2010/main" val="9647977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493534" y="1124848"/>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eaLnBrk="0" hangingPunct="0">
              <a:defRPr/>
            </a:pPr>
            <a:r>
              <a:rPr lang="en-US" sz="1600" b="1" dirty="0" smtClean="0">
                <a:effectLst>
                  <a:outerShdw blurRad="38100" dist="38100" dir="2700000" algn="tl">
                    <a:srgbClr val="C0C0C0"/>
                  </a:outerShdw>
                </a:effectLst>
                <a:latin typeface="Eurostile LT" pitchFamily="2" charset="0"/>
              </a:rPr>
              <a:t>Allows </a:t>
            </a:r>
            <a:r>
              <a:rPr lang="en-US" sz="1600" b="1" dirty="0">
                <a:effectLst>
                  <a:outerShdw blurRad="38100" dist="38100" dir="2700000" algn="tl">
                    <a:srgbClr val="C0C0C0"/>
                  </a:outerShdw>
                </a:effectLst>
                <a:latin typeface="Eurostile LT" pitchFamily="2" charset="0"/>
              </a:rPr>
              <a:t>controlling one or </a:t>
            </a:r>
            <a:r>
              <a:rPr lang="en-US" sz="1600" b="1" dirty="0" smtClean="0">
                <a:effectLst>
                  <a:outerShdw blurRad="38100" dist="38100" dir="2700000" algn="tl">
                    <a:srgbClr val="C0C0C0"/>
                  </a:outerShdw>
                </a:effectLst>
                <a:latin typeface="Eurostile LT" pitchFamily="2" charset="0"/>
              </a:rPr>
              <a:t>up to 20 units in Master/Slaves </a:t>
            </a:r>
            <a:r>
              <a:rPr lang="en-US" sz="1600" b="1" dirty="0">
                <a:effectLst>
                  <a:outerShdw blurRad="38100" dist="38100" dir="2700000" algn="tl">
                    <a:srgbClr val="C0C0C0"/>
                  </a:outerShdw>
                </a:effectLst>
                <a:latin typeface="Eurostile LT" pitchFamily="2" charset="0"/>
              </a:rPr>
              <a:t>mode. </a:t>
            </a:r>
            <a:endParaRPr lang="en-US" sz="1600" b="1" dirty="0" smtClean="0">
              <a:effectLst>
                <a:outerShdw blurRad="38100" dist="38100" dir="2700000" algn="tl">
                  <a:srgbClr val="C0C0C0"/>
                </a:outerShdw>
              </a:effectLst>
              <a:latin typeface="Eurostile LT" pitchFamily="2" charset="0"/>
            </a:endParaRPr>
          </a:p>
          <a:p>
            <a:r>
              <a:rPr lang="en-US" sz="1400" dirty="0" smtClean="0">
                <a:latin typeface="Eurostile LT" pitchFamily="2" charset="0"/>
              </a:rPr>
              <a:t>(in master/slaves only the master has to be equipped with receiver)</a:t>
            </a:r>
          </a:p>
          <a:p>
            <a:endParaRPr lang="en-US" sz="1600" b="1" dirty="0" smtClean="0">
              <a:effectLst>
                <a:outerShdw blurRad="38100" dist="38100" dir="2700000" algn="tl">
                  <a:srgbClr val="C0C0C0"/>
                </a:outerShdw>
              </a:effectLst>
              <a:latin typeface="Eurostile LT" pitchFamily="2" charset="0"/>
            </a:endParaRPr>
          </a:p>
          <a:p>
            <a:r>
              <a:rPr lang="en-US" sz="1600" b="1" dirty="0" smtClean="0">
                <a:effectLst>
                  <a:outerShdw blurRad="38100" dist="38100" dir="2700000" algn="tl">
                    <a:srgbClr val="C0C0C0"/>
                  </a:outerShdw>
                </a:effectLst>
                <a:latin typeface="Eurostile LT" pitchFamily="2" charset="0"/>
              </a:rPr>
              <a:t>Functions:</a:t>
            </a:r>
            <a:endParaRPr lang="fr-FR" sz="1600" dirty="0" smtClean="0">
              <a:latin typeface="Eurostile LT" pitchFamily="2" charset="0"/>
            </a:endParaRPr>
          </a:p>
          <a:p>
            <a:pPr marL="171450" indent="-171450">
              <a:buFont typeface="Wingdings" pitchFamily="2" charset="2"/>
              <a:buChar char="§"/>
            </a:pPr>
            <a:r>
              <a:rPr lang="en-US" sz="1200" dirty="0">
                <a:latin typeface="Eurostile LT" pitchFamily="2" charset="0"/>
              </a:rPr>
              <a:t>Switch the appliance ON and OFF.</a:t>
            </a:r>
          </a:p>
          <a:p>
            <a:pPr marL="171450" indent="-171450">
              <a:buFont typeface="Wingdings" pitchFamily="2" charset="2"/>
              <a:buChar char="§"/>
            </a:pPr>
            <a:r>
              <a:rPr lang="en-US" sz="1200" dirty="0">
                <a:latin typeface="Eurostile LT" pitchFamily="2" charset="0"/>
              </a:rPr>
              <a:t>Temperature set.</a:t>
            </a:r>
            <a:endParaRPr lang="en-US" sz="1200" dirty="0">
              <a:solidFill>
                <a:srgbClr val="FF0000"/>
              </a:solidFill>
              <a:latin typeface="Eurostile LT" pitchFamily="2" charset="0"/>
            </a:endParaRPr>
          </a:p>
          <a:p>
            <a:pPr marL="171450" indent="-171450">
              <a:buFont typeface="Wingdings" pitchFamily="2" charset="2"/>
              <a:buChar char="§"/>
            </a:pPr>
            <a:r>
              <a:rPr lang="en-US" sz="1200" dirty="0">
                <a:latin typeface="Eurostile LT" pitchFamily="2" charset="0"/>
              </a:rPr>
              <a:t>Set the fan speed (low, medium, high or </a:t>
            </a:r>
            <a:r>
              <a:rPr lang="en-US" sz="1200" dirty="0" err="1">
                <a:latin typeface="Eurostile LT" pitchFamily="2" charset="0"/>
              </a:rPr>
              <a:t>autofan</a:t>
            </a:r>
            <a:r>
              <a:rPr lang="en-US" sz="1200" dirty="0">
                <a:latin typeface="Eurostile LT" pitchFamily="2" charset="0"/>
              </a:rPr>
              <a:t>).</a:t>
            </a:r>
          </a:p>
          <a:p>
            <a:pPr marL="171450" indent="-171450">
              <a:buFont typeface="Wingdings" pitchFamily="2" charset="2"/>
              <a:buChar char="§"/>
            </a:pPr>
            <a:r>
              <a:rPr lang="en-US" sz="1200" dirty="0">
                <a:latin typeface="Eurostile LT" pitchFamily="2" charset="0"/>
              </a:rPr>
              <a:t>Set the operation mode </a:t>
            </a:r>
          </a:p>
          <a:p>
            <a:pPr marL="171450" indent="-171450">
              <a:buFont typeface="Wingdings" pitchFamily="2" charset="2"/>
              <a:buChar char="§"/>
            </a:pPr>
            <a:r>
              <a:rPr lang="en-US" sz="1200" dirty="0">
                <a:latin typeface="Eurostile LT" pitchFamily="2" charset="0"/>
              </a:rPr>
              <a:t>(fan only, cooling, heating; auto for 4 pipe systems with mode</a:t>
            </a:r>
          </a:p>
          <a:p>
            <a:pPr marL="171450" indent="-171450">
              <a:buFont typeface="Wingdings" pitchFamily="2" charset="2"/>
              <a:buChar char="§"/>
            </a:pPr>
            <a:r>
              <a:rPr lang="en-US" sz="1200" dirty="0">
                <a:latin typeface="Eurostile LT" pitchFamily="2" charset="0"/>
              </a:rPr>
              <a:t>selection depending on the air temperature).</a:t>
            </a:r>
          </a:p>
          <a:p>
            <a:pPr marL="171450" indent="-171450">
              <a:buFont typeface="Wingdings" pitchFamily="2" charset="2"/>
              <a:buChar char="§"/>
            </a:pPr>
            <a:r>
              <a:rPr lang="en-US" sz="1200" dirty="0">
                <a:latin typeface="Eurostile LT" pitchFamily="2" charset="0"/>
              </a:rPr>
              <a:t>Time setting. </a:t>
            </a:r>
          </a:p>
          <a:p>
            <a:pPr marL="171450" indent="-171450">
              <a:buFont typeface="Wingdings" pitchFamily="2" charset="2"/>
              <a:buChar char="§"/>
            </a:pPr>
            <a:r>
              <a:rPr lang="en-US" sz="1200" dirty="0">
                <a:latin typeface="Eurostile LT" pitchFamily="2" charset="0"/>
              </a:rPr>
              <a:t>24 hours on/off program</a:t>
            </a:r>
          </a:p>
          <a:p>
            <a:pPr marL="171450" indent="-171450">
              <a:buSzPct val="100000"/>
              <a:buFont typeface="Wingdings" pitchFamily="2" charset="2"/>
              <a:buChar char="§"/>
              <a:defRPr/>
            </a:pPr>
            <a:r>
              <a:rPr lang="it-IT" sz="1200" dirty="0" smtClean="0">
                <a:latin typeface="Eurostile LT" pitchFamily="2" charset="0"/>
              </a:rPr>
              <a:t>on/off </a:t>
            </a:r>
            <a:r>
              <a:rPr lang="it-IT" sz="1200" dirty="0" err="1">
                <a:latin typeface="Eurostile LT" pitchFamily="2" charset="0"/>
              </a:rPr>
              <a:t>cooling</a:t>
            </a:r>
            <a:r>
              <a:rPr lang="it-IT" sz="1200" dirty="0">
                <a:latin typeface="Eurostile LT" pitchFamily="2" charset="0"/>
              </a:rPr>
              <a:t> valve control</a:t>
            </a:r>
          </a:p>
          <a:p>
            <a:pPr marL="171450" indent="-171450">
              <a:buSzPct val="100000"/>
              <a:buFont typeface="Wingdings" pitchFamily="2" charset="2"/>
              <a:buChar char="§"/>
              <a:defRPr/>
            </a:pPr>
            <a:r>
              <a:rPr lang="it-IT" sz="1200" dirty="0">
                <a:latin typeface="Eurostile LT" pitchFamily="2" charset="0"/>
              </a:rPr>
              <a:t>on/off </a:t>
            </a:r>
            <a:r>
              <a:rPr lang="it-IT" sz="1200" dirty="0" err="1">
                <a:latin typeface="Eurostile LT" pitchFamily="2" charset="0"/>
              </a:rPr>
              <a:t>heating</a:t>
            </a:r>
            <a:r>
              <a:rPr lang="it-IT" sz="1200" dirty="0">
                <a:latin typeface="Eurostile LT" pitchFamily="2" charset="0"/>
              </a:rPr>
              <a:t> valve control.</a:t>
            </a:r>
          </a:p>
          <a:p>
            <a:pPr marL="171450" indent="-171450">
              <a:buSzPct val="100000"/>
              <a:buFont typeface="Wingdings" pitchFamily="2" charset="2"/>
              <a:buChar char="§"/>
              <a:defRPr/>
            </a:pPr>
            <a:r>
              <a:rPr lang="it-IT" sz="1200" dirty="0">
                <a:latin typeface="Eurostile LT" pitchFamily="2" charset="0"/>
              </a:rPr>
              <a:t>Control of the </a:t>
            </a:r>
            <a:r>
              <a:rPr lang="it-IT" sz="1200" dirty="0" err="1">
                <a:latin typeface="Eurostile LT" pitchFamily="2" charset="0"/>
              </a:rPr>
              <a:t>valves</a:t>
            </a:r>
            <a:r>
              <a:rPr lang="it-IT" sz="1200" dirty="0">
                <a:latin typeface="Eurostile LT" pitchFamily="2" charset="0"/>
              </a:rPr>
              <a:t> </a:t>
            </a:r>
            <a:r>
              <a:rPr lang="it-IT" sz="1200" dirty="0" err="1">
                <a:latin typeface="Eurostile LT" pitchFamily="2" charset="0"/>
              </a:rPr>
              <a:t>only</a:t>
            </a:r>
            <a:r>
              <a:rPr lang="it-IT" sz="1200" dirty="0">
                <a:latin typeface="Eurostile LT" pitchFamily="2" charset="0"/>
              </a:rPr>
              <a:t> or of the </a:t>
            </a:r>
            <a:r>
              <a:rPr lang="it-IT" sz="1200" dirty="0" err="1">
                <a:latin typeface="Eurostile LT" pitchFamily="2" charset="0"/>
              </a:rPr>
              <a:t>valves</a:t>
            </a:r>
            <a:r>
              <a:rPr lang="it-IT" sz="1200" dirty="0">
                <a:latin typeface="Eurostile LT" pitchFamily="2" charset="0"/>
              </a:rPr>
              <a:t> and the fan </a:t>
            </a:r>
            <a:r>
              <a:rPr lang="it-IT" sz="1200" dirty="0" err="1">
                <a:latin typeface="Eurostile LT" pitchFamily="2" charset="0"/>
              </a:rPr>
              <a:t>together</a:t>
            </a:r>
            <a:r>
              <a:rPr lang="it-IT" sz="1200" dirty="0">
                <a:latin typeface="Eurostile LT" pitchFamily="2" charset="0"/>
              </a:rPr>
              <a:t>  </a:t>
            </a:r>
          </a:p>
          <a:p>
            <a:pPr marL="171450" indent="-171450">
              <a:buSzPct val="100000"/>
              <a:buFont typeface="Wingdings" pitchFamily="2" charset="2"/>
              <a:buChar char="§"/>
              <a:defRPr/>
            </a:pPr>
            <a:r>
              <a:rPr lang="it-IT" sz="1200" dirty="0">
                <a:latin typeface="Eurostile LT" pitchFamily="2" charset="0"/>
              </a:rPr>
              <a:t>Valve control of 2 or 4 pipe </a:t>
            </a:r>
            <a:r>
              <a:rPr lang="it-IT" sz="1200" dirty="0" err="1">
                <a:latin typeface="Eurostile LT" pitchFamily="2" charset="0"/>
              </a:rPr>
              <a:t>systems</a:t>
            </a:r>
            <a:r>
              <a:rPr lang="it-IT" sz="1200" dirty="0">
                <a:latin typeface="Eurostile LT" pitchFamily="2" charset="0"/>
              </a:rPr>
              <a:t> with </a:t>
            </a:r>
            <a:r>
              <a:rPr lang="it-IT" sz="1200" dirty="0" err="1">
                <a:latin typeface="Eurostile LT" pitchFamily="2" charset="0"/>
              </a:rPr>
              <a:t>winter</a:t>
            </a:r>
            <a:r>
              <a:rPr lang="it-IT" sz="1200" dirty="0">
                <a:latin typeface="Eurostile LT" pitchFamily="2" charset="0"/>
              </a:rPr>
              <a:t>/</a:t>
            </a:r>
            <a:r>
              <a:rPr lang="it-IT" sz="1200" dirty="0" err="1">
                <a:latin typeface="Eurostile LT" pitchFamily="2" charset="0"/>
              </a:rPr>
              <a:t>summer</a:t>
            </a:r>
            <a:r>
              <a:rPr lang="it-IT" sz="1200" dirty="0">
                <a:latin typeface="Eurostile LT" pitchFamily="2" charset="0"/>
              </a:rPr>
              <a:t> </a:t>
            </a:r>
            <a:r>
              <a:rPr lang="it-IT" sz="1200" dirty="0" err="1">
                <a:latin typeface="Eurostile LT" pitchFamily="2" charset="0"/>
              </a:rPr>
              <a:t>switch</a:t>
            </a:r>
            <a:r>
              <a:rPr lang="it-IT" sz="1200" dirty="0">
                <a:latin typeface="Eurostile LT" pitchFamily="2" charset="0"/>
              </a:rPr>
              <a:t> on the infra-</a:t>
            </a:r>
            <a:r>
              <a:rPr lang="it-IT" sz="1200" dirty="0" err="1">
                <a:latin typeface="Eurostile LT" pitchFamily="2" charset="0"/>
              </a:rPr>
              <a:t>red</a:t>
            </a:r>
            <a:r>
              <a:rPr lang="it-IT" sz="1200" dirty="0">
                <a:latin typeface="Eurostile LT" pitchFamily="2" charset="0"/>
              </a:rPr>
              <a:t> control.</a:t>
            </a:r>
          </a:p>
          <a:p>
            <a:pPr marL="171450" indent="-171450">
              <a:buSzPct val="100000"/>
              <a:buFont typeface="Wingdings" pitchFamily="2" charset="2"/>
              <a:buChar char="§"/>
              <a:defRPr/>
            </a:pPr>
            <a:r>
              <a:rPr lang="it-IT" sz="1200" dirty="0">
                <a:latin typeface="Eurostile LT" pitchFamily="2" charset="0"/>
              </a:rPr>
              <a:t>Valve control of 4 pipe </a:t>
            </a:r>
            <a:r>
              <a:rPr lang="it-IT" sz="1200" dirty="0" err="1">
                <a:latin typeface="Eurostile LT" pitchFamily="2" charset="0"/>
              </a:rPr>
              <a:t>systems</a:t>
            </a:r>
            <a:r>
              <a:rPr lang="it-IT" sz="1200" dirty="0">
                <a:latin typeface="Eurostile LT" pitchFamily="2" charset="0"/>
              </a:rPr>
              <a:t> with </a:t>
            </a:r>
            <a:r>
              <a:rPr lang="it-IT" sz="1200" dirty="0" err="1">
                <a:latin typeface="Eurostile LT" pitchFamily="2" charset="0"/>
              </a:rPr>
              <a:t>automatic</a:t>
            </a:r>
            <a:r>
              <a:rPr lang="it-IT" sz="1200" dirty="0">
                <a:latin typeface="Eurostile LT" pitchFamily="2" charset="0"/>
              </a:rPr>
              <a:t> </a:t>
            </a:r>
            <a:r>
              <a:rPr lang="it-IT" sz="1200" dirty="0" err="1">
                <a:latin typeface="Eurostile LT" pitchFamily="2" charset="0"/>
              </a:rPr>
              <a:t>heating</a:t>
            </a:r>
            <a:r>
              <a:rPr lang="it-IT" sz="1200" dirty="0">
                <a:latin typeface="Eurostile LT" pitchFamily="2" charset="0"/>
              </a:rPr>
              <a:t>/</a:t>
            </a:r>
            <a:r>
              <a:rPr lang="it-IT" sz="1200" dirty="0" err="1">
                <a:latin typeface="Eurostile LT" pitchFamily="2" charset="0"/>
              </a:rPr>
              <a:t>cooling</a:t>
            </a:r>
            <a:r>
              <a:rPr lang="it-IT" sz="1200" dirty="0">
                <a:latin typeface="Eurostile LT" pitchFamily="2" charset="0"/>
              </a:rPr>
              <a:t> mode </a:t>
            </a:r>
            <a:r>
              <a:rPr lang="it-IT" sz="1200" dirty="0" err="1">
                <a:latin typeface="Eurostile LT" pitchFamily="2" charset="0"/>
              </a:rPr>
              <a:t>selection</a:t>
            </a:r>
            <a:r>
              <a:rPr lang="it-IT" sz="1200" dirty="0">
                <a:latin typeface="Eurostile LT" pitchFamily="2" charset="0"/>
              </a:rPr>
              <a:t> with 2°C dead zone</a:t>
            </a:r>
          </a:p>
          <a:p>
            <a:pPr marL="171450" indent="-171450">
              <a:buSzPct val="100000"/>
              <a:buFont typeface="Wingdings" pitchFamily="2" charset="2"/>
              <a:buChar char="§"/>
              <a:defRPr/>
            </a:pPr>
            <a:r>
              <a:rPr lang="it-IT" sz="1200" dirty="0" err="1">
                <a:latin typeface="Eurostile LT" pitchFamily="2" charset="0"/>
              </a:rPr>
              <a:t>Activating</a:t>
            </a:r>
            <a:r>
              <a:rPr lang="it-IT" sz="1200" dirty="0">
                <a:latin typeface="Eurostile LT" pitchFamily="2" charset="0"/>
              </a:rPr>
              <a:t> the T2/T3 </a:t>
            </a:r>
            <a:r>
              <a:rPr lang="it-IT" sz="1200" dirty="0" err="1">
                <a:latin typeface="Eurostile LT" pitchFamily="2" charset="0"/>
              </a:rPr>
              <a:t>sensor</a:t>
            </a:r>
            <a:r>
              <a:rPr lang="it-IT" sz="1200" dirty="0">
                <a:latin typeface="Eurostile LT" pitchFamily="2" charset="0"/>
              </a:rPr>
              <a:t> </a:t>
            </a:r>
            <a:r>
              <a:rPr lang="it-IT" sz="1200" dirty="0" err="1">
                <a:latin typeface="Eurostile LT" pitchFamily="2" charset="0"/>
              </a:rPr>
              <a:t>connected</a:t>
            </a:r>
            <a:r>
              <a:rPr lang="it-IT" sz="1200" dirty="0">
                <a:latin typeface="Eurostile LT" pitchFamily="2" charset="0"/>
              </a:rPr>
              <a:t> to the T3 </a:t>
            </a:r>
            <a:r>
              <a:rPr lang="it-IT" sz="1200" dirty="0" err="1">
                <a:latin typeface="Eurostile LT" pitchFamily="2" charset="0"/>
              </a:rPr>
              <a:t>contact</a:t>
            </a:r>
            <a:r>
              <a:rPr lang="it-IT" sz="1200" dirty="0">
                <a:latin typeface="Eurostile LT" pitchFamily="2" charset="0"/>
              </a:rPr>
              <a:t> of the </a:t>
            </a:r>
            <a:r>
              <a:rPr lang="it-IT" sz="1200" dirty="0" err="1">
                <a:latin typeface="Eurostile LT" pitchFamily="2" charset="0"/>
              </a:rPr>
              <a:t>board</a:t>
            </a:r>
            <a:r>
              <a:rPr lang="it-IT" sz="1200" dirty="0">
                <a:latin typeface="Eurostile LT" pitchFamily="2" charset="0"/>
              </a:rPr>
              <a:t> (non </a:t>
            </a:r>
            <a:r>
              <a:rPr lang="it-IT" sz="1200" dirty="0" err="1">
                <a:latin typeface="Eurostile LT" pitchFamily="2" charset="0"/>
              </a:rPr>
              <a:t>active</a:t>
            </a:r>
            <a:r>
              <a:rPr lang="it-IT" sz="1200" dirty="0">
                <a:latin typeface="Eurostile LT" pitchFamily="2" charset="0"/>
              </a:rPr>
              <a:t> in the standard </a:t>
            </a:r>
            <a:r>
              <a:rPr lang="it-IT" sz="1200" dirty="0" err="1">
                <a:latin typeface="Eurostile LT" pitchFamily="2" charset="0"/>
              </a:rPr>
              <a:t>configuration</a:t>
            </a:r>
            <a:r>
              <a:rPr lang="it-IT" sz="1200" dirty="0">
                <a:latin typeface="Eurostile LT" pitchFamily="2" charset="0"/>
              </a:rPr>
              <a:t>)</a:t>
            </a:r>
          </a:p>
          <a:p>
            <a:r>
              <a:rPr lang="en-US" sz="1600" dirty="0" smtClean="0">
                <a:latin typeface="Eurostile LT" pitchFamily="2" charset="0"/>
              </a:rPr>
              <a:t/>
            </a:r>
            <a:br>
              <a:rPr lang="en-US" sz="1600" dirty="0" smtClean="0">
                <a:latin typeface="Eurostile LT" pitchFamily="2" charset="0"/>
              </a:rPr>
            </a:br>
            <a:endParaRPr lang="en-US" sz="1600" dirty="0">
              <a:latin typeface="Eurostile LT" pitchFamily="2" charset="0"/>
            </a:endParaRPr>
          </a:p>
        </p:txBody>
      </p:sp>
      <p:sp>
        <p:nvSpPr>
          <p:cNvPr id="2" name="ZoneTexte 1"/>
          <p:cNvSpPr txBox="1"/>
          <p:nvPr/>
        </p:nvSpPr>
        <p:spPr>
          <a:xfrm>
            <a:off x="493534" y="6283680"/>
            <a:ext cx="1713091" cy="553998"/>
          </a:xfrm>
          <a:prstGeom prst="rect">
            <a:avLst/>
          </a:prstGeom>
          <a:noFill/>
        </p:spPr>
        <p:txBody>
          <a:bodyPr wrap="square" rtlCol="0">
            <a:spAutoFit/>
          </a:bodyPr>
          <a:lstStyle/>
          <a:p>
            <a:pPr algn="ctr"/>
            <a:r>
              <a:rPr lang="fr-FR" sz="1200" dirty="0">
                <a:latin typeface="Eurostile LT" pitchFamily="2" charset="0"/>
              </a:rPr>
              <a:t>Code </a:t>
            </a:r>
            <a:r>
              <a:rPr lang="fr-FR" sz="1200" dirty="0" smtClean="0">
                <a:latin typeface="Eurostile LT" pitchFamily="2" charset="0"/>
              </a:rPr>
              <a:t>3021203</a:t>
            </a:r>
            <a:endParaRPr lang="fr-FR" sz="1200" dirty="0">
              <a:latin typeface="Eurostile LT" pitchFamily="2" charset="0"/>
            </a:endParaRPr>
          </a:p>
          <a:p>
            <a:endParaRPr lang="fr-FR" dirty="0"/>
          </a:p>
        </p:txBody>
      </p:sp>
      <p:pic>
        <p:nvPicPr>
          <p:cNvPr id="11" name="Picture 4"/>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rot="1037032">
            <a:off x="7390557" y="1416214"/>
            <a:ext cx="1582855" cy="2895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2882" y="5118820"/>
            <a:ext cx="599996" cy="60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4620" y="5938035"/>
            <a:ext cx="896520" cy="329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rot="2322680">
            <a:off x="1058950" y="4971922"/>
            <a:ext cx="727328" cy="133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ZoneTexte 15"/>
          <p:cNvSpPr txBox="1"/>
          <p:nvPr/>
        </p:nvSpPr>
        <p:spPr>
          <a:xfrm>
            <a:off x="2803220" y="6266500"/>
            <a:ext cx="1713091" cy="276999"/>
          </a:xfrm>
          <a:prstGeom prst="rect">
            <a:avLst/>
          </a:prstGeom>
          <a:noFill/>
        </p:spPr>
        <p:txBody>
          <a:bodyPr wrap="square" rtlCol="0">
            <a:spAutoFit/>
          </a:bodyPr>
          <a:lstStyle/>
          <a:p>
            <a:pPr algn="ctr"/>
            <a:r>
              <a:rPr lang="fr-FR" sz="1200" dirty="0">
                <a:latin typeface="Eurostile LT" pitchFamily="2" charset="0"/>
              </a:rPr>
              <a:t>Code 9079116</a:t>
            </a:r>
          </a:p>
        </p:txBody>
      </p:sp>
      <p:sp>
        <p:nvSpPr>
          <p:cNvPr id="17" name="ZoneTexte 16"/>
          <p:cNvSpPr txBox="1"/>
          <p:nvPr/>
        </p:nvSpPr>
        <p:spPr>
          <a:xfrm>
            <a:off x="5159540" y="6283680"/>
            <a:ext cx="1713090" cy="276999"/>
          </a:xfrm>
          <a:prstGeom prst="rect">
            <a:avLst/>
          </a:prstGeom>
          <a:noFill/>
        </p:spPr>
        <p:txBody>
          <a:bodyPr wrap="square" rtlCol="0">
            <a:spAutoFit/>
          </a:bodyPr>
          <a:lstStyle/>
          <a:p>
            <a:pPr algn="ctr"/>
            <a:r>
              <a:rPr lang="fr-FR" sz="1200" dirty="0">
                <a:latin typeface="Eurostile LT" pitchFamily="2" charset="0"/>
              </a:rPr>
              <a:t>Code 9079117</a:t>
            </a:r>
          </a:p>
        </p:txBody>
      </p:sp>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177" y="5081941"/>
            <a:ext cx="599996" cy="60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39915" y="5901156"/>
            <a:ext cx="896520" cy="329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rot="2322680">
            <a:off x="5352029" y="4971922"/>
            <a:ext cx="727328" cy="133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93534" y="4890614"/>
            <a:ext cx="1713091" cy="1700843"/>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2803220" y="4890614"/>
            <a:ext cx="1713091" cy="1700843"/>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5159539" y="4890614"/>
            <a:ext cx="1713091" cy="1700843"/>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p:cNvSpPr>
            <a:spLocks noGrp="1"/>
          </p:cNvSpPr>
          <p:nvPr>
            <p:ph type="title"/>
          </p:nvPr>
        </p:nvSpPr>
        <p:spPr/>
        <p:txBody>
          <a:bodyPr/>
          <a:lstStyle/>
          <a:p>
            <a:r>
              <a:rPr lang="fr-FR" dirty="0"/>
              <a:t>RIR65 – infra-</a:t>
            </a:r>
            <a:r>
              <a:rPr lang="fr-FR" dirty="0" err="1"/>
              <a:t>red</a:t>
            </a:r>
            <a:r>
              <a:rPr lang="fr-FR" dirty="0"/>
              <a:t> </a:t>
            </a:r>
            <a:r>
              <a:rPr lang="fr-FR" dirty="0" err="1"/>
              <a:t>remote</a:t>
            </a:r>
            <a:r>
              <a:rPr lang="fr-FR" dirty="0"/>
              <a:t> control</a:t>
            </a:r>
          </a:p>
        </p:txBody>
      </p:sp>
    </p:spTree>
    <p:custDataLst>
      <p:tags r:id="rId1"/>
    </p:custDataLst>
    <p:extLst>
      <p:ext uri="{BB962C8B-B14F-4D97-AF65-F5344CB8AC3E}">
        <p14:creationId xmlns:p14="http://schemas.microsoft.com/office/powerpoint/2010/main" val="40463394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493534" y="1124848"/>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eaLnBrk="0" hangingPunct="0">
              <a:defRPr/>
            </a:pPr>
            <a:r>
              <a:rPr lang="en-US" sz="2000" b="1" dirty="0" smtClean="0">
                <a:effectLst>
                  <a:outerShdw blurRad="38100" dist="38100" dir="2700000" algn="tl">
                    <a:srgbClr val="C0C0C0"/>
                  </a:outerShdw>
                </a:effectLst>
                <a:latin typeface="Eurostile LT" pitchFamily="2" charset="0"/>
              </a:rPr>
              <a:t>Allows </a:t>
            </a:r>
            <a:r>
              <a:rPr lang="en-US" sz="2000" b="1" dirty="0">
                <a:effectLst>
                  <a:outerShdw blurRad="38100" dist="38100" dir="2700000" algn="tl">
                    <a:srgbClr val="C0C0C0"/>
                  </a:outerShdw>
                </a:effectLst>
                <a:latin typeface="Eurostile LT" pitchFamily="2" charset="0"/>
              </a:rPr>
              <a:t>controlling one or </a:t>
            </a:r>
            <a:r>
              <a:rPr lang="en-US" sz="2000" b="1" dirty="0" smtClean="0">
                <a:effectLst>
                  <a:outerShdw blurRad="38100" dist="38100" dir="2700000" algn="tl">
                    <a:srgbClr val="C0C0C0"/>
                  </a:outerShdw>
                </a:effectLst>
                <a:latin typeface="Eurostile LT" pitchFamily="2" charset="0"/>
              </a:rPr>
              <a:t>up to 20 units in Master/Slaves </a:t>
            </a:r>
            <a:r>
              <a:rPr lang="en-US" sz="2000" b="1" dirty="0">
                <a:effectLst>
                  <a:outerShdw blurRad="38100" dist="38100" dir="2700000" algn="tl">
                    <a:srgbClr val="C0C0C0"/>
                  </a:outerShdw>
                </a:effectLst>
                <a:latin typeface="Eurostile LT" pitchFamily="2" charset="0"/>
              </a:rPr>
              <a:t>mode. </a:t>
            </a:r>
            <a:endParaRPr lang="en-US" sz="2000" b="1" dirty="0" smtClean="0">
              <a:effectLst>
                <a:outerShdw blurRad="38100" dist="38100" dir="2700000" algn="tl">
                  <a:srgbClr val="C0C0C0"/>
                </a:outerShdw>
              </a:effectLst>
              <a:latin typeface="Eurostile LT" pitchFamily="2"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51" y="2081216"/>
            <a:ext cx="3180398" cy="1886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7960" y="2102151"/>
            <a:ext cx="3760470" cy="1886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534" y="4133302"/>
            <a:ext cx="3180398" cy="2380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5650" y="4121102"/>
            <a:ext cx="3760470" cy="2380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381445" y="1492551"/>
            <a:ext cx="5358400" cy="523220"/>
          </a:xfrm>
          <a:prstGeom prst="rect">
            <a:avLst/>
          </a:prstGeom>
        </p:spPr>
        <p:txBody>
          <a:bodyPr wrap="square">
            <a:spAutoFit/>
          </a:bodyPr>
          <a:lstStyle/>
          <a:p>
            <a:pPr algn="ctr"/>
            <a:r>
              <a:rPr lang="fr-FR" sz="1400" b="1" dirty="0">
                <a:latin typeface="Eurostile LT" pitchFamily="2" charset="0"/>
              </a:rPr>
              <a:t>(20 </a:t>
            </a:r>
            <a:r>
              <a:rPr lang="fr-FR" sz="1400" b="1" dirty="0" err="1">
                <a:latin typeface="Eurostile LT" pitchFamily="2" charset="0"/>
              </a:rPr>
              <a:t>units</a:t>
            </a:r>
            <a:r>
              <a:rPr lang="fr-FR" sz="1400" b="1" dirty="0">
                <a:latin typeface="Eurostile LT" pitchFamily="2" charset="0"/>
              </a:rPr>
              <a:t> max.)</a:t>
            </a:r>
          </a:p>
          <a:p>
            <a:pPr algn="ctr"/>
            <a:r>
              <a:rPr lang="en-US" sz="1400" b="1" i="1" dirty="0">
                <a:latin typeface="Eurostile LT" pitchFamily="2" charset="0"/>
              </a:rPr>
              <a:t>(Maximum total length of the connection cable = 800 m)</a:t>
            </a:r>
            <a:endParaRPr lang="fr-FR" sz="1400" dirty="0">
              <a:latin typeface="Eurostile LT" pitchFamily="2" charset="0"/>
            </a:endParaRPr>
          </a:p>
        </p:txBody>
      </p:sp>
      <p:cxnSp>
        <p:nvCxnSpPr>
          <p:cNvPr id="6" name="Connecteur droit 5"/>
          <p:cNvCxnSpPr/>
          <p:nvPr/>
        </p:nvCxnSpPr>
        <p:spPr>
          <a:xfrm>
            <a:off x="424260" y="4043480"/>
            <a:ext cx="83356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3381445" y="1784938"/>
            <a:ext cx="0" cy="4370817"/>
          </a:xfrm>
          <a:prstGeom prst="line">
            <a:avLst/>
          </a:prstGeom>
        </p:spPr>
        <p:style>
          <a:lnRef idx="1">
            <a:schemeClr val="accent1"/>
          </a:lnRef>
          <a:fillRef idx="0">
            <a:schemeClr val="accent1"/>
          </a:fillRef>
          <a:effectRef idx="0">
            <a:schemeClr val="accent1"/>
          </a:effectRef>
          <a:fontRef idx="minor">
            <a:schemeClr val="tx1"/>
          </a:fontRef>
        </p:style>
      </p:cxnSp>
      <p:sp>
        <p:nvSpPr>
          <p:cNvPr id="11"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a:t>Master / Slaves</a:t>
            </a:r>
          </a:p>
        </p:txBody>
      </p:sp>
    </p:spTree>
    <p:custDataLst>
      <p:tags r:id="rId1"/>
    </p:custDataLst>
    <p:extLst>
      <p:ext uri="{BB962C8B-B14F-4D97-AF65-F5344CB8AC3E}">
        <p14:creationId xmlns:p14="http://schemas.microsoft.com/office/powerpoint/2010/main" val="29489157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Segnaposto contenuto 3"/>
          <p:cNvSpPr>
            <a:spLocks noGrp="1"/>
          </p:cNvSpPr>
          <p:nvPr>
            <p:ph idx="1"/>
          </p:nvPr>
        </p:nvSpPr>
        <p:spPr>
          <a:xfrm>
            <a:off x="500063" y="1214438"/>
            <a:ext cx="8229600" cy="2686050"/>
          </a:xfrm>
        </p:spPr>
        <p:txBody>
          <a:bodyPr/>
          <a:lstStyle/>
          <a:p>
            <a:pPr eaLnBrk="1" hangingPunct="1"/>
            <a:r>
              <a:rPr lang="en-GB" sz="1800" dirty="0" smtClean="0"/>
              <a:t>Any fan coil can be controlled as a stand alone unit or connected as Master/Slave group</a:t>
            </a:r>
          </a:p>
          <a:p>
            <a:pPr eaLnBrk="1" hangingPunct="1"/>
            <a:r>
              <a:rPr lang="en-GB" sz="1800" dirty="0" smtClean="0"/>
              <a:t>Master is the unit where the receiver is installed or the </a:t>
            </a:r>
            <a:r>
              <a:rPr lang="en-GB" sz="1800" dirty="0" smtClean="0">
                <a:effectLst>
                  <a:outerShdw blurRad="38100" dist="38100" dir="2700000" algn="tl">
                    <a:srgbClr val="000000">
                      <a:alpha val="43137"/>
                    </a:srgbClr>
                  </a:outerShdw>
                </a:effectLst>
              </a:rPr>
              <a:t>RDC65</a:t>
            </a:r>
            <a:r>
              <a:rPr lang="en-GB" sz="1800" dirty="0" smtClean="0"/>
              <a:t> is connected</a:t>
            </a:r>
          </a:p>
          <a:p>
            <a:pPr eaLnBrk="1" hangingPunct="1"/>
            <a:r>
              <a:rPr lang="en-GB" sz="1800" dirty="0" smtClean="0"/>
              <a:t>It is possible to connect up to 20 units</a:t>
            </a:r>
          </a:p>
          <a:p>
            <a:pPr eaLnBrk="1" hangingPunct="1">
              <a:buFont typeface="Wingdings 2" pitchFamily="18" charset="2"/>
              <a:buNone/>
            </a:pPr>
            <a:endParaRPr lang="en-GB" dirty="0" smtClean="0"/>
          </a:p>
        </p:txBody>
      </p:sp>
      <p:pic>
        <p:nvPicPr>
          <p:cNvPr id="37892" name="Picture 2"/>
          <p:cNvPicPr>
            <a:picLocks noChangeAspect="1" noChangeArrowheads="1"/>
          </p:cNvPicPr>
          <p:nvPr/>
        </p:nvPicPr>
        <p:blipFill>
          <a:blip r:embed="rId2" cstate="print"/>
          <a:srcRect/>
          <a:stretch>
            <a:fillRect/>
          </a:stretch>
        </p:blipFill>
        <p:spPr bwMode="auto">
          <a:xfrm>
            <a:off x="1768435" y="3160165"/>
            <a:ext cx="5038725" cy="2724150"/>
          </a:xfrm>
          <a:prstGeom prst="rect">
            <a:avLst/>
          </a:prstGeom>
          <a:noFill/>
          <a:ln w="9525">
            <a:noFill/>
            <a:miter lim="800000"/>
            <a:headEnd/>
            <a:tailEnd/>
          </a:ln>
        </p:spPr>
      </p:pic>
      <p:sp>
        <p:nvSpPr>
          <p:cNvPr id="5"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a:t>Master / Slaves</a:t>
            </a:r>
          </a:p>
        </p:txBody>
      </p:sp>
      <p:sp>
        <p:nvSpPr>
          <p:cNvPr id="4" name="Ellipse 3"/>
          <p:cNvSpPr/>
          <p:nvPr/>
        </p:nvSpPr>
        <p:spPr>
          <a:xfrm>
            <a:off x="5724150" y="4888390"/>
            <a:ext cx="768100" cy="3840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382769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p:txBody>
          <a:bodyPr>
            <a:normAutofit/>
          </a:bodyPr>
          <a:lstStyle/>
          <a:p>
            <a:pPr marL="137160" indent="0" eaLnBrk="1" fontAlgn="auto" hangingPunct="1">
              <a:spcAft>
                <a:spcPts val="0"/>
              </a:spcAft>
              <a:buClr>
                <a:schemeClr val="tx1">
                  <a:shade val="95000"/>
                </a:schemeClr>
              </a:buClr>
              <a:buNone/>
              <a:defRPr/>
            </a:pPr>
            <a:r>
              <a:rPr lang="en-GB" sz="2000" b="1" dirty="0">
                <a:effectLst>
                  <a:outerShdw blurRad="38100" dist="38100" dir="2700000" algn="tl">
                    <a:srgbClr val="000000">
                      <a:alpha val="43137"/>
                    </a:srgbClr>
                  </a:outerShdw>
                </a:effectLst>
              </a:rPr>
              <a:t>Temperature control on a Master/Slave </a:t>
            </a:r>
            <a:r>
              <a:rPr lang="en-GB" sz="2000" b="1" dirty="0" smtClean="0">
                <a:effectLst>
                  <a:outerShdw blurRad="38100" dist="38100" dir="2700000" algn="tl">
                    <a:srgbClr val="000000">
                      <a:alpha val="43137"/>
                    </a:srgbClr>
                  </a:outerShdw>
                </a:effectLst>
              </a:rPr>
              <a:t>network</a:t>
            </a:r>
          </a:p>
          <a:p>
            <a:pPr marL="137160" indent="0" eaLnBrk="1" fontAlgn="auto" hangingPunct="1">
              <a:spcAft>
                <a:spcPts val="0"/>
              </a:spcAft>
              <a:buClr>
                <a:schemeClr val="tx1">
                  <a:shade val="95000"/>
                </a:schemeClr>
              </a:buClr>
              <a:buNone/>
              <a:defRPr/>
            </a:pPr>
            <a:endParaRPr lang="en-GB" sz="2000" b="1" dirty="0" smtClean="0">
              <a:effectLst>
                <a:outerShdw blurRad="38100" dist="38100" dir="2700000" algn="tl">
                  <a:srgbClr val="000000">
                    <a:alpha val="43137"/>
                  </a:srgbClr>
                </a:outerShdw>
              </a:effectLst>
            </a:endParaRPr>
          </a:p>
          <a:p>
            <a:pPr marL="548640" indent="-411480" eaLnBrk="1" fontAlgn="auto" hangingPunct="1">
              <a:spcAft>
                <a:spcPts val="0"/>
              </a:spcAft>
              <a:buClr>
                <a:schemeClr val="tx1">
                  <a:shade val="95000"/>
                </a:schemeClr>
              </a:buClr>
              <a:buFont typeface="Wingdings" pitchFamily="2" charset="2"/>
              <a:buChar char="§"/>
              <a:defRPr/>
            </a:pPr>
            <a:r>
              <a:rPr lang="en-GB" sz="1800" dirty="0" smtClean="0"/>
              <a:t>All the units are set at the same working condition transmitted by the </a:t>
            </a:r>
            <a:r>
              <a:rPr lang="en-GB" sz="1800" dirty="0" smtClean="0">
                <a:effectLst>
                  <a:outerShdw blurRad="38100" dist="38100" dir="2700000" algn="tl">
                    <a:srgbClr val="000000">
                      <a:alpha val="43137"/>
                    </a:srgbClr>
                  </a:outerShdw>
                </a:effectLst>
              </a:rPr>
              <a:t>RIR65</a:t>
            </a:r>
            <a:r>
              <a:rPr lang="en-GB" sz="1800" dirty="0" smtClean="0"/>
              <a:t> or </a:t>
            </a:r>
            <a:r>
              <a:rPr lang="en-GB" sz="1800" dirty="0" smtClean="0">
                <a:effectLst>
                  <a:outerShdw blurRad="38100" dist="38100" dir="2700000" algn="tl">
                    <a:srgbClr val="000000">
                      <a:alpha val="43137"/>
                    </a:srgbClr>
                  </a:outerShdw>
                </a:effectLst>
              </a:rPr>
              <a:t>RDC65</a:t>
            </a:r>
            <a:r>
              <a:rPr lang="en-GB" sz="1800" dirty="0" smtClean="0"/>
              <a:t> remote control</a:t>
            </a:r>
          </a:p>
          <a:p>
            <a:pPr marL="548640" indent="-411480" eaLnBrk="1" fontAlgn="auto" hangingPunct="1">
              <a:spcAft>
                <a:spcPts val="0"/>
              </a:spcAft>
              <a:buClr>
                <a:schemeClr val="tx1">
                  <a:shade val="95000"/>
                </a:schemeClr>
              </a:buClr>
              <a:buFont typeface="Wingdings" pitchFamily="2" charset="2"/>
              <a:buChar char="§"/>
              <a:defRPr/>
            </a:pPr>
            <a:r>
              <a:rPr lang="en-GB" sz="1800" dirty="0" smtClean="0"/>
              <a:t>Using an </a:t>
            </a:r>
            <a:r>
              <a:rPr lang="en-GB" sz="1800" dirty="0">
                <a:effectLst>
                  <a:outerShdw blurRad="38100" dist="38100" dir="2700000" algn="tl">
                    <a:srgbClr val="000000">
                      <a:alpha val="43137"/>
                    </a:srgbClr>
                  </a:outerShdw>
                </a:effectLst>
              </a:rPr>
              <a:t>RIR65</a:t>
            </a:r>
            <a:r>
              <a:rPr lang="en-GB" sz="1800" dirty="0"/>
              <a:t> remote </a:t>
            </a:r>
            <a:r>
              <a:rPr lang="en-GB" sz="1800" dirty="0" smtClean="0"/>
              <a:t>control, each connected unit works in accordance to the air temperature measured on the air intake (T1 probe)</a:t>
            </a:r>
          </a:p>
          <a:p>
            <a:pPr marL="548640" indent="-411480" eaLnBrk="1" fontAlgn="auto" hangingPunct="1">
              <a:spcAft>
                <a:spcPts val="0"/>
              </a:spcAft>
              <a:buClr>
                <a:schemeClr val="tx1">
                  <a:shade val="95000"/>
                </a:schemeClr>
              </a:buClr>
              <a:buFont typeface="Wingdings" pitchFamily="2" charset="2"/>
              <a:buChar char="§"/>
              <a:defRPr/>
            </a:pPr>
            <a:r>
              <a:rPr lang="en-GB" sz="1800" dirty="0" smtClean="0"/>
              <a:t>Using a </a:t>
            </a:r>
            <a:r>
              <a:rPr lang="en-GB" sz="1800" dirty="0" smtClean="0">
                <a:effectLst>
                  <a:outerShdw blurRad="38100" dist="38100" dir="2700000" algn="tl">
                    <a:srgbClr val="000000">
                      <a:alpha val="43137"/>
                    </a:srgbClr>
                  </a:outerShdw>
                </a:effectLst>
              </a:rPr>
              <a:t>RDC65</a:t>
            </a:r>
            <a:r>
              <a:rPr lang="en-GB" sz="1800" dirty="0" smtClean="0"/>
              <a:t> wall mounted control, it is possible to choose whether to use the T1 probe installed on each unit or the ambient temperature measured by the sensor that is in the control</a:t>
            </a:r>
            <a:endParaRPr lang="en-GB" sz="1800" dirty="0"/>
          </a:p>
        </p:txBody>
      </p:sp>
      <p:sp>
        <p:nvSpPr>
          <p:cNvPr id="5"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a:t>Master / Slaves</a:t>
            </a:r>
          </a:p>
        </p:txBody>
      </p:sp>
    </p:spTree>
    <p:extLst>
      <p:ext uri="{BB962C8B-B14F-4D97-AF65-F5344CB8AC3E}">
        <p14:creationId xmlns:p14="http://schemas.microsoft.com/office/powerpoint/2010/main" val="19094242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462667" y="1114392"/>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eaLnBrk="0" hangingPunct="0">
              <a:defRPr/>
            </a:pPr>
            <a:r>
              <a:rPr lang="en-US" dirty="0" smtClean="0">
                <a:latin typeface="Eurostile LT" pitchFamily="2" charset="0"/>
              </a:rPr>
              <a:t>Possibility </a:t>
            </a:r>
            <a:r>
              <a:rPr lang="en-US" dirty="0">
                <a:latin typeface="Eurostile LT" pitchFamily="2" charset="0"/>
              </a:rPr>
              <a:t>to </a:t>
            </a:r>
            <a:r>
              <a:rPr lang="en-US" dirty="0" smtClean="0">
                <a:latin typeface="Eurostile LT" pitchFamily="2" charset="0"/>
              </a:rPr>
              <a:t>manage up </a:t>
            </a:r>
            <a:r>
              <a:rPr lang="en-US" dirty="0">
                <a:latin typeface="Eurostile LT" pitchFamily="2" charset="0"/>
              </a:rPr>
              <a:t>to 60 Cassette </a:t>
            </a:r>
            <a:r>
              <a:rPr lang="en-US" dirty="0" smtClean="0">
                <a:latin typeface="Eurostile LT" pitchFamily="2" charset="0"/>
              </a:rPr>
              <a:t>units</a:t>
            </a:r>
          </a:p>
          <a:p>
            <a:pPr lvl="0" eaLnBrk="0" hangingPunct="0">
              <a:defRPr/>
            </a:pPr>
            <a:r>
              <a:rPr lang="en-US" sz="1600" dirty="0">
                <a:latin typeface="Eurostile LT" pitchFamily="2" charset="0"/>
              </a:rPr>
              <a:t>(the maximum length of the RS </a:t>
            </a:r>
            <a:r>
              <a:rPr lang="en-US" sz="1600" dirty="0" smtClean="0">
                <a:latin typeface="Eurostile LT" pitchFamily="2" charset="0"/>
              </a:rPr>
              <a:t>485 connection </a:t>
            </a:r>
            <a:r>
              <a:rPr lang="en-US" sz="1600" dirty="0">
                <a:latin typeface="Eurostile LT" pitchFamily="2" charset="0"/>
              </a:rPr>
              <a:t>cable </a:t>
            </a:r>
            <a:endParaRPr lang="en-US" sz="1600" dirty="0" smtClean="0">
              <a:latin typeface="Eurostile LT" pitchFamily="2" charset="0"/>
            </a:endParaRPr>
          </a:p>
          <a:p>
            <a:pPr lvl="0" eaLnBrk="0" hangingPunct="0">
              <a:defRPr/>
            </a:pPr>
            <a:r>
              <a:rPr lang="en-US" sz="1600" dirty="0" smtClean="0">
                <a:latin typeface="Eurostile LT" pitchFamily="2" charset="0"/>
              </a:rPr>
              <a:t>must </a:t>
            </a:r>
            <a:r>
              <a:rPr lang="en-US" sz="1600" dirty="0">
                <a:latin typeface="Eurostile LT" pitchFamily="2" charset="0"/>
              </a:rPr>
              <a:t>not exceed 800 </a:t>
            </a:r>
            <a:r>
              <a:rPr lang="en-US" sz="1600" dirty="0" smtClean="0">
                <a:latin typeface="Eurostile LT" pitchFamily="2" charset="0"/>
              </a:rPr>
              <a:t>m)</a:t>
            </a:r>
            <a:endParaRPr lang="en-US" sz="1600" dirty="0">
              <a:latin typeface="Eurostile LT" pitchFamily="2" charset="0"/>
            </a:endParaRPr>
          </a:p>
          <a:p>
            <a:pPr lvl="0" eaLnBrk="0" hangingPunct="0">
              <a:defRPr/>
            </a:pPr>
            <a:endParaRPr lang="en-US" sz="1600" dirty="0" smtClean="0">
              <a:latin typeface="Eurostile LT" pitchFamily="2" charset="0"/>
            </a:endParaRPr>
          </a:p>
          <a:p>
            <a:pPr lvl="0" eaLnBrk="0" hangingPunct="0">
              <a:defRPr/>
            </a:pPr>
            <a:endParaRPr lang="en-US" sz="1600" dirty="0" smtClean="0">
              <a:latin typeface="Eurostile LT" pitchFamily="2" charset="0"/>
            </a:endParaRPr>
          </a:p>
          <a:p>
            <a:pPr lvl="0" eaLnBrk="0" hangingPunct="0">
              <a:defRPr/>
            </a:pPr>
            <a:endParaRPr lang="en-US" sz="1600" dirty="0" smtClean="0">
              <a:latin typeface="Eurostile LT" pitchFamily="2" charset="0"/>
            </a:endParaRPr>
          </a:p>
          <a:p>
            <a:pPr lvl="0" eaLnBrk="0" hangingPunct="0">
              <a:defRPr/>
            </a:pPr>
            <a:endParaRPr lang="en-US" sz="1600" dirty="0">
              <a:latin typeface="Eurostile LT" pitchFamily="2" charset="0"/>
            </a:endParaRPr>
          </a:p>
          <a:p>
            <a:pPr lvl="0" eaLnBrk="0" hangingPunct="0">
              <a:defRPr/>
            </a:pPr>
            <a:r>
              <a:rPr lang="en-US" sz="1600" dirty="0" smtClean="0">
                <a:latin typeface="Eurostile LT" pitchFamily="2" charset="0"/>
              </a:rPr>
              <a:t>Can </a:t>
            </a:r>
            <a:r>
              <a:rPr lang="en-US" sz="1600" dirty="0">
                <a:latin typeface="Eurostile LT" pitchFamily="2" charset="0"/>
              </a:rPr>
              <a:t>be used to set </a:t>
            </a:r>
            <a:r>
              <a:rPr lang="en-US" sz="1600" dirty="0" smtClean="0">
                <a:latin typeface="Eurostile LT" pitchFamily="2" charset="0"/>
              </a:rPr>
              <a:t>the operating mode. </a:t>
            </a:r>
          </a:p>
          <a:p>
            <a:pPr lvl="0" eaLnBrk="0" hangingPunct="0">
              <a:defRPr/>
            </a:pPr>
            <a:r>
              <a:rPr lang="en-US" sz="1600" dirty="0" smtClean="0">
                <a:latin typeface="Eurostile LT" pitchFamily="2" charset="0"/>
              </a:rPr>
              <a:t>Display the </a:t>
            </a:r>
            <a:r>
              <a:rPr lang="en-US" sz="1600" dirty="0">
                <a:latin typeface="Eurostile LT" pitchFamily="2" charset="0"/>
              </a:rPr>
              <a:t>operating conditions of each </a:t>
            </a:r>
            <a:endParaRPr lang="en-US" sz="1600" dirty="0" smtClean="0">
              <a:latin typeface="Eurostile LT" pitchFamily="2" charset="0"/>
            </a:endParaRPr>
          </a:p>
          <a:p>
            <a:pPr lvl="0" eaLnBrk="0" hangingPunct="0">
              <a:defRPr/>
            </a:pPr>
            <a:r>
              <a:rPr lang="en-US" sz="1600" dirty="0" smtClean="0">
                <a:latin typeface="Eurostile LT" pitchFamily="2" charset="0"/>
              </a:rPr>
              <a:t>individual unit.</a:t>
            </a:r>
          </a:p>
          <a:p>
            <a:pPr lvl="0" eaLnBrk="0" hangingPunct="0">
              <a:defRPr/>
            </a:pPr>
            <a:endParaRPr lang="en-US" sz="1600" dirty="0" smtClean="0">
              <a:latin typeface="Eurostile LT" pitchFamily="2" charset="0"/>
            </a:endParaRPr>
          </a:p>
          <a:p>
            <a:pPr lvl="0" eaLnBrk="0" hangingPunct="0">
              <a:defRPr/>
            </a:pPr>
            <a:endParaRPr lang="en-US" sz="1600" dirty="0" smtClean="0">
              <a:latin typeface="Eurostile LT" pitchFamily="2" charset="0"/>
            </a:endParaRPr>
          </a:p>
          <a:p>
            <a:pPr lvl="0" eaLnBrk="0" hangingPunct="0">
              <a:defRPr/>
            </a:pPr>
            <a:endParaRPr lang="en-US" sz="1600" dirty="0">
              <a:latin typeface="Eurostile LT" pitchFamily="2" charset="0"/>
            </a:endParaRPr>
          </a:p>
          <a:p>
            <a:pPr lvl="0" eaLnBrk="0" hangingPunct="0">
              <a:defRPr/>
            </a:pPr>
            <a:endParaRPr lang="en-US" sz="1600" dirty="0">
              <a:latin typeface="Eurostile LT" pitchFamily="2" charset="0"/>
            </a:endParaRPr>
          </a:p>
          <a:p>
            <a:pPr lvl="0" eaLnBrk="0" hangingPunct="0">
              <a:defRPr/>
            </a:pPr>
            <a:r>
              <a:rPr lang="en-US" sz="1600" dirty="0">
                <a:latin typeface="Eurostile LT" pitchFamily="2" charset="0"/>
              </a:rPr>
              <a:t>Can be used to set </a:t>
            </a:r>
            <a:r>
              <a:rPr lang="en-US" sz="1600" dirty="0" smtClean="0">
                <a:latin typeface="Eurostile LT" pitchFamily="2" charset="0"/>
              </a:rPr>
              <a:t>the ON/OFF </a:t>
            </a:r>
            <a:r>
              <a:rPr lang="en-US" sz="1600" dirty="0">
                <a:latin typeface="Eurostile LT" pitchFamily="2" charset="0"/>
              </a:rPr>
              <a:t>time sets for each day of the week </a:t>
            </a:r>
            <a:endParaRPr lang="en-US" sz="1600" dirty="0" smtClean="0">
              <a:latin typeface="Eurostile LT" pitchFamily="2" charset="0"/>
            </a:endParaRPr>
          </a:p>
          <a:p>
            <a:pPr lvl="0" eaLnBrk="0" hangingPunct="0">
              <a:defRPr/>
            </a:pPr>
            <a:r>
              <a:rPr lang="en-US" sz="1600" dirty="0" smtClean="0">
                <a:latin typeface="Eurostile LT" pitchFamily="2" charset="0"/>
              </a:rPr>
              <a:t>(</a:t>
            </a:r>
            <a:r>
              <a:rPr lang="en-US" sz="1600" dirty="0">
                <a:latin typeface="Eurostile LT" pitchFamily="2" charset="0"/>
              </a:rPr>
              <a:t>the </a:t>
            </a:r>
            <a:r>
              <a:rPr lang="en-US" sz="1600" dirty="0" smtClean="0">
                <a:latin typeface="Eurostile LT" pitchFamily="2" charset="0"/>
              </a:rPr>
              <a:t>program can </a:t>
            </a:r>
            <a:r>
              <a:rPr lang="en-US" sz="1600" dirty="0">
                <a:latin typeface="Eurostile LT" pitchFamily="2" charset="0"/>
              </a:rPr>
              <a:t>be set for all the units </a:t>
            </a:r>
            <a:r>
              <a:rPr lang="en-US" sz="1600" dirty="0" smtClean="0">
                <a:latin typeface="Eurostile LT" pitchFamily="2" charset="0"/>
              </a:rPr>
              <a:t>or </a:t>
            </a:r>
            <a:r>
              <a:rPr lang="en-US" sz="1600" dirty="0">
                <a:latin typeface="Eurostile LT" pitchFamily="2" charset="0"/>
              </a:rPr>
              <a:t>for a maximum of two groups</a:t>
            </a:r>
          </a:p>
          <a:p>
            <a:pPr lvl="0" eaLnBrk="0" hangingPunct="0">
              <a:defRPr/>
            </a:pPr>
            <a:r>
              <a:rPr lang="en-US" sz="1600" dirty="0">
                <a:latin typeface="Eurostile LT" pitchFamily="2" charset="0"/>
              </a:rPr>
              <a:t>of units</a:t>
            </a:r>
            <a:r>
              <a:rPr lang="en-US" sz="1600" dirty="0" smtClean="0">
                <a:latin typeface="Eurostile LT" pitchFamily="2" charset="0"/>
              </a:rPr>
              <a:t>).</a:t>
            </a:r>
            <a:endParaRPr lang="en-US" sz="1600" dirty="0">
              <a:latin typeface="Eurostile LT" pitchFamily="2" charset="0"/>
            </a:endParaRPr>
          </a:p>
        </p:txBody>
      </p:sp>
      <p:sp>
        <p:nvSpPr>
          <p:cNvPr id="2" name="ZoneTexte 1"/>
          <p:cNvSpPr txBox="1"/>
          <p:nvPr/>
        </p:nvSpPr>
        <p:spPr>
          <a:xfrm>
            <a:off x="7799825" y="510220"/>
            <a:ext cx="1344175" cy="307777"/>
          </a:xfrm>
          <a:prstGeom prst="rect">
            <a:avLst/>
          </a:prstGeom>
          <a:noFill/>
        </p:spPr>
        <p:txBody>
          <a:bodyPr wrap="square" rtlCol="0">
            <a:spAutoFit/>
          </a:bodyPr>
          <a:lstStyle/>
          <a:p>
            <a:r>
              <a:rPr lang="fr-FR" sz="1400" dirty="0">
                <a:latin typeface="+mn-lt"/>
              </a:rPr>
              <a:t>Code 3021293</a:t>
            </a:r>
            <a:endParaRPr lang="fr-FR"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6535" y="1892800"/>
            <a:ext cx="3153702" cy="2265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a:t>RDM65 – </a:t>
            </a:r>
            <a:r>
              <a:rPr lang="fr-FR" dirty="0" err="1"/>
              <a:t>multifunction</a:t>
            </a:r>
            <a:r>
              <a:rPr lang="fr-FR" dirty="0"/>
              <a:t> </a:t>
            </a:r>
            <a:r>
              <a:rPr lang="fr-FR" dirty="0" err="1"/>
              <a:t>remote</a:t>
            </a:r>
            <a:r>
              <a:rPr lang="fr-FR" dirty="0"/>
              <a:t> control</a:t>
            </a:r>
          </a:p>
        </p:txBody>
      </p:sp>
    </p:spTree>
    <p:custDataLst>
      <p:tags r:id="rId1"/>
    </p:custDataLst>
    <p:extLst>
      <p:ext uri="{BB962C8B-B14F-4D97-AF65-F5344CB8AC3E}">
        <p14:creationId xmlns:p14="http://schemas.microsoft.com/office/powerpoint/2010/main" val="29335137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462667" y="1114392"/>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eaLnBrk="0" hangingPunct="0">
              <a:defRPr/>
            </a:pPr>
            <a:r>
              <a:rPr lang="en-US" sz="1400" dirty="0" smtClean="0">
                <a:latin typeface="Eurostile LT" pitchFamily="2" charset="0"/>
              </a:rPr>
              <a:t>Communicates </a:t>
            </a:r>
            <a:r>
              <a:rPr lang="en-US" sz="1400" dirty="0">
                <a:latin typeface="Eurostile LT" pitchFamily="2" charset="0"/>
              </a:rPr>
              <a:t>via a serial line with all the units connected, with the possibility of </a:t>
            </a:r>
            <a:r>
              <a:rPr lang="en-US" sz="1400" dirty="0" smtClean="0">
                <a:latin typeface="Eurostile LT" pitchFamily="2" charset="0"/>
              </a:rPr>
              <a:t>controlling  them </a:t>
            </a:r>
            <a:r>
              <a:rPr lang="en-US" sz="1400" dirty="0">
                <a:latin typeface="Eurostile LT" pitchFamily="2" charset="0"/>
              </a:rPr>
              <a:t>all together or individually. </a:t>
            </a:r>
            <a:endParaRPr lang="en-US" sz="1400" dirty="0" smtClean="0">
              <a:latin typeface="Eurostile LT" pitchFamily="2" charset="0"/>
            </a:endParaRPr>
          </a:p>
          <a:p>
            <a:pPr lvl="0" eaLnBrk="0" hangingPunct="0">
              <a:defRPr/>
            </a:pPr>
            <a:endParaRPr lang="en-US" sz="1400" dirty="0" smtClean="0">
              <a:latin typeface="Eurostile LT" pitchFamily="2" charset="0"/>
            </a:endParaRPr>
          </a:p>
          <a:p>
            <a:pPr lvl="0" eaLnBrk="0" hangingPunct="0">
              <a:defRPr/>
            </a:pPr>
            <a:r>
              <a:rPr lang="en-US" sz="1400" dirty="0" smtClean="0">
                <a:latin typeface="Eurostile LT" pitchFamily="2" charset="0"/>
              </a:rPr>
              <a:t>In </a:t>
            </a:r>
            <a:r>
              <a:rPr lang="en-US" sz="1400" dirty="0">
                <a:latin typeface="Eurostile LT" pitchFamily="2" charset="0"/>
              </a:rPr>
              <a:t>fact, the unique address of each individual fan coil means that all the units </a:t>
            </a:r>
            <a:r>
              <a:rPr lang="en-US" sz="1400" dirty="0" smtClean="0">
                <a:latin typeface="Eurostile LT" pitchFamily="2" charset="0"/>
              </a:rPr>
              <a:t>can be </a:t>
            </a:r>
            <a:r>
              <a:rPr lang="en-US" sz="1400" dirty="0">
                <a:latin typeface="Eurostile LT" pitchFamily="2" charset="0"/>
              </a:rPr>
              <a:t>called at the same time, or the individual unit called, to perform the following functions:</a:t>
            </a:r>
          </a:p>
          <a:p>
            <a:pPr marL="342900" lvl="0" indent="-342900" eaLnBrk="0" hangingPunct="0">
              <a:buFont typeface="Arial" pitchFamily="34" charset="0"/>
              <a:buChar char="•"/>
              <a:defRPr/>
            </a:pPr>
            <a:r>
              <a:rPr lang="en-US" sz="1400" b="1" dirty="0" smtClean="0">
                <a:latin typeface="Eurostile LT" pitchFamily="2" charset="0"/>
              </a:rPr>
              <a:t>Display </a:t>
            </a:r>
            <a:r>
              <a:rPr lang="en-US" sz="1400" b="1" dirty="0">
                <a:latin typeface="Eurostile LT" pitchFamily="2" charset="0"/>
              </a:rPr>
              <a:t>the current operating mode, the fan speed, the set </a:t>
            </a:r>
            <a:r>
              <a:rPr lang="en-US" sz="1400" b="1" dirty="0" smtClean="0">
                <a:latin typeface="Eurostile LT" pitchFamily="2" charset="0"/>
              </a:rPr>
              <a:t>point.</a:t>
            </a:r>
          </a:p>
          <a:p>
            <a:pPr marL="342900" lvl="0" indent="-342900" eaLnBrk="0" hangingPunct="0">
              <a:buFont typeface="Arial" pitchFamily="34" charset="0"/>
              <a:buChar char="•"/>
              <a:defRPr/>
            </a:pPr>
            <a:r>
              <a:rPr lang="en-US" sz="1400" b="1" dirty="0" smtClean="0">
                <a:latin typeface="Eurostile LT" pitchFamily="2" charset="0"/>
              </a:rPr>
              <a:t>Display </a:t>
            </a:r>
            <a:r>
              <a:rPr lang="en-US" sz="1400" b="1" dirty="0">
                <a:latin typeface="Eurostile LT" pitchFamily="2" charset="0"/>
              </a:rPr>
              <a:t>the room temperature measured on the individual </a:t>
            </a:r>
            <a:r>
              <a:rPr lang="en-US" sz="1400" b="1" dirty="0" smtClean="0">
                <a:latin typeface="Eurostile LT" pitchFamily="2" charset="0"/>
              </a:rPr>
              <a:t>unit.</a:t>
            </a:r>
          </a:p>
          <a:p>
            <a:pPr marL="342900" lvl="0" indent="-342900" eaLnBrk="0" hangingPunct="0">
              <a:buFont typeface="Arial" pitchFamily="34" charset="0"/>
              <a:buChar char="•"/>
              <a:defRPr/>
            </a:pPr>
            <a:r>
              <a:rPr lang="en-US" sz="1400" b="1" dirty="0" smtClean="0">
                <a:latin typeface="Eurostile LT" pitchFamily="2" charset="0"/>
              </a:rPr>
              <a:t>Turn </a:t>
            </a:r>
            <a:r>
              <a:rPr lang="en-US" sz="1400" b="1" dirty="0">
                <a:latin typeface="Eurostile LT" pitchFamily="2" charset="0"/>
              </a:rPr>
              <a:t>all the units ON and OFF at the same time or alternatively each unit </a:t>
            </a:r>
            <a:r>
              <a:rPr lang="en-US" sz="1400" b="1" dirty="0" smtClean="0">
                <a:latin typeface="Eurostile LT" pitchFamily="2" charset="0"/>
              </a:rPr>
              <a:t>individually.</a:t>
            </a:r>
          </a:p>
          <a:p>
            <a:pPr marL="342900" lvl="0" indent="-342900" eaLnBrk="0" hangingPunct="0">
              <a:buFont typeface="Arial" pitchFamily="34" charset="0"/>
              <a:buChar char="•"/>
              <a:defRPr/>
            </a:pPr>
            <a:r>
              <a:rPr lang="en-US" sz="1400" b="1" dirty="0" smtClean="0">
                <a:latin typeface="Eurostile LT" pitchFamily="2" charset="0"/>
              </a:rPr>
              <a:t>Change </a:t>
            </a:r>
            <a:r>
              <a:rPr lang="en-US" sz="1400" b="1" dirty="0">
                <a:latin typeface="Eurostile LT" pitchFamily="2" charset="0"/>
              </a:rPr>
              <a:t>the operating mode (fan only, heating, cooling, automatic changeover</a:t>
            </a:r>
            <a:r>
              <a:rPr lang="en-US" sz="1400" b="1" dirty="0" smtClean="0">
                <a:latin typeface="Eurostile LT" pitchFamily="2" charset="0"/>
              </a:rPr>
              <a:t>)</a:t>
            </a:r>
            <a:r>
              <a:rPr lang="en-US" sz="1400" b="1" dirty="0">
                <a:latin typeface="Eurostile LT" pitchFamily="2" charset="0"/>
              </a:rPr>
              <a:t>.</a:t>
            </a:r>
          </a:p>
          <a:p>
            <a:pPr marL="342900" lvl="0" indent="-342900" eaLnBrk="0" hangingPunct="0">
              <a:buFont typeface="Arial" pitchFamily="34" charset="0"/>
              <a:buChar char="•"/>
              <a:defRPr/>
            </a:pPr>
            <a:r>
              <a:rPr lang="en-US" sz="1400" b="1" dirty="0" smtClean="0">
                <a:latin typeface="Eurostile LT" pitchFamily="2" charset="0"/>
              </a:rPr>
              <a:t>Change </a:t>
            </a:r>
            <a:r>
              <a:rPr lang="en-US" sz="1400" b="1" dirty="0">
                <a:latin typeface="Eurostile LT" pitchFamily="2" charset="0"/>
              </a:rPr>
              <a:t>the set point</a:t>
            </a:r>
            <a:r>
              <a:rPr lang="en-US" sz="1400" b="1" dirty="0" smtClean="0">
                <a:latin typeface="Eurostile LT" pitchFamily="2" charset="0"/>
              </a:rPr>
              <a:t>.</a:t>
            </a:r>
          </a:p>
          <a:p>
            <a:pPr marL="342900" lvl="0" indent="-342900" eaLnBrk="0" hangingPunct="0">
              <a:buFont typeface="Arial" pitchFamily="34" charset="0"/>
              <a:buChar char="•"/>
              <a:defRPr/>
            </a:pPr>
            <a:r>
              <a:rPr lang="en-US" sz="1400" b="1" dirty="0" smtClean="0">
                <a:latin typeface="Eurostile LT" pitchFamily="2" charset="0"/>
              </a:rPr>
              <a:t>Modify </a:t>
            </a:r>
            <a:r>
              <a:rPr lang="en-US" sz="1400" b="1" dirty="0">
                <a:latin typeface="Eurostile LT" pitchFamily="2" charset="0"/>
              </a:rPr>
              <a:t>the values and operation parameters of the fan speed.</a:t>
            </a:r>
          </a:p>
          <a:p>
            <a:pPr lvl="0" eaLnBrk="0" hangingPunct="0">
              <a:defRPr/>
            </a:pPr>
            <a:endParaRPr lang="en-US" sz="1400" dirty="0" smtClean="0">
              <a:latin typeface="Eurostile LT" pitchFamily="2" charset="0"/>
            </a:endParaRPr>
          </a:p>
          <a:p>
            <a:pPr lvl="0" eaLnBrk="0" hangingPunct="0">
              <a:defRPr/>
            </a:pPr>
            <a:r>
              <a:rPr lang="en-US" sz="1400" dirty="0" smtClean="0">
                <a:latin typeface="Eurostile LT" pitchFamily="2" charset="0"/>
              </a:rPr>
              <a:t>Each </a:t>
            </a:r>
            <a:r>
              <a:rPr lang="en-US" sz="1400" dirty="0">
                <a:latin typeface="Eurostile LT" pitchFamily="2" charset="0"/>
              </a:rPr>
              <a:t>function can then be sent to all the units connected, or alternatively to each individual unit.</a:t>
            </a:r>
          </a:p>
          <a:p>
            <a:pPr lvl="0" eaLnBrk="0" hangingPunct="0">
              <a:defRPr/>
            </a:pPr>
            <a:endParaRPr lang="en-US" sz="1400" dirty="0" smtClean="0">
              <a:latin typeface="Eurostile LT" pitchFamily="2" charset="0"/>
            </a:endParaRPr>
          </a:p>
          <a:p>
            <a:pPr lvl="0" eaLnBrk="0" hangingPunct="0">
              <a:defRPr/>
            </a:pPr>
            <a:r>
              <a:rPr lang="en-US" sz="1400" dirty="0" smtClean="0">
                <a:latin typeface="Eurostile LT" pitchFamily="2" charset="0"/>
              </a:rPr>
              <a:t>Different </a:t>
            </a:r>
            <a:r>
              <a:rPr lang="en-US" sz="1400" dirty="0">
                <a:latin typeface="Eurostile LT" pitchFamily="2" charset="0"/>
              </a:rPr>
              <a:t>set points or operating modes can be set for each </a:t>
            </a:r>
            <a:r>
              <a:rPr lang="en-US" sz="1400" dirty="0" smtClean="0">
                <a:latin typeface="Eurostile LT" pitchFamily="2" charset="0"/>
              </a:rPr>
              <a:t>individual </a:t>
            </a:r>
            <a:r>
              <a:rPr lang="en-US" sz="1400" dirty="0">
                <a:latin typeface="Eurostile LT" pitchFamily="2" charset="0"/>
              </a:rPr>
              <a:t>unit</a:t>
            </a:r>
            <a:r>
              <a:rPr lang="en-US" sz="1400" dirty="0" smtClean="0">
                <a:latin typeface="Eurostile LT" pitchFamily="2" charset="0"/>
              </a:rPr>
              <a:t>.</a:t>
            </a:r>
          </a:p>
          <a:p>
            <a:pPr lvl="0" eaLnBrk="0" hangingPunct="0">
              <a:defRPr/>
            </a:pPr>
            <a:endParaRPr lang="en-US" sz="1400" dirty="0" smtClean="0">
              <a:latin typeface="Eurostile LT" pitchFamily="2" charset="0"/>
            </a:endParaRPr>
          </a:p>
          <a:p>
            <a:pPr lvl="0" eaLnBrk="0" hangingPunct="0">
              <a:defRPr/>
            </a:pPr>
            <a:r>
              <a:rPr lang="en-US" sz="1400" dirty="0" smtClean="0">
                <a:latin typeface="Eurostile LT" pitchFamily="2" charset="0"/>
              </a:rPr>
              <a:t>Time </a:t>
            </a:r>
            <a:r>
              <a:rPr lang="en-US" sz="1400" dirty="0">
                <a:latin typeface="Eurostile LT" pitchFamily="2" charset="0"/>
              </a:rPr>
              <a:t>management of the units over the week. Two ON times and two OFF times can be set on the units for each day of the week.</a:t>
            </a:r>
          </a:p>
          <a:p>
            <a:pPr lvl="0" eaLnBrk="0" hangingPunct="0">
              <a:defRPr/>
            </a:pPr>
            <a:endParaRPr lang="en-US" sz="1400" dirty="0" smtClean="0">
              <a:latin typeface="Eurostile LT" pitchFamily="2" charset="0"/>
            </a:endParaRPr>
          </a:p>
          <a:p>
            <a:pPr lvl="0" eaLnBrk="0" hangingPunct="0">
              <a:defRPr/>
            </a:pPr>
            <a:r>
              <a:rPr lang="en-US" sz="1400" dirty="0" smtClean="0">
                <a:latin typeface="Eurostile LT" pitchFamily="2" charset="0"/>
              </a:rPr>
              <a:t>The weekly </a:t>
            </a:r>
            <a:r>
              <a:rPr lang="en-US" sz="1400" dirty="0">
                <a:latin typeface="Eurostile LT" pitchFamily="2" charset="0"/>
              </a:rPr>
              <a:t>programming mode can be stopped at any time, returning to the manual setting and then weekly programming mode can subsequently be started again.</a:t>
            </a:r>
          </a:p>
          <a:p>
            <a:pPr lvl="0" eaLnBrk="0" hangingPunct="0">
              <a:defRPr/>
            </a:pPr>
            <a:endParaRPr lang="en-US" sz="1400" dirty="0">
              <a:latin typeface="Eurostile LT" pitchFamily="2" charset="0"/>
            </a:endParaRPr>
          </a:p>
          <a:p>
            <a:pPr lvl="0" eaLnBrk="0" hangingPunct="0">
              <a:defRPr/>
            </a:pPr>
            <a:endParaRPr lang="en-US" sz="1400" dirty="0">
              <a:latin typeface="Eurostile LT" pitchFamily="2" charset="0"/>
            </a:endParaRPr>
          </a:p>
        </p:txBody>
      </p:sp>
      <p:sp>
        <p:nvSpPr>
          <p:cNvPr id="4"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a:t>RDM65 – </a:t>
            </a:r>
            <a:r>
              <a:rPr lang="fr-FR" dirty="0" err="1"/>
              <a:t>multifunction</a:t>
            </a:r>
            <a:r>
              <a:rPr lang="fr-FR" dirty="0"/>
              <a:t> </a:t>
            </a:r>
            <a:r>
              <a:rPr lang="fr-FR" dirty="0" err="1"/>
              <a:t>remote</a:t>
            </a:r>
            <a:r>
              <a:rPr lang="fr-FR" dirty="0"/>
              <a:t> control</a:t>
            </a:r>
          </a:p>
        </p:txBody>
      </p:sp>
    </p:spTree>
    <p:custDataLst>
      <p:tags r:id="rId1"/>
    </p:custDataLst>
    <p:extLst>
      <p:ext uri="{BB962C8B-B14F-4D97-AF65-F5344CB8AC3E}">
        <p14:creationId xmlns:p14="http://schemas.microsoft.com/office/powerpoint/2010/main" val="2104175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egnaposto contenuto 2"/>
          <p:cNvSpPr>
            <a:spLocks noGrp="1"/>
          </p:cNvSpPr>
          <p:nvPr>
            <p:ph idx="1"/>
          </p:nvPr>
        </p:nvSpPr>
        <p:spPr>
          <a:xfrm>
            <a:off x="347450" y="894269"/>
            <a:ext cx="8645738" cy="5414455"/>
          </a:xfrm>
        </p:spPr>
        <p:txBody>
          <a:bodyPr/>
          <a:lstStyle/>
          <a:p>
            <a:pPr eaLnBrk="1" hangingPunct="1"/>
            <a:r>
              <a:rPr lang="en-GB" sz="1800" dirty="0" smtClean="0"/>
              <a:t>The display view changes depending on how the units are set</a:t>
            </a:r>
          </a:p>
          <a:p>
            <a:pPr eaLnBrk="1" hangingPunct="1"/>
            <a:endParaRPr lang="en-GB" sz="1800" dirty="0" smtClean="0"/>
          </a:p>
          <a:p>
            <a:pPr eaLnBrk="1" hangingPunct="1"/>
            <a:r>
              <a:rPr lang="en-GB" sz="1800" dirty="0" smtClean="0"/>
              <a:t>Switch Off of the control</a:t>
            </a:r>
          </a:p>
          <a:p>
            <a:pPr eaLnBrk="1" hangingPunct="1"/>
            <a:endParaRPr lang="en-GB" sz="1800" dirty="0" smtClean="0"/>
          </a:p>
          <a:p>
            <a:pPr eaLnBrk="1" hangingPunct="1"/>
            <a:r>
              <a:rPr lang="en-GB" sz="1800" dirty="0" smtClean="0"/>
              <a:t>All the units have the same parameters</a:t>
            </a:r>
          </a:p>
          <a:p>
            <a:pPr eaLnBrk="1" hangingPunct="1"/>
            <a:endParaRPr lang="en-GB" sz="1800" dirty="0" smtClean="0"/>
          </a:p>
          <a:p>
            <a:pPr eaLnBrk="1" hangingPunct="1"/>
            <a:r>
              <a:rPr lang="en-GB" sz="1800" dirty="0" smtClean="0"/>
              <a:t>The units have different parameters</a:t>
            </a:r>
          </a:p>
          <a:p>
            <a:pPr eaLnBrk="1" hangingPunct="1">
              <a:buFont typeface="Wingdings 2" pitchFamily="18" charset="2"/>
              <a:buNone/>
            </a:pPr>
            <a:endParaRPr lang="en-GB" sz="1800" dirty="0" smtClean="0"/>
          </a:p>
        </p:txBody>
      </p:sp>
      <p:pic>
        <p:nvPicPr>
          <p:cNvPr id="57347" name="Picture 2"/>
          <p:cNvPicPr>
            <a:picLocks noChangeAspect="1" noChangeArrowheads="1"/>
          </p:cNvPicPr>
          <p:nvPr/>
        </p:nvPicPr>
        <p:blipFill>
          <a:blip r:embed="rId2" cstate="print"/>
          <a:srcRect/>
          <a:stretch>
            <a:fillRect/>
          </a:stretch>
        </p:blipFill>
        <p:spPr bwMode="auto">
          <a:xfrm>
            <a:off x="3727090" y="4926795"/>
            <a:ext cx="2016955" cy="1391164"/>
          </a:xfrm>
          <a:prstGeom prst="rect">
            <a:avLst/>
          </a:prstGeom>
          <a:noFill/>
          <a:ln w="9525">
            <a:noFill/>
            <a:miter lim="800000"/>
            <a:headEnd/>
            <a:tailEnd/>
          </a:ln>
        </p:spPr>
      </p:pic>
      <p:pic>
        <p:nvPicPr>
          <p:cNvPr id="57348" name="Picture 3"/>
          <p:cNvPicPr>
            <a:picLocks noChangeAspect="1" noChangeArrowheads="1"/>
          </p:cNvPicPr>
          <p:nvPr/>
        </p:nvPicPr>
        <p:blipFill>
          <a:blip r:embed="rId3" cstate="print"/>
          <a:srcRect/>
          <a:stretch>
            <a:fillRect/>
          </a:stretch>
        </p:blipFill>
        <p:spPr bwMode="auto">
          <a:xfrm>
            <a:off x="6787735" y="1393535"/>
            <a:ext cx="2016955" cy="1419338"/>
          </a:xfrm>
          <a:prstGeom prst="rect">
            <a:avLst/>
          </a:prstGeom>
          <a:noFill/>
          <a:ln w="9525">
            <a:noFill/>
            <a:miter lim="800000"/>
            <a:headEnd/>
            <a:tailEnd/>
          </a:ln>
        </p:spPr>
      </p:pic>
      <p:pic>
        <p:nvPicPr>
          <p:cNvPr id="57349" name="Picture 4"/>
          <p:cNvPicPr>
            <a:picLocks noChangeAspect="1" noChangeArrowheads="1"/>
          </p:cNvPicPr>
          <p:nvPr/>
        </p:nvPicPr>
        <p:blipFill>
          <a:blip r:embed="rId4" cstate="print"/>
          <a:srcRect/>
          <a:stretch>
            <a:fillRect/>
          </a:stretch>
        </p:blipFill>
        <p:spPr bwMode="auto">
          <a:xfrm>
            <a:off x="6185010" y="3251066"/>
            <a:ext cx="2021144" cy="1424650"/>
          </a:xfrm>
          <a:prstGeom prst="rect">
            <a:avLst/>
          </a:prstGeom>
          <a:noFill/>
          <a:ln w="9525">
            <a:noFill/>
            <a:miter lim="800000"/>
            <a:headEnd/>
            <a:tailEnd/>
          </a:ln>
        </p:spPr>
      </p:pic>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a:t>RDM65 – </a:t>
            </a:r>
            <a:r>
              <a:rPr lang="fr-FR" dirty="0" err="1"/>
              <a:t>multifunction</a:t>
            </a:r>
            <a:r>
              <a:rPr lang="fr-FR" dirty="0"/>
              <a:t> </a:t>
            </a:r>
            <a:r>
              <a:rPr lang="fr-FR" dirty="0" err="1"/>
              <a:t>remote</a:t>
            </a:r>
            <a:r>
              <a:rPr lang="fr-FR" dirty="0"/>
              <a:t> control</a:t>
            </a:r>
          </a:p>
        </p:txBody>
      </p:sp>
    </p:spTree>
    <p:extLst>
      <p:ext uri="{BB962C8B-B14F-4D97-AF65-F5344CB8AC3E}">
        <p14:creationId xmlns:p14="http://schemas.microsoft.com/office/powerpoint/2010/main" val="2624671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asellaDiTesto 3"/>
          <p:cNvSpPr txBox="1">
            <a:spLocks noChangeArrowheads="1"/>
          </p:cNvSpPr>
          <p:nvPr/>
        </p:nvSpPr>
        <p:spPr bwMode="auto">
          <a:xfrm>
            <a:off x="233363" y="1009485"/>
            <a:ext cx="8759825" cy="646331"/>
          </a:xfrm>
          <a:prstGeom prst="rect">
            <a:avLst/>
          </a:prstGeom>
          <a:noFill/>
          <a:ln w="9525">
            <a:noFill/>
            <a:miter lim="800000"/>
            <a:headEnd/>
            <a:tailEnd/>
          </a:ln>
        </p:spPr>
        <p:txBody>
          <a:bodyPr wrap="square">
            <a:spAutoFit/>
          </a:bodyPr>
          <a:lstStyle/>
          <a:p>
            <a:r>
              <a:rPr lang="en-GB" b="1" dirty="0" smtClean="0">
                <a:effectLst>
                  <a:outerShdw blurRad="38100" dist="38100" dir="2700000" algn="tl">
                    <a:srgbClr val="000000">
                      <a:alpha val="43137"/>
                    </a:srgbClr>
                  </a:outerShdw>
                </a:effectLst>
                <a:latin typeface="Eurostile LT" pitchFamily="2" charset="0"/>
              </a:rPr>
              <a:t>It’s </a:t>
            </a:r>
            <a:r>
              <a:rPr lang="en-GB" b="1" dirty="0">
                <a:effectLst>
                  <a:outerShdw blurRad="38100" dist="38100" dir="2700000" algn="tl">
                    <a:srgbClr val="000000">
                      <a:alpha val="43137"/>
                    </a:srgbClr>
                  </a:outerShdw>
                </a:effectLst>
                <a:latin typeface="Eurostile LT" pitchFamily="2" charset="0"/>
              </a:rPr>
              <a:t>possible to set the same working parameters </a:t>
            </a:r>
            <a:endParaRPr lang="en-GB" b="1" dirty="0" smtClean="0">
              <a:effectLst>
                <a:outerShdw blurRad="38100" dist="38100" dir="2700000" algn="tl">
                  <a:srgbClr val="000000">
                    <a:alpha val="43137"/>
                  </a:srgbClr>
                </a:outerShdw>
              </a:effectLst>
              <a:latin typeface="Eurostile LT" pitchFamily="2" charset="0"/>
            </a:endParaRPr>
          </a:p>
          <a:p>
            <a:r>
              <a:rPr lang="en-GB" b="1" dirty="0" smtClean="0">
                <a:effectLst>
                  <a:outerShdw blurRad="38100" dist="38100" dir="2700000" algn="tl">
                    <a:srgbClr val="000000">
                      <a:alpha val="43137"/>
                    </a:srgbClr>
                  </a:outerShdw>
                </a:effectLst>
                <a:latin typeface="Eurostile LT" pitchFamily="2" charset="0"/>
              </a:rPr>
              <a:t>for </a:t>
            </a:r>
            <a:r>
              <a:rPr lang="en-GB" b="1" dirty="0">
                <a:effectLst>
                  <a:outerShdw blurRad="38100" dist="38100" dir="2700000" algn="tl">
                    <a:srgbClr val="000000">
                      <a:alpha val="43137"/>
                    </a:srgbClr>
                  </a:outerShdw>
                </a:effectLst>
                <a:latin typeface="Eurostile LT" pitchFamily="2" charset="0"/>
              </a:rPr>
              <a:t>all the units or </a:t>
            </a:r>
            <a:r>
              <a:rPr lang="en-GB" b="1" dirty="0" smtClean="0">
                <a:effectLst>
                  <a:outerShdw blurRad="38100" dist="38100" dir="2700000" algn="tl">
                    <a:srgbClr val="000000">
                      <a:alpha val="43137"/>
                    </a:srgbClr>
                  </a:outerShdw>
                </a:effectLst>
                <a:latin typeface="Eurostile LT" pitchFamily="2" charset="0"/>
              </a:rPr>
              <a:t>to </a:t>
            </a:r>
            <a:r>
              <a:rPr lang="en-GB" b="1" dirty="0">
                <a:effectLst>
                  <a:outerShdw blurRad="38100" dist="38100" dir="2700000" algn="tl">
                    <a:srgbClr val="000000">
                      <a:alpha val="43137"/>
                    </a:srgbClr>
                  </a:outerShdw>
                </a:effectLst>
                <a:latin typeface="Eurostile LT" pitchFamily="2" charset="0"/>
              </a:rPr>
              <a:t>set unit per unit in different  ways</a:t>
            </a:r>
          </a:p>
        </p:txBody>
      </p:sp>
      <p:pic>
        <p:nvPicPr>
          <p:cNvPr id="58371" name="Picture 2"/>
          <p:cNvPicPr>
            <a:picLocks noChangeAspect="1" noChangeArrowheads="1"/>
          </p:cNvPicPr>
          <p:nvPr/>
        </p:nvPicPr>
        <p:blipFill>
          <a:blip r:embed="rId2" cstate="print"/>
          <a:srcRect/>
          <a:stretch>
            <a:fillRect/>
          </a:stretch>
        </p:blipFill>
        <p:spPr bwMode="auto">
          <a:xfrm>
            <a:off x="4149545" y="3774645"/>
            <a:ext cx="2565473" cy="1884618"/>
          </a:xfrm>
          <a:prstGeom prst="rect">
            <a:avLst/>
          </a:prstGeom>
          <a:noFill/>
          <a:ln w="9525">
            <a:noFill/>
            <a:miter lim="800000"/>
            <a:headEnd/>
            <a:tailEnd/>
          </a:ln>
        </p:spPr>
      </p:pic>
      <p:pic>
        <p:nvPicPr>
          <p:cNvPr id="58372" name="Picture 3"/>
          <p:cNvPicPr>
            <a:picLocks noChangeAspect="1" noChangeArrowheads="1"/>
          </p:cNvPicPr>
          <p:nvPr/>
        </p:nvPicPr>
        <p:blipFill>
          <a:blip r:embed="rId3" cstate="print"/>
          <a:srcRect/>
          <a:stretch>
            <a:fillRect/>
          </a:stretch>
        </p:blipFill>
        <p:spPr bwMode="auto">
          <a:xfrm>
            <a:off x="1038740" y="4542745"/>
            <a:ext cx="2542095" cy="1884618"/>
          </a:xfrm>
          <a:prstGeom prst="rect">
            <a:avLst/>
          </a:prstGeom>
          <a:noFill/>
          <a:ln w="9525">
            <a:noFill/>
            <a:miter lim="800000"/>
            <a:headEnd/>
            <a:tailEnd/>
          </a:ln>
        </p:spPr>
      </p:pic>
      <p:pic>
        <p:nvPicPr>
          <p:cNvPr id="58373" name="Picture 4"/>
          <p:cNvPicPr>
            <a:picLocks noChangeAspect="1" noChangeArrowheads="1"/>
          </p:cNvPicPr>
          <p:nvPr/>
        </p:nvPicPr>
        <p:blipFill>
          <a:blip r:embed="rId4" cstate="print"/>
          <a:srcRect/>
          <a:stretch>
            <a:fillRect/>
          </a:stretch>
        </p:blipFill>
        <p:spPr bwMode="auto">
          <a:xfrm>
            <a:off x="6400090" y="1777585"/>
            <a:ext cx="2585369" cy="1881845"/>
          </a:xfrm>
          <a:prstGeom prst="rect">
            <a:avLst/>
          </a:prstGeom>
          <a:noFill/>
          <a:ln w="9525">
            <a:noFill/>
            <a:miter lim="800000"/>
            <a:headEnd/>
            <a:tailEnd/>
          </a:ln>
        </p:spPr>
      </p:pic>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a:t>RDM65 – </a:t>
            </a:r>
            <a:r>
              <a:rPr lang="fr-FR" dirty="0" err="1"/>
              <a:t>multifunction</a:t>
            </a:r>
            <a:r>
              <a:rPr lang="fr-FR" dirty="0"/>
              <a:t> </a:t>
            </a:r>
            <a:r>
              <a:rPr lang="fr-FR" dirty="0" err="1"/>
              <a:t>remote</a:t>
            </a:r>
            <a:r>
              <a:rPr lang="fr-FR" dirty="0"/>
              <a:t> control</a:t>
            </a:r>
          </a:p>
        </p:txBody>
      </p:sp>
    </p:spTree>
    <p:extLst>
      <p:ext uri="{BB962C8B-B14F-4D97-AF65-F5344CB8AC3E}">
        <p14:creationId xmlns:p14="http://schemas.microsoft.com/office/powerpoint/2010/main" val="1640528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egnaposto contenuto 2"/>
          <p:cNvSpPr>
            <a:spLocks noGrp="1"/>
          </p:cNvSpPr>
          <p:nvPr>
            <p:ph idx="1"/>
          </p:nvPr>
        </p:nvSpPr>
        <p:spPr/>
        <p:txBody>
          <a:bodyPr/>
          <a:lstStyle/>
          <a:p>
            <a:pPr eaLnBrk="1" hangingPunct="1"/>
            <a:r>
              <a:rPr lang="en-US" sz="1600" dirty="0" smtClean="0"/>
              <a:t>Compared with the IR Cards, the new ones are:</a:t>
            </a:r>
          </a:p>
          <a:p>
            <a:pPr lvl="1" eaLnBrk="1" hangingPunct="1">
              <a:buClrTx/>
              <a:buSzPct val="100000"/>
            </a:pPr>
            <a:r>
              <a:rPr lang="en-US" sz="1600" dirty="0" smtClean="0"/>
              <a:t>Dimensionally the same of the IR version.</a:t>
            </a:r>
          </a:p>
          <a:p>
            <a:pPr lvl="1" eaLnBrk="1" hangingPunct="1">
              <a:buClrTx/>
              <a:buSzPct val="100000"/>
            </a:pPr>
            <a:r>
              <a:rPr lang="en-US" sz="1600" dirty="0" smtClean="0"/>
              <a:t>The electrical connections the same too</a:t>
            </a:r>
          </a:p>
          <a:p>
            <a:pPr eaLnBrk="1" hangingPunct="1"/>
            <a:r>
              <a:rPr lang="en-US" sz="1600" dirty="0" smtClean="0"/>
              <a:t>The only differences are on the receiver and the receiver cable connection. The new one uses a 4 wires connection instead of the 3 of the current one. </a:t>
            </a:r>
          </a:p>
          <a:p>
            <a:pPr marL="0" indent="0" eaLnBrk="1" hangingPunct="1">
              <a:buNone/>
            </a:pPr>
            <a:endParaRPr lang="en-US" sz="1800" dirty="0" smtClean="0">
              <a:effectLst>
                <a:outerShdw blurRad="38100" dist="38100" dir="2700000" algn="tl">
                  <a:srgbClr val="000000">
                    <a:alpha val="43137"/>
                  </a:srgbClr>
                </a:outerShdw>
              </a:effectLst>
            </a:endParaRPr>
          </a:p>
          <a:p>
            <a:pPr marL="0" indent="0" eaLnBrk="1" hangingPunct="1">
              <a:buNone/>
            </a:pPr>
            <a:r>
              <a:rPr lang="en-US" sz="1800" dirty="0" smtClean="0">
                <a:effectLst>
                  <a:outerShdw blurRad="38100" dist="38100" dir="2700000" algn="tl">
                    <a:srgbClr val="000000">
                      <a:alpha val="43137"/>
                    </a:srgbClr>
                  </a:outerShdw>
                </a:effectLst>
              </a:rPr>
              <a:t>IMPROVEMENTS</a:t>
            </a:r>
          </a:p>
          <a:p>
            <a:pPr eaLnBrk="1" hangingPunct="1"/>
            <a:r>
              <a:rPr lang="en-US" sz="1600" dirty="0" smtClean="0"/>
              <a:t>Filters </a:t>
            </a:r>
            <a:r>
              <a:rPr lang="en-US" sz="1600" dirty="0"/>
              <a:t>section of the receiver card have been improved</a:t>
            </a:r>
          </a:p>
          <a:p>
            <a:pPr eaLnBrk="1" hangingPunct="1"/>
            <a:r>
              <a:rPr lang="en-US" sz="1600" dirty="0" smtClean="0"/>
              <a:t>Filters </a:t>
            </a:r>
            <a:r>
              <a:rPr lang="en-US" sz="1600" dirty="0"/>
              <a:t>on the serial section of the Card have been improved</a:t>
            </a:r>
          </a:p>
          <a:p>
            <a:pPr eaLnBrk="1" hangingPunct="1"/>
            <a:r>
              <a:rPr lang="en-US" sz="1600" dirty="0"/>
              <a:t>Additional  filters on the digital input have been added</a:t>
            </a:r>
          </a:p>
          <a:p>
            <a:pPr eaLnBrk="1" hangingPunct="1"/>
            <a:r>
              <a:rPr lang="en-US" sz="1600" dirty="0"/>
              <a:t>Double terminal block to connect the serial connection cables </a:t>
            </a:r>
            <a:r>
              <a:rPr lang="en-US" sz="1400" dirty="0" smtClean="0"/>
              <a:t>(</a:t>
            </a:r>
            <a:r>
              <a:rPr lang="en-US" sz="1400" dirty="0"/>
              <a:t>RS485 inlet and outlet line)</a:t>
            </a:r>
          </a:p>
          <a:p>
            <a:pPr eaLnBrk="1" hangingPunct="1"/>
            <a:r>
              <a:rPr lang="en-US" sz="1600" dirty="0"/>
              <a:t>The working possibilities and electric heater managing have been improved. </a:t>
            </a:r>
          </a:p>
          <a:p>
            <a:pPr eaLnBrk="1" hangingPunct="1"/>
            <a:endParaRPr lang="en-US" sz="1600" dirty="0" smtClean="0"/>
          </a:p>
        </p:txBody>
      </p:sp>
      <p:sp>
        <p:nvSpPr>
          <p:cNvPr id="4" name="Titolo 1"/>
          <p:cNvSpPr txBox="1">
            <a:spLocks/>
          </p:cNvSpPr>
          <p:nvPr/>
        </p:nvSpPr>
        <p:spPr bwMode="auto">
          <a:xfrm>
            <a:off x="233363" y="0"/>
            <a:ext cx="849254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smtClean="0"/>
              <a:t>What the MB Cards are?</a:t>
            </a:r>
            <a:endParaRPr lang="en-GB"/>
          </a:p>
        </p:txBody>
      </p:sp>
      <p:grpSp>
        <p:nvGrpSpPr>
          <p:cNvPr id="2" name="Groupe 1"/>
          <p:cNvGrpSpPr/>
          <p:nvPr/>
        </p:nvGrpSpPr>
        <p:grpSpPr>
          <a:xfrm>
            <a:off x="233363" y="3721844"/>
            <a:ext cx="8755212" cy="360041"/>
            <a:chOff x="233363" y="3715450"/>
            <a:chExt cx="8755212" cy="360041"/>
          </a:xfrm>
        </p:grpSpPr>
        <p:cxnSp>
          <p:nvCxnSpPr>
            <p:cNvPr id="7" name="Connecteur droit 6"/>
            <p:cNvCxnSpPr/>
            <p:nvPr/>
          </p:nvCxnSpPr>
          <p:spPr>
            <a:xfrm>
              <a:off x="233363" y="3715450"/>
              <a:ext cx="5572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6453735" y="4075490"/>
              <a:ext cx="25348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flipV="1">
              <a:off x="5805663" y="3715451"/>
              <a:ext cx="648072" cy="36004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85334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520684" y="1086295"/>
            <a:ext cx="3151266" cy="2281425"/>
          </a:xfrm>
          <a:prstGeom prst="rect">
            <a:avLst/>
          </a:prstGeom>
          <a:noFill/>
          <a:ln w="9525">
            <a:noFill/>
            <a:miter lim="800000"/>
            <a:headEnd/>
            <a:tailEnd/>
          </a:ln>
        </p:spPr>
      </p:pic>
      <p:pic>
        <p:nvPicPr>
          <p:cNvPr id="59395" name="Picture 2"/>
          <p:cNvPicPr>
            <a:picLocks noChangeAspect="1" noChangeArrowheads="1"/>
          </p:cNvPicPr>
          <p:nvPr/>
        </p:nvPicPr>
        <p:blipFill>
          <a:blip r:embed="rId3" cstate="print"/>
          <a:srcRect/>
          <a:stretch>
            <a:fillRect/>
          </a:stretch>
        </p:blipFill>
        <p:spPr bwMode="auto">
          <a:xfrm>
            <a:off x="5186480" y="2556738"/>
            <a:ext cx="3151267" cy="2299258"/>
          </a:xfrm>
          <a:prstGeom prst="rect">
            <a:avLst/>
          </a:prstGeom>
          <a:noFill/>
          <a:ln w="9525">
            <a:noFill/>
            <a:miter lim="800000"/>
            <a:headEnd/>
            <a:tailEnd/>
          </a:ln>
        </p:spPr>
      </p:pic>
      <p:sp>
        <p:nvSpPr>
          <p:cNvPr id="59396" name="CasellaDiTesto 4"/>
          <p:cNvSpPr txBox="1">
            <a:spLocks noChangeArrowheads="1"/>
          </p:cNvSpPr>
          <p:nvPr/>
        </p:nvSpPr>
        <p:spPr bwMode="auto">
          <a:xfrm>
            <a:off x="4034331" y="1086295"/>
            <a:ext cx="4800624" cy="646331"/>
          </a:xfrm>
          <a:prstGeom prst="rect">
            <a:avLst/>
          </a:prstGeom>
          <a:noFill/>
          <a:ln w="9525">
            <a:noFill/>
            <a:miter lim="800000"/>
            <a:headEnd/>
            <a:tailEnd/>
          </a:ln>
        </p:spPr>
        <p:txBody>
          <a:bodyPr wrap="square">
            <a:spAutoFit/>
          </a:bodyPr>
          <a:lstStyle/>
          <a:p>
            <a:r>
              <a:rPr lang="en-GB" b="1" dirty="0">
                <a:effectLst>
                  <a:outerShdw blurRad="38100" dist="38100" dir="2700000" algn="tl">
                    <a:srgbClr val="000000">
                      <a:alpha val="43137"/>
                    </a:srgbClr>
                  </a:outerShdw>
                </a:effectLst>
                <a:latin typeface="Eurostile LT" pitchFamily="2" charset="0"/>
              </a:rPr>
              <a:t>It’s possible to view the working functions for any connected unit</a:t>
            </a:r>
          </a:p>
        </p:txBody>
      </p:sp>
      <p:pic>
        <p:nvPicPr>
          <p:cNvPr id="59397" name="Picture 3"/>
          <p:cNvPicPr>
            <a:picLocks noChangeAspect="1" noChangeArrowheads="1"/>
          </p:cNvPicPr>
          <p:nvPr/>
        </p:nvPicPr>
        <p:blipFill>
          <a:blip r:embed="rId4" cstate="print"/>
          <a:srcRect/>
          <a:stretch>
            <a:fillRect/>
          </a:stretch>
        </p:blipFill>
        <p:spPr bwMode="auto">
          <a:xfrm>
            <a:off x="539475" y="4120076"/>
            <a:ext cx="3151267" cy="2187537"/>
          </a:xfrm>
          <a:prstGeom prst="rect">
            <a:avLst/>
          </a:prstGeom>
          <a:noFill/>
          <a:ln w="9525">
            <a:noFill/>
            <a:miter lim="800000"/>
            <a:headEnd/>
            <a:tailEnd/>
          </a:ln>
        </p:spPr>
      </p:pic>
      <p:sp>
        <p:nvSpPr>
          <p:cNvPr id="59398" name="CasellaDiTesto 6"/>
          <p:cNvSpPr txBox="1">
            <a:spLocks noChangeArrowheads="1"/>
          </p:cNvSpPr>
          <p:nvPr/>
        </p:nvSpPr>
        <p:spPr bwMode="auto">
          <a:xfrm>
            <a:off x="4034331" y="5357813"/>
            <a:ext cx="4800623" cy="646331"/>
          </a:xfrm>
          <a:prstGeom prst="rect">
            <a:avLst/>
          </a:prstGeom>
          <a:noFill/>
          <a:ln w="9525">
            <a:noFill/>
            <a:miter lim="800000"/>
            <a:headEnd/>
            <a:tailEnd/>
          </a:ln>
        </p:spPr>
        <p:txBody>
          <a:bodyPr wrap="square">
            <a:spAutoFit/>
          </a:bodyPr>
          <a:lstStyle/>
          <a:p>
            <a:r>
              <a:rPr lang="en-GB" b="1" dirty="0">
                <a:effectLst>
                  <a:outerShdw blurRad="38100" dist="38100" dir="2700000" algn="tl">
                    <a:srgbClr val="000000">
                      <a:alpha val="43137"/>
                    </a:srgbClr>
                  </a:outerShdw>
                </a:effectLst>
                <a:latin typeface="Eurostile LT" pitchFamily="2" charset="0"/>
              </a:rPr>
              <a:t>If the unit has an EC motor, it’s possible to see also the inverter working tension</a:t>
            </a:r>
          </a:p>
        </p:txBody>
      </p:sp>
      <p:sp>
        <p:nvSpPr>
          <p:cNvPr id="7"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a:t>RDM65 – </a:t>
            </a:r>
            <a:r>
              <a:rPr lang="fr-FR" dirty="0" err="1"/>
              <a:t>multifunction</a:t>
            </a:r>
            <a:r>
              <a:rPr lang="fr-FR" dirty="0"/>
              <a:t> </a:t>
            </a:r>
            <a:r>
              <a:rPr lang="fr-FR" dirty="0" err="1"/>
              <a:t>remote</a:t>
            </a:r>
            <a:r>
              <a:rPr lang="fr-FR" dirty="0"/>
              <a:t> control</a:t>
            </a:r>
          </a:p>
        </p:txBody>
      </p:sp>
    </p:spTree>
    <p:extLst>
      <p:ext uri="{BB962C8B-B14F-4D97-AF65-F5344CB8AC3E}">
        <p14:creationId xmlns:p14="http://schemas.microsoft.com/office/powerpoint/2010/main" val="16975198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p:cNvPicPr>
            <a:picLocks noChangeAspect="1" noChangeArrowheads="1"/>
          </p:cNvPicPr>
          <p:nvPr/>
        </p:nvPicPr>
        <p:blipFill>
          <a:blip r:embed="rId2" cstate="print"/>
          <a:srcRect/>
          <a:stretch>
            <a:fillRect/>
          </a:stretch>
        </p:blipFill>
        <p:spPr bwMode="auto">
          <a:xfrm>
            <a:off x="5378505" y="1431940"/>
            <a:ext cx="3133725" cy="2266100"/>
          </a:xfrm>
          <a:prstGeom prst="rect">
            <a:avLst/>
          </a:prstGeom>
          <a:noFill/>
          <a:ln w="9525">
            <a:noFill/>
            <a:miter lim="800000"/>
            <a:headEnd/>
            <a:tailEnd/>
          </a:ln>
        </p:spPr>
      </p:pic>
      <p:pic>
        <p:nvPicPr>
          <p:cNvPr id="60419" name="Picture 4"/>
          <p:cNvPicPr>
            <a:picLocks noChangeAspect="1" noChangeArrowheads="1"/>
          </p:cNvPicPr>
          <p:nvPr/>
        </p:nvPicPr>
        <p:blipFill>
          <a:blip r:embed="rId3" cstate="print"/>
          <a:srcRect/>
          <a:stretch>
            <a:fillRect/>
          </a:stretch>
        </p:blipFill>
        <p:spPr bwMode="auto">
          <a:xfrm>
            <a:off x="714375" y="3786188"/>
            <a:ext cx="3133725" cy="2252662"/>
          </a:xfrm>
          <a:prstGeom prst="rect">
            <a:avLst/>
          </a:prstGeom>
          <a:noFill/>
          <a:ln w="9525">
            <a:noFill/>
            <a:miter lim="800000"/>
            <a:headEnd/>
            <a:tailEnd/>
          </a:ln>
        </p:spPr>
      </p:pic>
      <p:sp>
        <p:nvSpPr>
          <p:cNvPr id="60420" name="CasellaDiTesto 3"/>
          <p:cNvSpPr txBox="1">
            <a:spLocks noChangeArrowheads="1"/>
          </p:cNvSpPr>
          <p:nvPr/>
        </p:nvSpPr>
        <p:spPr bwMode="auto">
          <a:xfrm>
            <a:off x="556980" y="1964825"/>
            <a:ext cx="4807005" cy="1200329"/>
          </a:xfrm>
          <a:prstGeom prst="rect">
            <a:avLst/>
          </a:prstGeom>
          <a:noFill/>
          <a:ln w="9525">
            <a:noFill/>
            <a:miter lim="800000"/>
            <a:headEnd/>
            <a:tailEnd/>
          </a:ln>
        </p:spPr>
        <p:txBody>
          <a:bodyPr wrap="square">
            <a:spAutoFit/>
          </a:bodyPr>
          <a:lstStyle/>
          <a:p>
            <a:r>
              <a:rPr lang="en-GB" b="1" dirty="0" smtClean="0">
                <a:effectLst>
                  <a:outerShdw blurRad="38100" dist="38100" dir="2700000" algn="tl">
                    <a:srgbClr val="000000">
                      <a:alpha val="43137"/>
                    </a:srgbClr>
                  </a:outerShdw>
                </a:effectLst>
                <a:latin typeface="Eurostile LT" pitchFamily="2" charset="0"/>
              </a:rPr>
              <a:t>It’s </a:t>
            </a:r>
            <a:r>
              <a:rPr lang="en-GB" b="1" dirty="0">
                <a:effectLst>
                  <a:outerShdw blurRad="38100" dist="38100" dir="2700000" algn="tl">
                    <a:srgbClr val="000000">
                      <a:alpha val="43137"/>
                    </a:srgbClr>
                  </a:outerShdw>
                </a:effectLst>
                <a:latin typeface="Eurostile LT" pitchFamily="2" charset="0"/>
              </a:rPr>
              <a:t>possible to create a weekly program for all the units or to create up to two different groups of units, for each of them a weekly program can be set</a:t>
            </a:r>
          </a:p>
        </p:txBody>
      </p:sp>
      <p:sp>
        <p:nvSpPr>
          <p:cNvPr id="60421" name="CasellaDiTesto 4"/>
          <p:cNvSpPr txBox="1">
            <a:spLocks noChangeArrowheads="1"/>
          </p:cNvSpPr>
          <p:nvPr/>
        </p:nvSpPr>
        <p:spPr bwMode="auto">
          <a:xfrm>
            <a:off x="4369679" y="4773175"/>
            <a:ext cx="3786187" cy="646331"/>
          </a:xfrm>
          <a:prstGeom prst="rect">
            <a:avLst/>
          </a:prstGeom>
          <a:noFill/>
          <a:ln w="9525">
            <a:noFill/>
            <a:miter lim="800000"/>
            <a:headEnd/>
            <a:tailEnd/>
          </a:ln>
        </p:spPr>
        <p:txBody>
          <a:bodyPr>
            <a:spAutoFit/>
          </a:bodyPr>
          <a:lstStyle/>
          <a:p>
            <a:r>
              <a:rPr lang="en-GB" b="1" dirty="0">
                <a:effectLst>
                  <a:outerShdw blurRad="38100" dist="38100" dir="2700000" algn="tl">
                    <a:srgbClr val="000000">
                      <a:alpha val="43137"/>
                    </a:srgbClr>
                  </a:outerShdw>
                </a:effectLst>
                <a:latin typeface="Eurostile LT" pitchFamily="2" charset="0"/>
              </a:rPr>
              <a:t>The created weekly programs can be activated or deactivated</a:t>
            </a:r>
          </a:p>
        </p:txBody>
      </p:sp>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a:t>RDM65 – </a:t>
            </a:r>
            <a:r>
              <a:rPr lang="fr-FR" dirty="0" err="1"/>
              <a:t>multifunction</a:t>
            </a:r>
            <a:r>
              <a:rPr lang="fr-FR" dirty="0"/>
              <a:t> </a:t>
            </a:r>
            <a:r>
              <a:rPr lang="fr-FR" dirty="0" err="1"/>
              <a:t>remote</a:t>
            </a:r>
            <a:r>
              <a:rPr lang="fr-FR" dirty="0"/>
              <a:t> control</a:t>
            </a:r>
          </a:p>
        </p:txBody>
      </p:sp>
    </p:spTree>
    <p:extLst>
      <p:ext uri="{BB962C8B-B14F-4D97-AF65-F5344CB8AC3E}">
        <p14:creationId xmlns:p14="http://schemas.microsoft.com/office/powerpoint/2010/main" val="15700812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egnaposto contenuto 2"/>
          <p:cNvSpPr>
            <a:spLocks noGrp="1"/>
          </p:cNvSpPr>
          <p:nvPr>
            <p:ph idx="1"/>
          </p:nvPr>
        </p:nvSpPr>
        <p:spPr>
          <a:xfrm>
            <a:off x="142875" y="932675"/>
            <a:ext cx="4900613" cy="5376050"/>
          </a:xfrm>
        </p:spPr>
        <p:txBody>
          <a:bodyPr/>
          <a:lstStyle/>
          <a:p>
            <a:pPr marL="0" indent="0" eaLnBrk="1" hangingPunct="1">
              <a:buNone/>
            </a:pPr>
            <a:r>
              <a:rPr lang="en-GB" sz="1800" b="1" u="sng" dirty="0" smtClean="0">
                <a:effectLst>
                  <a:outerShdw blurRad="38100" dist="38100" dir="2700000" algn="tl">
                    <a:srgbClr val="000000">
                      <a:alpha val="43137"/>
                    </a:srgbClr>
                  </a:outerShdw>
                </a:effectLst>
              </a:rPr>
              <a:t>W</a:t>
            </a:r>
            <a:r>
              <a:rPr lang="en-GB" sz="1800" b="1" dirty="0" smtClean="0">
                <a:effectLst>
                  <a:outerShdw blurRad="38100" dist="38100" dir="2700000" algn="tl">
                    <a:srgbClr val="000000">
                      <a:alpha val="43137"/>
                    </a:srgbClr>
                  </a:outerShdw>
                </a:effectLst>
              </a:rPr>
              <a:t>eekly </a:t>
            </a:r>
            <a:r>
              <a:rPr lang="en-GB" sz="1800" b="1" u="sng" dirty="0" smtClean="0">
                <a:effectLst>
                  <a:outerShdw blurRad="38100" dist="38100" dir="2700000" algn="tl">
                    <a:srgbClr val="000000">
                      <a:alpha val="43137"/>
                    </a:srgbClr>
                  </a:outerShdw>
                </a:effectLst>
              </a:rPr>
              <a:t>P</a:t>
            </a:r>
            <a:r>
              <a:rPr lang="en-GB" sz="1800" b="1" dirty="0" smtClean="0">
                <a:effectLst>
                  <a:outerShdw blurRad="38100" dist="38100" dir="2700000" algn="tl">
                    <a:srgbClr val="000000">
                      <a:alpha val="43137"/>
                    </a:srgbClr>
                  </a:outerShdw>
                </a:effectLst>
              </a:rPr>
              <a:t>rogram:</a:t>
            </a:r>
          </a:p>
          <a:p>
            <a:pPr eaLnBrk="1" hangingPunct="1"/>
            <a:endParaRPr lang="en-GB" sz="1800" b="1" dirty="0" smtClean="0">
              <a:effectLst>
                <a:outerShdw blurRad="38100" dist="38100" dir="2700000" algn="tl">
                  <a:srgbClr val="000000">
                    <a:alpha val="43137"/>
                  </a:srgbClr>
                </a:outerShdw>
              </a:effectLst>
            </a:endParaRPr>
          </a:p>
          <a:p>
            <a:pPr eaLnBrk="1" hangingPunct="1"/>
            <a:r>
              <a:rPr lang="en-GB" sz="1800" b="1" dirty="0" smtClean="0">
                <a:effectLst>
                  <a:outerShdw blurRad="38100" dist="38100" dir="2700000" algn="tl">
                    <a:srgbClr val="000000">
                      <a:alpha val="43137"/>
                    </a:srgbClr>
                  </a:outerShdw>
                </a:effectLst>
              </a:rPr>
              <a:t>It is possible to have one weekly program for all the units</a:t>
            </a:r>
          </a:p>
          <a:p>
            <a:pPr eaLnBrk="1" hangingPunct="1"/>
            <a:endParaRPr lang="en-GB" sz="1800" b="1" dirty="0" smtClean="0">
              <a:effectLst>
                <a:outerShdw blurRad="38100" dist="38100" dir="2700000" algn="tl">
                  <a:srgbClr val="000000">
                    <a:alpha val="43137"/>
                  </a:srgbClr>
                </a:outerShdw>
              </a:effectLst>
            </a:endParaRPr>
          </a:p>
          <a:p>
            <a:pPr eaLnBrk="1" hangingPunct="1"/>
            <a:r>
              <a:rPr lang="en-GB" sz="1800" b="1" dirty="0" smtClean="0">
                <a:effectLst>
                  <a:outerShdw blurRad="38100" dist="38100" dir="2700000" algn="tl">
                    <a:srgbClr val="000000">
                      <a:alpha val="43137"/>
                    </a:srgbClr>
                  </a:outerShdw>
                </a:effectLst>
              </a:rPr>
              <a:t>Two different WP for two groups have been created</a:t>
            </a:r>
          </a:p>
          <a:p>
            <a:pPr eaLnBrk="1" hangingPunct="1"/>
            <a:endParaRPr lang="en-GB" sz="1800" b="1" dirty="0" smtClean="0">
              <a:effectLst>
                <a:outerShdw blurRad="38100" dist="38100" dir="2700000" algn="tl">
                  <a:srgbClr val="000000">
                    <a:alpha val="43137"/>
                  </a:srgbClr>
                </a:outerShdw>
              </a:effectLst>
            </a:endParaRPr>
          </a:p>
          <a:p>
            <a:pPr eaLnBrk="1" hangingPunct="1"/>
            <a:r>
              <a:rPr lang="en-GB" sz="1800" b="1" dirty="0" smtClean="0">
                <a:effectLst>
                  <a:outerShdw blurRad="38100" dist="38100" dir="2700000" algn="tl">
                    <a:srgbClr val="000000">
                      <a:alpha val="43137"/>
                    </a:srgbClr>
                  </a:outerShdw>
                </a:effectLst>
              </a:rPr>
              <a:t>It is possible to create a WP also for an I/O Card</a:t>
            </a:r>
          </a:p>
          <a:p>
            <a:pPr eaLnBrk="1" hangingPunct="1">
              <a:buFont typeface="Wingdings 2" pitchFamily="18" charset="2"/>
              <a:buNone/>
            </a:pPr>
            <a:endParaRPr lang="en-GB" sz="1800" dirty="0" smtClean="0">
              <a:effectLst>
                <a:outerShdw blurRad="38100" dist="38100" dir="2700000" algn="tl">
                  <a:srgbClr val="000000">
                    <a:alpha val="43137"/>
                  </a:srgbClr>
                </a:outerShdw>
              </a:effectLst>
            </a:endParaRPr>
          </a:p>
        </p:txBody>
      </p:sp>
      <p:pic>
        <p:nvPicPr>
          <p:cNvPr id="61443" name="Picture 2"/>
          <p:cNvPicPr>
            <a:picLocks noChangeAspect="1" noChangeArrowheads="1"/>
          </p:cNvPicPr>
          <p:nvPr/>
        </p:nvPicPr>
        <p:blipFill>
          <a:blip r:embed="rId2" cstate="print"/>
          <a:srcRect/>
          <a:stretch>
            <a:fillRect/>
          </a:stretch>
        </p:blipFill>
        <p:spPr bwMode="auto">
          <a:xfrm>
            <a:off x="4994455" y="1239915"/>
            <a:ext cx="2416875" cy="1693603"/>
          </a:xfrm>
          <a:prstGeom prst="rect">
            <a:avLst/>
          </a:prstGeom>
          <a:noFill/>
          <a:ln w="9525">
            <a:noFill/>
            <a:miter lim="800000"/>
            <a:headEnd/>
            <a:tailEnd/>
          </a:ln>
        </p:spPr>
      </p:pic>
      <p:pic>
        <p:nvPicPr>
          <p:cNvPr id="61444" name="Picture 3"/>
          <p:cNvPicPr>
            <a:picLocks noChangeAspect="1" noChangeArrowheads="1"/>
          </p:cNvPicPr>
          <p:nvPr/>
        </p:nvPicPr>
        <p:blipFill>
          <a:blip r:embed="rId3" cstate="print"/>
          <a:srcRect/>
          <a:stretch>
            <a:fillRect/>
          </a:stretch>
        </p:blipFill>
        <p:spPr bwMode="auto">
          <a:xfrm>
            <a:off x="5784919" y="3160165"/>
            <a:ext cx="2418394" cy="1739900"/>
          </a:xfrm>
          <a:prstGeom prst="rect">
            <a:avLst/>
          </a:prstGeom>
          <a:noFill/>
          <a:ln w="9525">
            <a:noFill/>
            <a:miter lim="800000"/>
            <a:headEnd/>
            <a:tailEnd/>
          </a:ln>
        </p:spPr>
      </p:pic>
      <p:pic>
        <p:nvPicPr>
          <p:cNvPr id="61445" name="Picture 4"/>
          <p:cNvPicPr>
            <a:picLocks noChangeAspect="1" noChangeArrowheads="1"/>
          </p:cNvPicPr>
          <p:nvPr/>
        </p:nvPicPr>
        <p:blipFill>
          <a:blip r:embed="rId4" cstate="print"/>
          <a:srcRect/>
          <a:stretch>
            <a:fillRect/>
          </a:stretch>
        </p:blipFill>
        <p:spPr bwMode="auto">
          <a:xfrm>
            <a:off x="1730030" y="4389125"/>
            <a:ext cx="2571750" cy="1739900"/>
          </a:xfrm>
          <a:prstGeom prst="rect">
            <a:avLst/>
          </a:prstGeom>
          <a:noFill/>
          <a:ln w="9525">
            <a:noFill/>
            <a:miter lim="800000"/>
            <a:headEnd/>
            <a:tailEnd/>
          </a:ln>
        </p:spPr>
      </p:pic>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a:t>RDM65 – </a:t>
            </a:r>
            <a:r>
              <a:rPr lang="fr-FR" dirty="0" err="1"/>
              <a:t>multifunction</a:t>
            </a:r>
            <a:r>
              <a:rPr lang="fr-FR" dirty="0"/>
              <a:t> </a:t>
            </a:r>
            <a:r>
              <a:rPr lang="fr-FR" dirty="0" err="1"/>
              <a:t>remote</a:t>
            </a:r>
            <a:r>
              <a:rPr lang="fr-FR" dirty="0"/>
              <a:t> control</a:t>
            </a:r>
          </a:p>
        </p:txBody>
      </p:sp>
    </p:spTree>
    <p:extLst>
      <p:ext uri="{BB962C8B-B14F-4D97-AF65-F5344CB8AC3E}">
        <p14:creationId xmlns:p14="http://schemas.microsoft.com/office/powerpoint/2010/main" val="21535469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4495190" y="3813050"/>
            <a:ext cx="2782285" cy="2045191"/>
          </a:xfrm>
          <a:prstGeom prst="rect">
            <a:avLst/>
          </a:prstGeom>
          <a:noFill/>
          <a:ln w="9525">
            <a:noFill/>
            <a:miter lim="800000"/>
            <a:headEnd/>
            <a:tailEnd/>
          </a:ln>
        </p:spPr>
      </p:pic>
      <p:sp>
        <p:nvSpPr>
          <p:cNvPr id="62467" name="CasellaDiTesto 7"/>
          <p:cNvSpPr txBox="1">
            <a:spLocks noChangeArrowheads="1"/>
          </p:cNvSpPr>
          <p:nvPr/>
        </p:nvSpPr>
        <p:spPr bwMode="auto">
          <a:xfrm>
            <a:off x="3770287" y="1547155"/>
            <a:ext cx="4839029" cy="921720"/>
          </a:xfrm>
          <a:prstGeom prst="rect">
            <a:avLst/>
          </a:prstGeom>
          <a:noFill/>
          <a:ln w="9525">
            <a:noFill/>
            <a:miter lim="800000"/>
            <a:headEnd/>
            <a:tailEnd/>
          </a:ln>
        </p:spPr>
        <p:txBody>
          <a:bodyPr wrap="square">
            <a:spAutoFit/>
          </a:bodyPr>
          <a:lstStyle/>
          <a:p>
            <a:r>
              <a:rPr lang="en-GB" b="1" dirty="0">
                <a:effectLst>
                  <a:outerShdw blurRad="38100" dist="38100" dir="2700000" algn="tl">
                    <a:srgbClr val="000000">
                      <a:alpha val="43137"/>
                    </a:srgbClr>
                  </a:outerShdw>
                </a:effectLst>
                <a:latin typeface="Eurostile LT" pitchFamily="2" charset="0"/>
              </a:rPr>
              <a:t>It’s possible to set the working parameters for all the units at the same time</a:t>
            </a:r>
          </a:p>
        </p:txBody>
      </p:sp>
      <p:pic>
        <p:nvPicPr>
          <p:cNvPr id="62468" name="Picture 5"/>
          <p:cNvPicPr>
            <a:picLocks noChangeAspect="1" noChangeArrowheads="1"/>
          </p:cNvPicPr>
          <p:nvPr/>
        </p:nvPicPr>
        <p:blipFill>
          <a:blip r:embed="rId3" cstate="print"/>
          <a:srcRect/>
          <a:stretch>
            <a:fillRect/>
          </a:stretch>
        </p:blipFill>
        <p:spPr bwMode="auto">
          <a:xfrm>
            <a:off x="714375" y="1145682"/>
            <a:ext cx="2782285" cy="2069006"/>
          </a:xfrm>
          <a:prstGeom prst="rect">
            <a:avLst/>
          </a:prstGeom>
          <a:noFill/>
          <a:ln w="9525">
            <a:noFill/>
            <a:miter lim="800000"/>
            <a:headEnd/>
            <a:tailEnd/>
          </a:ln>
        </p:spPr>
      </p:pic>
      <p:sp>
        <p:nvSpPr>
          <p:cNvPr id="5"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a:t>RDM65 – </a:t>
            </a:r>
            <a:r>
              <a:rPr lang="fr-FR" dirty="0" err="1"/>
              <a:t>multifunction</a:t>
            </a:r>
            <a:r>
              <a:rPr lang="fr-FR" dirty="0"/>
              <a:t> </a:t>
            </a:r>
            <a:r>
              <a:rPr lang="fr-FR" dirty="0" err="1"/>
              <a:t>remote</a:t>
            </a:r>
            <a:r>
              <a:rPr lang="fr-FR" dirty="0"/>
              <a:t> control</a:t>
            </a:r>
          </a:p>
        </p:txBody>
      </p:sp>
    </p:spTree>
    <p:extLst>
      <p:ext uri="{BB962C8B-B14F-4D97-AF65-F5344CB8AC3E}">
        <p14:creationId xmlns:p14="http://schemas.microsoft.com/office/powerpoint/2010/main" val="1133377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asellaDiTesto 6"/>
          <p:cNvSpPr txBox="1">
            <a:spLocks noChangeArrowheads="1"/>
          </p:cNvSpPr>
          <p:nvPr/>
        </p:nvSpPr>
        <p:spPr bwMode="auto">
          <a:xfrm>
            <a:off x="5143500" y="1000125"/>
            <a:ext cx="2928938" cy="923330"/>
          </a:xfrm>
          <a:prstGeom prst="rect">
            <a:avLst/>
          </a:prstGeom>
          <a:noFill/>
          <a:ln w="9525">
            <a:noFill/>
            <a:miter lim="800000"/>
            <a:headEnd/>
            <a:tailEnd/>
          </a:ln>
        </p:spPr>
        <p:txBody>
          <a:bodyPr>
            <a:spAutoFit/>
          </a:bodyPr>
          <a:lstStyle/>
          <a:p>
            <a:r>
              <a:rPr lang="en-GB" b="1" dirty="0">
                <a:effectLst>
                  <a:outerShdw blurRad="38100" dist="38100" dir="2700000" algn="tl">
                    <a:srgbClr val="000000">
                      <a:alpha val="43137"/>
                    </a:srgbClr>
                  </a:outerShdw>
                </a:effectLst>
                <a:latin typeface="Eurostile LT" pitchFamily="2" charset="0"/>
              </a:rPr>
              <a:t>Or it’s possible to set the working parameters unit per unit</a:t>
            </a:r>
          </a:p>
        </p:txBody>
      </p:sp>
      <p:pic>
        <p:nvPicPr>
          <p:cNvPr id="63491" name="Picture 4"/>
          <p:cNvPicPr>
            <a:picLocks noChangeAspect="1" noChangeArrowheads="1"/>
          </p:cNvPicPr>
          <p:nvPr/>
        </p:nvPicPr>
        <p:blipFill>
          <a:blip r:embed="rId2" cstate="print"/>
          <a:srcRect/>
          <a:stretch>
            <a:fillRect/>
          </a:stretch>
        </p:blipFill>
        <p:spPr bwMode="auto">
          <a:xfrm>
            <a:off x="249182" y="740726"/>
            <a:ext cx="2555522" cy="1826816"/>
          </a:xfrm>
          <a:prstGeom prst="rect">
            <a:avLst/>
          </a:prstGeom>
          <a:noFill/>
          <a:ln w="9525">
            <a:noFill/>
            <a:miter lim="800000"/>
            <a:headEnd/>
            <a:tailEnd/>
          </a:ln>
        </p:spPr>
      </p:pic>
      <p:pic>
        <p:nvPicPr>
          <p:cNvPr id="63492" name="Picture 3"/>
          <p:cNvPicPr>
            <a:picLocks noChangeAspect="1" noChangeArrowheads="1"/>
          </p:cNvPicPr>
          <p:nvPr/>
        </p:nvPicPr>
        <p:blipFill>
          <a:blip r:embed="rId3" cstate="print"/>
          <a:srcRect/>
          <a:stretch>
            <a:fillRect/>
          </a:stretch>
        </p:blipFill>
        <p:spPr bwMode="auto">
          <a:xfrm>
            <a:off x="2049807" y="2060984"/>
            <a:ext cx="2555522" cy="1887155"/>
          </a:xfrm>
          <a:prstGeom prst="rect">
            <a:avLst/>
          </a:prstGeom>
          <a:noFill/>
          <a:ln w="9525">
            <a:noFill/>
            <a:miter lim="800000"/>
            <a:headEnd/>
            <a:tailEnd/>
          </a:ln>
        </p:spPr>
      </p:pic>
      <p:pic>
        <p:nvPicPr>
          <p:cNvPr id="63493" name="Picture 3"/>
          <p:cNvPicPr>
            <a:picLocks noChangeAspect="1" noChangeArrowheads="1"/>
          </p:cNvPicPr>
          <p:nvPr/>
        </p:nvPicPr>
        <p:blipFill>
          <a:blip r:embed="rId4" cstate="print"/>
          <a:srcRect/>
          <a:stretch>
            <a:fillRect/>
          </a:stretch>
        </p:blipFill>
        <p:spPr bwMode="auto">
          <a:xfrm>
            <a:off x="3972729" y="3507153"/>
            <a:ext cx="2555522" cy="1811010"/>
          </a:xfrm>
          <a:prstGeom prst="rect">
            <a:avLst/>
          </a:prstGeom>
          <a:noFill/>
          <a:ln w="9525">
            <a:noFill/>
            <a:miter lim="800000"/>
            <a:headEnd/>
            <a:tailEnd/>
          </a:ln>
        </p:spPr>
      </p:pic>
      <p:pic>
        <p:nvPicPr>
          <p:cNvPr id="63494" name="Picture 2"/>
          <p:cNvPicPr>
            <a:picLocks noChangeAspect="1" noChangeArrowheads="1"/>
          </p:cNvPicPr>
          <p:nvPr/>
        </p:nvPicPr>
        <p:blipFill>
          <a:blip r:embed="rId5" cstate="print"/>
          <a:srcRect/>
          <a:stretch>
            <a:fillRect/>
          </a:stretch>
        </p:blipFill>
        <p:spPr bwMode="auto">
          <a:xfrm>
            <a:off x="5800960" y="4853644"/>
            <a:ext cx="2555522" cy="1851063"/>
          </a:xfrm>
          <a:prstGeom prst="rect">
            <a:avLst/>
          </a:prstGeom>
          <a:noFill/>
          <a:ln w="9525">
            <a:noFill/>
            <a:miter lim="800000"/>
            <a:headEnd/>
            <a:tailEnd/>
          </a:ln>
        </p:spPr>
      </p:pic>
      <p:sp>
        <p:nvSpPr>
          <p:cNvPr id="63495" name="CasellaDiTesto 9"/>
          <p:cNvSpPr txBox="1">
            <a:spLocks noChangeArrowheads="1"/>
          </p:cNvSpPr>
          <p:nvPr/>
        </p:nvSpPr>
        <p:spPr bwMode="auto">
          <a:xfrm>
            <a:off x="241838" y="4619555"/>
            <a:ext cx="3929062" cy="1754326"/>
          </a:xfrm>
          <a:prstGeom prst="rect">
            <a:avLst/>
          </a:prstGeom>
          <a:noFill/>
          <a:ln w="9525">
            <a:noFill/>
            <a:miter lim="800000"/>
            <a:headEnd/>
            <a:tailEnd/>
          </a:ln>
        </p:spPr>
        <p:txBody>
          <a:bodyPr>
            <a:spAutoFit/>
          </a:bodyPr>
          <a:lstStyle/>
          <a:p>
            <a:r>
              <a:rPr lang="en-GB" b="1" dirty="0">
                <a:effectLst>
                  <a:outerShdw blurRad="38100" dist="38100" dir="2700000" algn="tl">
                    <a:srgbClr val="000000">
                      <a:alpha val="43137"/>
                    </a:srgbClr>
                  </a:outerShdw>
                </a:effectLst>
                <a:latin typeface="Eurostile LT" pitchFamily="2" charset="0"/>
              </a:rPr>
              <a:t>The parameters are:</a:t>
            </a:r>
          </a:p>
          <a:p>
            <a:pPr>
              <a:buFontTx/>
              <a:buChar char="-"/>
            </a:pPr>
            <a:r>
              <a:rPr lang="en-GB" b="1" dirty="0">
                <a:effectLst>
                  <a:outerShdw blurRad="38100" dist="38100" dir="2700000" algn="tl">
                    <a:srgbClr val="000000">
                      <a:alpha val="43137"/>
                    </a:srgbClr>
                  </a:outerShdw>
                </a:effectLst>
                <a:latin typeface="Eurostile LT" pitchFamily="2" charset="0"/>
              </a:rPr>
              <a:t>Set limits</a:t>
            </a:r>
          </a:p>
          <a:p>
            <a:pPr>
              <a:buFontTx/>
              <a:buChar char="-"/>
            </a:pPr>
            <a:r>
              <a:rPr lang="en-GB" b="1" dirty="0">
                <a:effectLst>
                  <a:outerShdw blurRad="38100" dist="38100" dir="2700000" algn="tl">
                    <a:srgbClr val="000000">
                      <a:alpha val="43137"/>
                    </a:srgbClr>
                  </a:outerShdw>
                </a:effectLst>
                <a:latin typeface="Eurostile LT" pitchFamily="2" charset="0"/>
              </a:rPr>
              <a:t>T3 probe temperatures</a:t>
            </a:r>
          </a:p>
          <a:p>
            <a:pPr>
              <a:buFontTx/>
              <a:buChar char="-"/>
            </a:pPr>
            <a:r>
              <a:rPr lang="en-GB" b="1" dirty="0">
                <a:effectLst>
                  <a:outerShdw blurRad="38100" dist="38100" dir="2700000" algn="tl">
                    <a:srgbClr val="000000">
                      <a:alpha val="43137"/>
                    </a:srgbClr>
                  </a:outerShdw>
                </a:effectLst>
                <a:latin typeface="Eurostile LT" pitchFamily="2" charset="0"/>
              </a:rPr>
              <a:t>Hysteresis, Dead zone</a:t>
            </a:r>
          </a:p>
          <a:p>
            <a:pPr>
              <a:buFontTx/>
              <a:buChar char="-"/>
            </a:pPr>
            <a:r>
              <a:rPr lang="en-GB" b="1" dirty="0">
                <a:effectLst>
                  <a:outerShdw blurRad="38100" dist="38100" dir="2700000" algn="tl">
                    <a:srgbClr val="000000">
                      <a:alpha val="43137"/>
                    </a:srgbClr>
                  </a:outerShdw>
                </a:effectLst>
                <a:latin typeface="Eurostile LT" pitchFamily="2" charset="0"/>
              </a:rPr>
              <a:t>Inverter values</a:t>
            </a:r>
          </a:p>
          <a:p>
            <a:pPr>
              <a:buFontTx/>
              <a:buChar char="-"/>
            </a:pPr>
            <a:r>
              <a:rPr lang="en-GB" b="1" dirty="0">
                <a:effectLst>
                  <a:outerShdw blurRad="38100" dist="38100" dir="2700000" algn="tl">
                    <a:srgbClr val="000000">
                      <a:alpha val="43137"/>
                    </a:srgbClr>
                  </a:outerShdw>
                </a:effectLst>
                <a:latin typeface="Eurostile LT" pitchFamily="2" charset="0"/>
              </a:rPr>
              <a:t>Pump cycling (Cassette only)</a:t>
            </a:r>
          </a:p>
        </p:txBody>
      </p:sp>
      <p:sp>
        <p:nvSpPr>
          <p:cNvPr id="8"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a:t>RDM65 – </a:t>
            </a:r>
            <a:r>
              <a:rPr lang="fr-FR" dirty="0" err="1"/>
              <a:t>multifunction</a:t>
            </a:r>
            <a:r>
              <a:rPr lang="fr-FR" dirty="0"/>
              <a:t> </a:t>
            </a:r>
            <a:r>
              <a:rPr lang="fr-FR" dirty="0" err="1"/>
              <a:t>remote</a:t>
            </a:r>
            <a:r>
              <a:rPr lang="fr-FR" dirty="0"/>
              <a:t> control</a:t>
            </a:r>
          </a:p>
        </p:txBody>
      </p:sp>
    </p:spTree>
    <p:extLst>
      <p:ext uri="{BB962C8B-B14F-4D97-AF65-F5344CB8AC3E}">
        <p14:creationId xmlns:p14="http://schemas.microsoft.com/office/powerpoint/2010/main" val="3689689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155425" y="1115340"/>
            <a:ext cx="8858250" cy="4925200"/>
          </a:xfrm>
        </p:spPr>
        <p:txBody>
          <a:bodyPr>
            <a:normAutofit/>
          </a:bodyPr>
          <a:lstStyle/>
          <a:p>
            <a:pPr marL="548640" indent="-411480" eaLnBrk="1" fontAlgn="auto" hangingPunct="1">
              <a:spcAft>
                <a:spcPts val="0"/>
              </a:spcAft>
              <a:buClr>
                <a:schemeClr val="tx1">
                  <a:shade val="95000"/>
                </a:schemeClr>
              </a:buClr>
              <a:buFont typeface="Wingdings 2"/>
              <a:buNone/>
              <a:defRPr/>
            </a:pPr>
            <a:r>
              <a:rPr lang="en-GB" sz="1800" dirty="0" smtClean="0"/>
              <a:t>A group of fan-coil units can be connected via a serial link and can consequently be managed with just one wall-mounted intelligent controller RDS65. The wall-mounted controller can be used to set the operating mode for each individual unit connected, display the operating conditions of each individual unit, and set the on/off time bands for each day of the week. If more than 60 units need to be connected, two or more wall-mounted intelligent controllers must be used. Each wall-mounted controller only manages the connected units</a:t>
            </a:r>
          </a:p>
          <a:p>
            <a:pPr marL="548640" indent="-411480" eaLnBrk="1" fontAlgn="auto" hangingPunct="1">
              <a:spcAft>
                <a:spcPts val="0"/>
              </a:spcAft>
              <a:buClr>
                <a:schemeClr val="tx1">
                  <a:shade val="95000"/>
                </a:schemeClr>
              </a:buClr>
              <a:buFont typeface="Wingdings 2"/>
              <a:buNone/>
              <a:defRPr/>
            </a:pPr>
            <a:endParaRPr lang="en-GB" sz="1800" dirty="0" smtClean="0"/>
          </a:p>
          <a:p>
            <a:pPr marL="548640" indent="-411480" eaLnBrk="1" fontAlgn="auto" hangingPunct="1">
              <a:spcAft>
                <a:spcPts val="0"/>
              </a:spcAft>
              <a:buClr>
                <a:schemeClr val="tx1">
                  <a:shade val="95000"/>
                </a:schemeClr>
              </a:buClr>
              <a:buFont typeface="Wingdings 2"/>
              <a:buNone/>
              <a:defRPr/>
            </a:pPr>
            <a:r>
              <a:rPr lang="en-GB" sz="1800" dirty="0" smtClean="0"/>
              <a:t>The </a:t>
            </a:r>
            <a:r>
              <a:rPr lang="en-GB" sz="1800" b="1" dirty="0" smtClean="0">
                <a:effectLst>
                  <a:outerShdw blurRad="38100" dist="38100" dir="2700000" algn="tl">
                    <a:srgbClr val="000000">
                      <a:alpha val="43137"/>
                    </a:srgbClr>
                  </a:outerShdw>
                </a:effectLst>
              </a:rPr>
              <a:t>RDS65</a:t>
            </a:r>
            <a:r>
              <a:rPr lang="en-GB" sz="1800" dirty="0" smtClean="0"/>
              <a:t> operates with MB card only. </a:t>
            </a:r>
            <a:r>
              <a:rPr lang="en-GB" sz="1800" dirty="0"/>
              <a:t/>
            </a:r>
            <a:br>
              <a:rPr lang="en-GB" sz="1800" dirty="0"/>
            </a:br>
            <a:r>
              <a:rPr lang="en-GB" sz="1800" dirty="0" smtClean="0"/>
              <a:t>Each unit must be equipped with a MB power unit control</a:t>
            </a:r>
          </a:p>
          <a:p>
            <a:pPr marL="548640" indent="-411480" eaLnBrk="1" fontAlgn="auto" hangingPunct="1">
              <a:spcAft>
                <a:spcPts val="0"/>
              </a:spcAft>
              <a:buClr>
                <a:schemeClr val="tx1">
                  <a:shade val="95000"/>
                </a:schemeClr>
              </a:buClr>
              <a:buFont typeface="Wingdings 2"/>
              <a:buNone/>
              <a:defRPr/>
            </a:pPr>
            <a:endParaRPr lang="en-GB" sz="1800" dirty="0" smtClean="0"/>
          </a:p>
          <a:p>
            <a:pPr marL="548640" indent="-411480" eaLnBrk="1" fontAlgn="auto" hangingPunct="1">
              <a:spcAft>
                <a:spcPts val="0"/>
              </a:spcAft>
              <a:buClr>
                <a:schemeClr val="tx1">
                  <a:shade val="95000"/>
                </a:schemeClr>
              </a:buClr>
              <a:buFont typeface="Wingdings 2"/>
              <a:buNone/>
              <a:defRPr/>
            </a:pPr>
            <a:r>
              <a:rPr lang="en-GB" sz="1800" dirty="0" smtClean="0"/>
              <a:t>The system works via RS 485 serial line</a:t>
            </a:r>
          </a:p>
          <a:p>
            <a:pPr marL="548640" indent="-411480" eaLnBrk="1" fontAlgn="auto" hangingPunct="1">
              <a:spcAft>
                <a:spcPts val="0"/>
              </a:spcAft>
              <a:buClr>
                <a:schemeClr val="tx1">
                  <a:shade val="95000"/>
                </a:schemeClr>
              </a:buClr>
              <a:buFont typeface="Wingdings 2"/>
              <a:buNone/>
              <a:defRPr/>
            </a:pPr>
            <a:r>
              <a:rPr lang="en-GB" sz="1800" dirty="0" smtClean="0"/>
              <a:t> </a:t>
            </a:r>
            <a:endParaRPr lang="it-IT" sz="1800" dirty="0" smtClean="0"/>
          </a:p>
          <a:p>
            <a:pPr marL="548640" indent="-411480" eaLnBrk="1" fontAlgn="auto" hangingPunct="1">
              <a:spcAft>
                <a:spcPts val="0"/>
              </a:spcAft>
              <a:buClr>
                <a:schemeClr val="tx1">
                  <a:shade val="95000"/>
                </a:schemeClr>
              </a:buClr>
              <a:buFont typeface="Wingdings 2"/>
              <a:buNone/>
              <a:defRPr/>
            </a:pPr>
            <a:endParaRPr lang="en-GB" sz="1800" dirty="0"/>
          </a:p>
        </p:txBody>
      </p:sp>
      <p:sp>
        <p:nvSpPr>
          <p:cNvPr id="5"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a:t>RDM65 – </a:t>
            </a:r>
            <a:r>
              <a:rPr lang="fr-FR" dirty="0" err="1"/>
              <a:t>multifunction</a:t>
            </a:r>
            <a:r>
              <a:rPr lang="fr-FR" dirty="0"/>
              <a:t> </a:t>
            </a:r>
            <a:r>
              <a:rPr lang="fr-FR" dirty="0" err="1"/>
              <a:t>remote</a:t>
            </a:r>
            <a:r>
              <a:rPr lang="fr-FR" dirty="0"/>
              <a:t> control</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206" y="5319995"/>
            <a:ext cx="8734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7285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462667" y="1114392"/>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eaLnBrk="0" hangingPunct="0">
              <a:defRPr/>
            </a:pPr>
            <a:endParaRPr lang="en-US" b="1" dirty="0" smtClean="0">
              <a:effectLst>
                <a:outerShdw blurRad="38100" dist="38100" dir="2700000" algn="tl">
                  <a:srgbClr val="C0C0C0"/>
                </a:outerShdw>
              </a:effectLst>
              <a:latin typeface="Eurostile LT" pitchFamily="2" charset="0"/>
            </a:endParaRPr>
          </a:p>
          <a:p>
            <a:pPr lvl="0" eaLnBrk="0" hangingPunct="0">
              <a:defRPr/>
            </a:pPr>
            <a:endParaRPr lang="en-US" b="1" dirty="0">
              <a:effectLst>
                <a:outerShdw blurRad="38100" dist="38100" dir="2700000" algn="tl">
                  <a:srgbClr val="C0C0C0"/>
                </a:outerShdw>
              </a:effectLst>
              <a:latin typeface="Eurostile LT" pitchFamily="2" charset="0"/>
            </a:endParaRPr>
          </a:p>
          <a:p>
            <a:pPr lvl="0" eaLnBrk="0" hangingPunct="0">
              <a:defRPr/>
            </a:pPr>
            <a:endParaRPr lang="en-US" b="1" dirty="0" smtClean="0">
              <a:effectLst>
                <a:outerShdw blurRad="38100" dist="38100" dir="2700000" algn="tl">
                  <a:srgbClr val="C0C0C0"/>
                </a:outerShdw>
              </a:effectLst>
              <a:latin typeface="Eurostile LT" pitchFamily="2" charset="0"/>
            </a:endParaRPr>
          </a:p>
          <a:p>
            <a:pPr lvl="0" eaLnBrk="0" hangingPunct="0">
              <a:defRPr/>
            </a:pPr>
            <a:r>
              <a:rPr lang="en-US" b="1" dirty="0" smtClean="0">
                <a:effectLst>
                  <a:outerShdw blurRad="38100" dist="38100" dir="2700000" algn="tl">
                    <a:srgbClr val="C0C0C0"/>
                  </a:outerShdw>
                </a:effectLst>
                <a:latin typeface="Eurostile LT" pitchFamily="2" charset="0"/>
              </a:rPr>
              <a:t>Connection :  </a:t>
            </a:r>
          </a:p>
          <a:p>
            <a:pPr lvl="0" eaLnBrk="0" hangingPunct="0">
              <a:defRPr/>
            </a:pPr>
            <a:r>
              <a:rPr lang="en-US" sz="1600" dirty="0" smtClean="0">
                <a:latin typeface="Eurostile LT" pitchFamily="2" charset="0"/>
              </a:rPr>
              <a:t>Shielded wire </a:t>
            </a:r>
            <a:r>
              <a:rPr lang="it-IT" sz="1600" dirty="0" smtClean="0">
                <a:latin typeface="Eurostile LT" pitchFamily="2" charset="0"/>
              </a:rPr>
              <a:t>1x2x24 </a:t>
            </a:r>
            <a:r>
              <a:rPr lang="it-IT" sz="1600" dirty="0">
                <a:latin typeface="Eurostile LT" pitchFamily="2" charset="0"/>
              </a:rPr>
              <a:t>AWG SFTP, 120 </a:t>
            </a:r>
            <a:r>
              <a:rPr lang="el-GR" sz="1600" dirty="0" smtClean="0">
                <a:latin typeface="Eurostile LT" pitchFamily="2" charset="0"/>
              </a:rPr>
              <a:t>Ω</a:t>
            </a:r>
            <a:endParaRPr lang="en-US" sz="1600" dirty="0" smtClean="0">
              <a:latin typeface="Eurostile LT" pitchFamily="2" charset="0"/>
            </a:endParaRPr>
          </a:p>
          <a:p>
            <a:pPr lvl="0" eaLnBrk="0" hangingPunct="0">
              <a:defRPr/>
            </a:pPr>
            <a:endParaRPr lang="en-US" b="1" dirty="0">
              <a:effectLst>
                <a:outerShdw blurRad="38100" dist="38100" dir="2700000" algn="tl">
                  <a:srgbClr val="C0C0C0"/>
                </a:outerShdw>
              </a:effectLst>
              <a:latin typeface="Eurostile LT" pitchFamily="2" charset="0"/>
            </a:endParaRPr>
          </a:p>
          <a:p>
            <a:pPr lvl="0" eaLnBrk="0" hangingPunct="0">
              <a:defRPr/>
            </a:pPr>
            <a:endParaRPr lang="en-US" b="1" dirty="0" smtClean="0">
              <a:effectLst>
                <a:outerShdw blurRad="38100" dist="38100" dir="2700000" algn="tl">
                  <a:srgbClr val="C0C0C0"/>
                </a:outerShdw>
              </a:effectLst>
              <a:latin typeface="Eurostile LT" pitchFamily="2" charset="0"/>
            </a:endParaRPr>
          </a:p>
          <a:p>
            <a:pPr lvl="0" eaLnBrk="0" hangingPunct="0">
              <a:defRPr/>
            </a:pPr>
            <a:endParaRPr lang="en-US" b="1" dirty="0" smtClean="0">
              <a:effectLst>
                <a:outerShdw blurRad="38100" dist="38100" dir="2700000" algn="tl">
                  <a:srgbClr val="C0C0C0"/>
                </a:outerShdw>
              </a:effectLst>
              <a:latin typeface="Eurostile LT" pitchFamily="2" charset="0"/>
            </a:endParaRPr>
          </a:p>
          <a:p>
            <a:pPr lvl="0" eaLnBrk="0" hangingPunct="0">
              <a:defRPr/>
            </a:pPr>
            <a:endParaRPr lang="en-US" b="1" dirty="0">
              <a:effectLst>
                <a:outerShdw blurRad="38100" dist="38100" dir="2700000" algn="tl">
                  <a:srgbClr val="C0C0C0"/>
                </a:outerShdw>
              </a:effectLst>
              <a:latin typeface="Eurostile LT" pitchFamily="2" charset="0"/>
            </a:endParaRPr>
          </a:p>
          <a:p>
            <a:pPr lvl="0" eaLnBrk="0" hangingPunct="0">
              <a:defRPr/>
            </a:pPr>
            <a:endParaRPr lang="en-US" b="1" dirty="0" smtClean="0">
              <a:effectLst>
                <a:outerShdw blurRad="38100" dist="38100" dir="2700000" algn="tl">
                  <a:srgbClr val="C0C0C0"/>
                </a:outerShdw>
              </a:effectLst>
              <a:latin typeface="Eurostile LT" pitchFamily="2" charset="0"/>
            </a:endParaRPr>
          </a:p>
          <a:p>
            <a:pPr lvl="0" eaLnBrk="0" hangingPunct="0">
              <a:defRPr/>
            </a:pPr>
            <a:r>
              <a:rPr lang="en-US" b="1" dirty="0" smtClean="0">
                <a:effectLst>
                  <a:outerShdw blurRad="38100" dist="38100" dir="2700000" algn="tl">
                    <a:srgbClr val="C0C0C0"/>
                  </a:outerShdw>
                </a:effectLst>
                <a:latin typeface="Eurostile LT" pitchFamily="2" charset="0"/>
              </a:rPr>
              <a:t>Power supply : </a:t>
            </a:r>
          </a:p>
          <a:p>
            <a:pPr lvl="0" eaLnBrk="0" hangingPunct="0">
              <a:defRPr/>
            </a:pPr>
            <a:r>
              <a:rPr lang="it-IT" sz="1600" dirty="0" smtClean="0">
                <a:latin typeface="Eurostile LT" pitchFamily="2" charset="0"/>
              </a:rPr>
              <a:t>12 </a:t>
            </a:r>
            <a:r>
              <a:rPr lang="it-IT" sz="1600" dirty="0">
                <a:latin typeface="Eurostile LT" pitchFamily="2" charset="0"/>
              </a:rPr>
              <a:t>Volt </a:t>
            </a:r>
            <a:r>
              <a:rPr lang="it-IT" sz="1600" dirty="0" smtClean="0">
                <a:latin typeface="Eurostile LT" pitchFamily="2" charset="0"/>
              </a:rPr>
              <a:t>DC </a:t>
            </a:r>
          </a:p>
          <a:p>
            <a:pPr lvl="0" eaLnBrk="0" hangingPunct="0">
              <a:defRPr/>
            </a:pPr>
            <a:r>
              <a:rPr lang="it-IT" sz="1600" dirty="0" smtClean="0">
                <a:latin typeface="Eurostile LT" pitchFamily="2" charset="0"/>
              </a:rPr>
              <a:t>2 x 1,5 mm2 (Maximum </a:t>
            </a:r>
            <a:r>
              <a:rPr lang="it-IT" sz="1600" dirty="0" err="1" smtClean="0">
                <a:latin typeface="Eurostile LT" pitchFamily="2" charset="0"/>
              </a:rPr>
              <a:t>lenght</a:t>
            </a:r>
            <a:r>
              <a:rPr lang="it-IT" sz="1600" dirty="0" smtClean="0">
                <a:latin typeface="Eurostile LT" pitchFamily="2" charset="0"/>
              </a:rPr>
              <a:t> 20 m)</a:t>
            </a:r>
          </a:p>
          <a:p>
            <a:pPr lvl="0" eaLnBrk="0" hangingPunct="0">
              <a:defRPr/>
            </a:pPr>
            <a:endParaRPr lang="it-IT" sz="1600" dirty="0">
              <a:latin typeface="Eurostile LT" pitchFamily="2" charset="0"/>
            </a:endParaRPr>
          </a:p>
          <a:p>
            <a:pPr lvl="0" eaLnBrk="0" hangingPunct="0">
              <a:defRPr/>
            </a:pPr>
            <a:r>
              <a:rPr lang="it-IT" sz="1600" u="sng" dirty="0" err="1" smtClean="0">
                <a:latin typeface="Eurostile LT" pitchFamily="2" charset="0"/>
              </a:rPr>
              <a:t>We</a:t>
            </a:r>
            <a:r>
              <a:rPr lang="it-IT" sz="1600" u="sng" dirty="0" smtClean="0">
                <a:latin typeface="Eurostile LT" pitchFamily="2" charset="0"/>
              </a:rPr>
              <a:t> </a:t>
            </a:r>
            <a:r>
              <a:rPr lang="it-IT" sz="1600" u="sng" dirty="0" err="1" smtClean="0">
                <a:latin typeface="Eurostile LT" pitchFamily="2" charset="0"/>
              </a:rPr>
              <a:t>don’t</a:t>
            </a:r>
            <a:r>
              <a:rPr lang="it-IT" sz="1600" u="sng" dirty="0" smtClean="0">
                <a:latin typeface="Eurostile LT" pitchFamily="2" charset="0"/>
              </a:rPr>
              <a:t> </a:t>
            </a:r>
            <a:r>
              <a:rPr lang="it-IT" sz="1600" u="sng" dirty="0" err="1" smtClean="0">
                <a:latin typeface="Eurostile LT" pitchFamily="2" charset="0"/>
              </a:rPr>
              <a:t>supply</a:t>
            </a:r>
            <a:r>
              <a:rPr lang="it-IT" sz="1600" u="sng" dirty="0" smtClean="0">
                <a:latin typeface="Eurostile LT" pitchFamily="2" charset="0"/>
              </a:rPr>
              <a:t> the transformer</a:t>
            </a:r>
            <a:endParaRPr lang="en-US" sz="1600" u="sng" dirty="0" smtClean="0">
              <a:latin typeface="Eurostile LT" pitchFamily="2"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5620" y="3846517"/>
            <a:ext cx="3571665" cy="2194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3643" y="1431940"/>
            <a:ext cx="4191312" cy="1815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8554" y="4591103"/>
            <a:ext cx="78105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a:t>RDM65 – </a:t>
            </a:r>
            <a:r>
              <a:rPr lang="fr-FR" dirty="0" err="1"/>
              <a:t>multifunction</a:t>
            </a:r>
            <a:r>
              <a:rPr lang="fr-FR" dirty="0"/>
              <a:t> </a:t>
            </a:r>
            <a:r>
              <a:rPr lang="fr-FR" dirty="0" err="1"/>
              <a:t>remote</a:t>
            </a:r>
            <a:r>
              <a:rPr lang="fr-FR" dirty="0"/>
              <a:t> control</a:t>
            </a:r>
          </a:p>
        </p:txBody>
      </p:sp>
    </p:spTree>
    <p:custDataLst>
      <p:tags r:id="rId1"/>
    </p:custDataLst>
    <p:extLst>
      <p:ext uri="{BB962C8B-B14F-4D97-AF65-F5344CB8AC3E}">
        <p14:creationId xmlns:p14="http://schemas.microsoft.com/office/powerpoint/2010/main" val="38104559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462667" y="1114391"/>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eaLnBrk="0" hangingPunct="0">
              <a:defRPr/>
            </a:pPr>
            <a:endParaRPr lang="en-US" sz="2000" b="1" dirty="0" smtClean="0">
              <a:effectLst>
                <a:outerShdw blurRad="38100" dist="38100" dir="2700000" algn="tl">
                  <a:srgbClr val="C0C0C0"/>
                </a:outerShdw>
              </a:effectLst>
              <a:latin typeface="+mj-lt"/>
            </a:endParaRPr>
          </a:p>
          <a:p>
            <a:pPr lvl="0" eaLnBrk="0" hangingPunct="0">
              <a:defRPr/>
            </a:pPr>
            <a:r>
              <a:rPr lang="en-US" b="1" dirty="0" smtClean="0">
                <a:effectLst>
                  <a:outerShdw blurRad="38100" dist="38100" dir="2700000" algn="tl">
                    <a:srgbClr val="C0C0C0"/>
                  </a:outerShdw>
                </a:effectLst>
                <a:latin typeface="Eurostile LT" pitchFamily="2" charset="0"/>
              </a:rPr>
              <a:t>Network connection :  </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740" y="2353660"/>
            <a:ext cx="7000875"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a:t>RDM65 – </a:t>
            </a:r>
            <a:r>
              <a:rPr lang="fr-FR" dirty="0" err="1"/>
              <a:t>multifunction</a:t>
            </a:r>
            <a:r>
              <a:rPr lang="fr-FR" dirty="0"/>
              <a:t> </a:t>
            </a:r>
            <a:r>
              <a:rPr lang="fr-FR" dirty="0" err="1"/>
              <a:t>remote</a:t>
            </a:r>
            <a:r>
              <a:rPr lang="fr-FR" dirty="0"/>
              <a:t> control</a:t>
            </a:r>
          </a:p>
        </p:txBody>
      </p:sp>
    </p:spTree>
    <p:custDataLst>
      <p:tags r:id="rId1"/>
    </p:custDataLst>
    <p:extLst>
      <p:ext uri="{BB962C8B-B14F-4D97-AF65-F5344CB8AC3E}">
        <p14:creationId xmlns:p14="http://schemas.microsoft.com/office/powerpoint/2010/main" val="38975592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462667" y="1114391"/>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eaLnBrk="0" hangingPunct="0">
              <a:defRPr/>
            </a:pPr>
            <a:endParaRPr lang="en-US" b="1" dirty="0" smtClean="0">
              <a:latin typeface="Eurostile LT" pitchFamily="2" charset="0"/>
            </a:endParaRPr>
          </a:p>
          <a:p>
            <a:pPr lvl="0" eaLnBrk="0" hangingPunct="0">
              <a:defRPr/>
            </a:pPr>
            <a:r>
              <a:rPr lang="en-US" b="1" dirty="0" smtClean="0">
                <a:effectLst>
                  <a:outerShdw blurRad="38100" dist="38100" dir="2700000" algn="tl">
                    <a:srgbClr val="000000">
                      <a:alpha val="43137"/>
                    </a:srgbClr>
                  </a:outerShdw>
                </a:effectLst>
                <a:latin typeface="Eurostile LT" pitchFamily="2" charset="0"/>
              </a:rPr>
              <a:t>Relay board </a:t>
            </a:r>
            <a:r>
              <a:rPr lang="en-US" b="1" dirty="0">
                <a:effectLst>
                  <a:outerShdw blurRad="38100" dist="38100" dir="2700000" algn="tl">
                    <a:srgbClr val="000000">
                      <a:alpha val="43137"/>
                    </a:srgbClr>
                  </a:outerShdw>
                </a:effectLst>
                <a:latin typeface="Eurostile LT" pitchFamily="2" charset="0"/>
              </a:rPr>
              <a:t>equipped with </a:t>
            </a:r>
            <a:r>
              <a:rPr lang="en-US" b="1" dirty="0" smtClean="0">
                <a:effectLst>
                  <a:outerShdw blurRad="38100" dist="38100" dir="2700000" algn="tl">
                    <a:srgbClr val="000000">
                      <a:alpha val="43137"/>
                    </a:srgbClr>
                  </a:outerShdw>
                </a:effectLst>
                <a:latin typeface="Eurostile LT" pitchFamily="2" charset="0"/>
              </a:rPr>
              <a:t>:</a:t>
            </a:r>
          </a:p>
          <a:p>
            <a:pPr lvl="0" eaLnBrk="0" hangingPunct="0">
              <a:defRPr/>
            </a:pPr>
            <a:endParaRPr lang="en-US" b="1" dirty="0">
              <a:latin typeface="Eurostile LT" pitchFamily="2" charset="0"/>
            </a:endParaRPr>
          </a:p>
          <a:p>
            <a:pPr lvl="0" eaLnBrk="0" hangingPunct="0">
              <a:defRPr/>
            </a:pPr>
            <a:r>
              <a:rPr lang="en-US" b="1" dirty="0" smtClean="0">
                <a:latin typeface="Eurostile LT" pitchFamily="2" charset="0"/>
              </a:rPr>
              <a:t>8 Outputs :</a:t>
            </a:r>
          </a:p>
          <a:p>
            <a:pPr lvl="0" eaLnBrk="0" hangingPunct="0">
              <a:defRPr/>
            </a:pPr>
            <a:r>
              <a:rPr lang="en-US" dirty="0" smtClean="0">
                <a:latin typeface="Eurostile LT" pitchFamily="2" charset="0"/>
              </a:rPr>
              <a:t>relays </a:t>
            </a:r>
            <a:r>
              <a:rPr lang="en-US" dirty="0">
                <a:latin typeface="Eurostile LT" pitchFamily="2" charset="0"/>
              </a:rPr>
              <a:t>with potential free contact </a:t>
            </a:r>
            <a:r>
              <a:rPr lang="en-US" dirty="0" smtClean="0">
                <a:latin typeface="Eurostile LT" pitchFamily="2" charset="0"/>
              </a:rPr>
              <a:t>to </a:t>
            </a:r>
            <a:r>
              <a:rPr lang="en-US" dirty="0">
                <a:latin typeface="Eurostile LT" pitchFamily="2" charset="0"/>
              </a:rPr>
              <a:t>control </a:t>
            </a:r>
            <a:endParaRPr lang="en-US" dirty="0" smtClean="0">
              <a:latin typeface="Eurostile LT" pitchFamily="2" charset="0"/>
            </a:endParaRPr>
          </a:p>
          <a:p>
            <a:pPr lvl="0" eaLnBrk="0" hangingPunct="0">
              <a:defRPr/>
            </a:pPr>
            <a:r>
              <a:rPr lang="en-US" dirty="0" smtClean="0">
                <a:latin typeface="Eurostile LT" pitchFamily="2" charset="0"/>
              </a:rPr>
              <a:t>the activation or </a:t>
            </a:r>
            <a:r>
              <a:rPr lang="en-US" dirty="0">
                <a:latin typeface="Eurostile LT" pitchFamily="2" charset="0"/>
              </a:rPr>
              <a:t>deactivation of remote </a:t>
            </a:r>
            <a:r>
              <a:rPr lang="en-US" dirty="0" smtClean="0">
                <a:latin typeface="Eurostile LT" pitchFamily="2" charset="0"/>
              </a:rPr>
              <a:t>devices</a:t>
            </a:r>
            <a:r>
              <a:rPr lang="en-US" dirty="0">
                <a:latin typeface="Eurostile LT" pitchFamily="2" charset="0"/>
              </a:rPr>
              <a:t>. </a:t>
            </a:r>
            <a:r>
              <a:rPr lang="en-US" dirty="0" smtClean="0">
                <a:latin typeface="Eurostile LT" pitchFamily="2" charset="0"/>
              </a:rPr>
              <a:t/>
            </a:r>
            <a:br>
              <a:rPr lang="en-US" dirty="0" smtClean="0">
                <a:latin typeface="Eurostile LT" pitchFamily="2" charset="0"/>
              </a:rPr>
            </a:br>
            <a:r>
              <a:rPr lang="en-US" sz="1600" dirty="0" smtClean="0">
                <a:latin typeface="Eurostile LT" pitchFamily="2" charset="0"/>
              </a:rPr>
              <a:t>(consent </a:t>
            </a:r>
            <a:r>
              <a:rPr lang="en-US" sz="1600" dirty="0">
                <a:latin typeface="Eurostile LT" pitchFamily="2" charset="0"/>
              </a:rPr>
              <a:t>for pumps, boilers, chillers, lights, alarms)</a:t>
            </a:r>
            <a:endParaRPr lang="en-US" sz="1600" dirty="0" smtClean="0">
              <a:latin typeface="Eurostile LT" pitchFamily="2" charset="0"/>
            </a:endParaRPr>
          </a:p>
          <a:p>
            <a:pPr lvl="0" eaLnBrk="0" hangingPunct="0">
              <a:defRPr/>
            </a:pPr>
            <a:endParaRPr lang="en-US" b="1" dirty="0">
              <a:latin typeface="Eurostile LT" pitchFamily="2" charset="0"/>
            </a:endParaRPr>
          </a:p>
          <a:p>
            <a:pPr lvl="0" eaLnBrk="0" hangingPunct="0">
              <a:defRPr/>
            </a:pPr>
            <a:r>
              <a:rPr lang="en-US" b="1" dirty="0" smtClean="0">
                <a:latin typeface="Eurostile LT" pitchFamily="2" charset="0"/>
              </a:rPr>
              <a:t>8 Inputs : </a:t>
            </a:r>
            <a:r>
              <a:rPr lang="en-US" sz="1600" dirty="0" smtClean="0">
                <a:latin typeface="Eurostile LT" pitchFamily="2" charset="0"/>
              </a:rPr>
              <a:t>(dry contact)</a:t>
            </a:r>
          </a:p>
          <a:p>
            <a:pPr lvl="0" eaLnBrk="0" hangingPunct="0">
              <a:defRPr/>
            </a:pPr>
            <a:r>
              <a:rPr lang="en-US" dirty="0" smtClean="0">
                <a:latin typeface="Eurostile LT" pitchFamily="2" charset="0"/>
              </a:rPr>
              <a:t>Digital input to display </a:t>
            </a:r>
            <a:r>
              <a:rPr lang="en-US" dirty="0">
                <a:latin typeface="Eurostile LT" pitchFamily="2" charset="0"/>
              </a:rPr>
              <a:t>the </a:t>
            </a:r>
            <a:r>
              <a:rPr lang="en-US" dirty="0" smtClean="0">
                <a:latin typeface="Eurostile LT" pitchFamily="2" charset="0"/>
              </a:rPr>
              <a:t>status of </a:t>
            </a:r>
            <a:r>
              <a:rPr lang="en-US" dirty="0">
                <a:latin typeface="Eurostile LT" pitchFamily="2" charset="0"/>
              </a:rPr>
              <a:t>external </a:t>
            </a:r>
            <a:endParaRPr lang="en-US" dirty="0" smtClean="0">
              <a:latin typeface="Eurostile LT" pitchFamily="2" charset="0"/>
            </a:endParaRPr>
          </a:p>
          <a:p>
            <a:pPr lvl="0" eaLnBrk="0" hangingPunct="0">
              <a:defRPr/>
            </a:pPr>
            <a:r>
              <a:rPr lang="en-US" dirty="0" smtClean="0">
                <a:latin typeface="Eurostile LT" pitchFamily="2" charset="0"/>
              </a:rPr>
              <a:t>device, </a:t>
            </a:r>
            <a:r>
              <a:rPr lang="en-US" dirty="0">
                <a:latin typeface="Eurostile LT" pitchFamily="2" charset="0"/>
              </a:rPr>
              <a:t>such as motor or other. </a:t>
            </a:r>
            <a:endParaRPr lang="en-US" dirty="0" smtClean="0">
              <a:latin typeface="Eurostile LT" pitchFamily="2" charset="0"/>
            </a:endParaRPr>
          </a:p>
          <a:p>
            <a:pPr lvl="0" eaLnBrk="0" hangingPunct="0">
              <a:defRPr/>
            </a:pPr>
            <a:endParaRPr lang="en-US" b="1" dirty="0" smtClean="0">
              <a:latin typeface="Eurostile LT" pitchFamily="2" charset="0"/>
            </a:endParaRPr>
          </a:p>
          <a:p>
            <a:pPr lvl="0" eaLnBrk="0" hangingPunct="0">
              <a:defRPr/>
            </a:pPr>
            <a:endParaRPr lang="en-US" b="1" dirty="0">
              <a:latin typeface="Eurostile LT" pitchFamily="2" charset="0"/>
            </a:endParaRPr>
          </a:p>
          <a:p>
            <a:pPr lvl="0" eaLnBrk="0" hangingPunct="0">
              <a:defRPr/>
            </a:pPr>
            <a:r>
              <a:rPr lang="en-US" b="1" dirty="0" smtClean="0">
                <a:latin typeface="Eurostile LT" pitchFamily="2" charset="0"/>
              </a:rPr>
              <a:t>This boards can </a:t>
            </a:r>
            <a:r>
              <a:rPr lang="en-US" b="1" dirty="0">
                <a:latin typeface="Eurostile LT" pitchFamily="2" charset="0"/>
              </a:rPr>
              <a:t>be connected:</a:t>
            </a:r>
          </a:p>
          <a:p>
            <a:pPr marL="342900" lvl="0" indent="-342900" eaLnBrk="0" hangingPunct="0">
              <a:buFont typeface="Arial" pitchFamily="34" charset="0"/>
              <a:buChar char="•"/>
              <a:defRPr/>
            </a:pPr>
            <a:r>
              <a:rPr lang="en-US" dirty="0" smtClean="0">
                <a:latin typeface="Eurostile LT" pitchFamily="2" charset="0"/>
              </a:rPr>
              <a:t>To </a:t>
            </a:r>
            <a:r>
              <a:rPr lang="en-US" b="1" dirty="0" smtClean="0">
                <a:effectLst>
                  <a:outerShdw blurRad="38100" dist="38100" dir="2700000" algn="tl">
                    <a:srgbClr val="000000">
                      <a:alpha val="43137"/>
                    </a:srgbClr>
                  </a:outerShdw>
                </a:effectLst>
                <a:latin typeface="Eurostile LT" pitchFamily="2" charset="0"/>
              </a:rPr>
              <a:t>RDC65</a:t>
            </a:r>
            <a:r>
              <a:rPr lang="en-US" b="1" dirty="0" smtClean="0">
                <a:latin typeface="Eurostile LT" pitchFamily="2" charset="0"/>
              </a:rPr>
              <a:t> </a:t>
            </a:r>
            <a:r>
              <a:rPr lang="en-US" sz="1600" dirty="0">
                <a:latin typeface="Eurostile LT" pitchFamily="2" charset="0"/>
              </a:rPr>
              <a:t>(</a:t>
            </a:r>
            <a:r>
              <a:rPr lang="en-US" sz="1600" dirty="0">
                <a:effectLst>
                  <a:outerShdw blurRad="38100" dist="38100" dir="2700000" algn="tl">
                    <a:srgbClr val="000000">
                      <a:alpha val="43137"/>
                    </a:srgbClr>
                  </a:outerShdw>
                </a:effectLst>
                <a:latin typeface="Eurostile LT" pitchFamily="2" charset="0"/>
              </a:rPr>
              <a:t>one </a:t>
            </a:r>
            <a:r>
              <a:rPr lang="en-US" sz="1600" dirty="0" smtClean="0">
                <a:effectLst>
                  <a:outerShdw blurRad="38100" dist="38100" dir="2700000" algn="tl">
                    <a:srgbClr val="000000">
                      <a:alpha val="43137"/>
                    </a:srgbClr>
                  </a:outerShdw>
                </a:effectLst>
                <a:latin typeface="Eurostile LT" pitchFamily="2" charset="0"/>
              </a:rPr>
              <a:t>board </a:t>
            </a:r>
            <a:r>
              <a:rPr lang="en-US" sz="1600" dirty="0" smtClean="0">
                <a:latin typeface="Eurostile LT" pitchFamily="2" charset="0"/>
              </a:rPr>
              <a:t>only for each one in this case maximum 19 units).</a:t>
            </a:r>
          </a:p>
          <a:p>
            <a:pPr marL="342900" lvl="0" indent="-342900" eaLnBrk="0" hangingPunct="0">
              <a:buFont typeface="Arial" pitchFamily="34" charset="0"/>
              <a:buChar char="•"/>
              <a:defRPr/>
            </a:pPr>
            <a:r>
              <a:rPr lang="en-US" dirty="0" smtClean="0">
                <a:latin typeface="Eurostile LT" pitchFamily="2" charset="0"/>
              </a:rPr>
              <a:t>To</a:t>
            </a:r>
            <a:r>
              <a:rPr lang="en-US" b="1" dirty="0" smtClean="0">
                <a:latin typeface="Eurostile LT" pitchFamily="2" charset="0"/>
              </a:rPr>
              <a:t> </a:t>
            </a:r>
            <a:r>
              <a:rPr lang="en-US" b="1" dirty="0" smtClean="0">
                <a:effectLst>
                  <a:outerShdw blurRad="38100" dist="38100" dir="2700000" algn="tl">
                    <a:srgbClr val="000000">
                      <a:alpha val="43137"/>
                    </a:srgbClr>
                  </a:outerShdw>
                </a:effectLst>
                <a:latin typeface="Eurostile LT" pitchFamily="2" charset="0"/>
              </a:rPr>
              <a:t>RDM65</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225" y="1114391"/>
            <a:ext cx="2085975"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7799825" y="510220"/>
            <a:ext cx="1344175" cy="307777"/>
          </a:xfrm>
          <a:prstGeom prst="rect">
            <a:avLst/>
          </a:prstGeom>
          <a:noFill/>
        </p:spPr>
        <p:txBody>
          <a:bodyPr wrap="square" rtlCol="0">
            <a:spAutoFit/>
          </a:bodyPr>
          <a:lstStyle/>
          <a:p>
            <a:r>
              <a:rPr lang="fr-FR" sz="1400" dirty="0">
                <a:latin typeface="+mn-lt"/>
              </a:rPr>
              <a:t>Code </a:t>
            </a:r>
            <a:r>
              <a:rPr lang="fr-FR" sz="1400" dirty="0" smtClean="0">
                <a:latin typeface="+mn-lt"/>
              </a:rPr>
              <a:t>3021292</a:t>
            </a:r>
            <a:endParaRPr lang="fr-FR" dirty="0"/>
          </a:p>
        </p:txBody>
      </p:sp>
      <p:sp>
        <p:nvSpPr>
          <p:cNvPr id="7"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a:t>IORB – Input/Output </a:t>
            </a:r>
            <a:r>
              <a:rPr lang="fr-FR" dirty="0" err="1"/>
              <a:t>relay</a:t>
            </a:r>
            <a:r>
              <a:rPr lang="fr-FR" dirty="0"/>
              <a:t> </a:t>
            </a:r>
            <a:r>
              <a:rPr lang="fr-FR" dirty="0" err="1"/>
              <a:t>board</a:t>
            </a:r>
            <a:endParaRPr lang="fr-FR" dirty="0"/>
          </a:p>
        </p:txBody>
      </p:sp>
    </p:spTree>
    <p:custDataLst>
      <p:tags r:id="rId1"/>
    </p:custDataLst>
    <p:extLst>
      <p:ext uri="{BB962C8B-B14F-4D97-AF65-F5344CB8AC3E}">
        <p14:creationId xmlns:p14="http://schemas.microsoft.com/office/powerpoint/2010/main" val="5226748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2" cstate="print"/>
          <a:srcRect/>
          <a:stretch>
            <a:fillRect/>
          </a:stretch>
        </p:blipFill>
        <p:spPr bwMode="auto">
          <a:xfrm>
            <a:off x="285750" y="1348921"/>
            <a:ext cx="3018885" cy="5247141"/>
          </a:xfrm>
          <a:prstGeom prst="rect">
            <a:avLst/>
          </a:prstGeom>
          <a:noFill/>
          <a:ln w="9525">
            <a:noFill/>
            <a:miter lim="800000"/>
            <a:headEnd/>
            <a:tailEnd/>
          </a:ln>
        </p:spPr>
      </p:pic>
      <p:pic>
        <p:nvPicPr>
          <p:cNvPr id="71684" name="Picture 3"/>
          <p:cNvPicPr>
            <a:picLocks noChangeAspect="1" noChangeArrowheads="1"/>
          </p:cNvPicPr>
          <p:nvPr/>
        </p:nvPicPr>
        <p:blipFill>
          <a:blip r:embed="rId3" cstate="print"/>
          <a:srcRect/>
          <a:stretch>
            <a:fillRect/>
          </a:stretch>
        </p:blipFill>
        <p:spPr bwMode="auto">
          <a:xfrm>
            <a:off x="3573470" y="2134166"/>
            <a:ext cx="5013325" cy="3676650"/>
          </a:xfrm>
          <a:prstGeom prst="rect">
            <a:avLst/>
          </a:prstGeom>
          <a:noFill/>
          <a:ln w="9525">
            <a:noFill/>
            <a:miter lim="800000"/>
            <a:headEnd/>
            <a:tailEnd/>
          </a:ln>
        </p:spPr>
      </p:pic>
      <p:sp>
        <p:nvSpPr>
          <p:cNvPr id="5"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a:t>IORB – Input/Output </a:t>
            </a:r>
            <a:r>
              <a:rPr lang="fr-FR" dirty="0" err="1"/>
              <a:t>relay</a:t>
            </a:r>
            <a:r>
              <a:rPr lang="fr-FR" dirty="0"/>
              <a:t> </a:t>
            </a:r>
            <a:r>
              <a:rPr lang="fr-FR" dirty="0" err="1"/>
              <a:t>board</a:t>
            </a:r>
            <a:endParaRPr lang="fr-FR" dirty="0"/>
          </a:p>
        </p:txBody>
      </p:sp>
    </p:spTree>
    <p:extLst>
      <p:ext uri="{BB962C8B-B14F-4D97-AF65-F5344CB8AC3E}">
        <p14:creationId xmlns:p14="http://schemas.microsoft.com/office/powerpoint/2010/main" val="3220837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AutoShape 4" descr="data:image/jpeg;base64,/9j/4AAQSkZJRgABAQAAAQABAAD/2wCEAAkGBhAQEQ0PExAQERAUDw0RGBESFhEQFhgYFBQWFBQQFBMXGyYeGCUlGhcUITsgJCkqLC4sFR4xNTAqNSYrLCkBCQoKDgwOGA8PFjQfHR0vLywqKSw1LCkwKSksKiwpLCkpLCwpLCwpKSwsMSwpKSwsKSwsLDIpKSkqKSosLCwsLP/AABEIAGkAiAMBIgACEQEDEQH/xAAbAAEAAgMBAQAAAAAAAAAAAAAAAQUCAwYEB//EADUQAAIBAgMGAwcDBAMAAAAAAAABAgMRBBIhBRMxQZLRBhVUIlNhcZGhsTJRgRSCwdIjUnL/xAAZAQEAAwEBAAAAAAAAAAAAAAAAAgMEAQX/xAAiEQEAAgIBBAMBAQAAAAAAAAAAAQIDERIEITFRQWGhIhP/2gAMAwEAAhEDEQA/APuIAAAAAAAAAAENkmMzkibi5xcNqV3wxWJctbwWE3ii+cM2VXtw4now2InVmqdatiF7Lag6TwifxvF3l8iic9Y+Fn+c+3WXBx/mNdXUK2KnTTklKOF3tlyWd/r+dj07Hx1SVeEXWxU9JZoVqG5ilbinlWt7czsZomdaJpp1AIRJerAAAAAAAAAAAAAAhokAY2KXa9RKth5trJBYhTlyjmUMqk+Vy7Zy8ZbzFY+E/ahHcRUdMusb6rm9FxMvU34017W467lZ+G6sZUKSTTcU07O9rttFrY5rw1Uy4jHUVZU4ypNRSWjktdePY6VFuK26wjeNWEiQC1AAAAEACQQAJBAAm4IIzoDIGKlck4K/buN3NCrUs5WWVJaXcmorXlxKjY+G3cXN2bqNS+KsrWb5nq8ZVorDOLaUpVKKS5v203ZCkv8Ajpf+F+Dz+r7y1YY7KzasN1VhjOKz0k4R00V1dvnxOwRyfiNN4Z243Rf7M2rSxEIzhJO6V1fVPmmuRPpLdtShmjw9wITJNygAAHMbjaPv4dEOw3G0ffw6Idjb5TjvUUumXceU471FLpl3PM45fU/jVuv01bjaPv4dEOw3G0ffw6Idjb5TjvUUumXceU471FLpl3HHL6n8N1+mrcbR9/Doh2G42j7+HRDsbfKcd6il0y7jynHeopdMu445fU/huv01bjaPv4dEOxorbAxFZ5q1dXSSVoLhfXg0ezynHeop9Mu55sT/AFtF5W4VrpO6jPTiraEbVya8S7Ex8TDQvDWW6/qKi1v7LnDl+yZl5E/U1uup3I32PldrD5l+6cIr5Wm0yU9o+ma/uo/7HIrl14T3EeZYrw5DMpyqym1/3cpfS70LebVopclYpq+Lx1NZp4aeXm45Kn1UW39jOj4lw7SzPLL9uH2ZC8X+YSiYWdWnGcXCXAqJ+F4Zs8Kkqc+Uo3i/qnc2VPENNtRpRlVm+EYpyf0RuqLGxpyqyo0kopycMzc7JXfDTh8WKUv5iHJtEeUUtuV8JKMcQ97RbS3yVpR+MraSX3XxOphNNJppppNNapp8Gjm8yr0HzUo3+h6PB2JcqDpvjSnKn/H6o/Z/Y2dPmm382UZaa7wvwAbWdAJAEAkAQCQBAJAEAkAQ0a6mGhLjCL+aT/JtAGqnQjH9MYx+SS/BnNaGRDODk9jUnT3tFp2p1ZQWj1V/Zt++ljf4dg6eJxdOzyyjTqJ8rpuL1+Tj9Czx+LtJQT1XtP4cor8npweKzq/NOzX+fpqU16aaTz2nOflHF6gAXoAAAAAAAAAAAAAAAABhVqKKbfBJt/JaszMKqumg5LkMNjHOFOq75qqVaXwc9Yx/iLiv4LPC1nCtB8I1JZFHnbI3G/8AMZdZW0IywiWHq0q0oQ9mnWp051oygv0KaheUZJWTvo7XXEsNmUZ1asasqdSnSp5nFVFlnOUllzZOMElm46tvlY13mvHsy03ydCADI1gAAAAAAAAAAAAAAAAAAiwsSAAAA//Z"/>
          <p:cNvSpPr>
            <a:spLocks noChangeAspect="1" noChangeArrowheads="1"/>
          </p:cNvSpPr>
          <p:nvPr/>
        </p:nvSpPr>
        <p:spPr bwMode="auto">
          <a:xfrm>
            <a:off x="63500" y="-492125"/>
            <a:ext cx="1295400" cy="1000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2278" name="AutoShape 6" descr="data:image/jpeg;base64,/9j/4AAQSkZJRgABAQAAAQABAAD/2wCEAAkGBhAQEQ0PExAQERAUDw0RGBESFhEQFhgYFBQWFBQQFBMXGyYeGCUlGhcUITsgJCkqLC4sFR4xNTAqNSYrLCkBCQoKDgwOGA8PFjQfHR0vLywqKSw1LCkwKSksKiwpLCkpLCwpLCwpKSwsMSwpKSwsKSwsLDIpKSkqKSosLCwsLP/AABEIAGkAiAMBIgACEQEDEQH/xAAbAAEAAgMBAQAAAAAAAAAAAAAAAQUCAwYEB//EADUQAAIBAgMGAwcDBAMAAAAAAAABAgMRBBIhBRMxQZLRBhVUIlNhcZGhsTJRgRSCwdIjUnL/xAAZAQEAAwEBAAAAAAAAAAAAAAAAAgMEAQX/xAAiEQEAAgIBBAMBAQAAAAAAAAAAAQIDERIEITFRQWGhIhP/2gAMAwEAAhEDEQA/APuIAAAAAAAAAAENkmMzkibi5xcNqV3wxWJctbwWE3ii+cM2VXtw4now2InVmqdatiF7Lag6TwifxvF3l8iic9Y+Fn+c+3WXBx/mNdXUK2KnTTklKOF3tlyWd/r+dj07Hx1SVeEXWxU9JZoVqG5ilbinlWt7czsZomdaJpp1AIRJerAAAAAAAAAAAAAAhokAY2KXa9RKth5trJBYhTlyjmUMqk+Vy7Zy8ZbzFY+E/ahHcRUdMusb6rm9FxMvU34017W467lZ+G6sZUKSTTcU07O9rttFrY5rw1Uy4jHUVZU4ypNRSWjktdePY6VFuK26wjeNWEiQC1AAAAEACQQAJBAAm4IIzoDIGKlck4K/buN3NCrUs5WWVJaXcmorXlxKjY+G3cXN2bqNS+KsrWb5nq8ZVorDOLaUpVKKS5v203ZCkv8Ajpf+F+Dz+r7y1YY7KzasN1VhjOKz0k4R00V1dvnxOwRyfiNN4Z243Rf7M2rSxEIzhJO6V1fVPmmuRPpLdtShmjw9wITJNygAAHMbjaPv4dEOw3G0ffw6Idjb5TjvUUumXceU471FLpl3PM45fU/jVuv01bjaPv4dEOw3G0ffw6Idjb5TjvUUumXceU471FLpl3HHL6n8N1+mrcbR9/Doh2G42j7+HRDsbfKcd6il0y7jynHeopdMu445fU/huv01bjaPv4dEOxorbAxFZ5q1dXSSVoLhfXg0ezynHeop9Mu55sT/AFtF5W4VrpO6jPTiraEbVya8S7Ex8TDQvDWW6/qKi1v7LnDl+yZl5E/U1uup3I32PldrD5l+6cIr5Wm0yU9o+ma/uo/7HIrl14T3EeZYrw5DMpyqym1/3cpfS70LebVopclYpq+Lx1NZp4aeXm45Kn1UW39jOj4lw7SzPLL9uH2ZC8X+YSiYWdWnGcXCXAqJ+F4Zs8Kkqc+Uo3i/qnc2VPENNtRpRlVm+EYpyf0RuqLGxpyqyo0kopycMzc7JXfDTh8WKUv5iHJtEeUUtuV8JKMcQ97RbS3yVpR+MraSX3XxOphNNJppppNNapp8Gjm8yr0HzUo3+h6PB2JcqDpvjSnKn/H6o/Z/Y2dPmm382UZaa7wvwAbWdAJAEAkAQCQBAJAEAkAQ0a6mGhLjCL+aT/JtAGqnQjH9MYx+SS/BnNaGRDODk9jUnT3tFp2p1ZQWj1V/Zt++ljf4dg6eJxdOzyyjTqJ8rpuL1+Tj9Czx+LtJQT1XtP4cor8npweKzq/NOzX+fpqU16aaTz2nOflHF6gAXoAAAAAAAAAAAAAAAABhVqKKbfBJt/JaszMKqumg5LkMNjHOFOq75qqVaXwc9Yx/iLiv4LPC1nCtB8I1JZFHnbI3G/8AMZdZW0IywiWHq0q0oQ9mnWp051oygv0KaheUZJWTvo7XXEsNmUZ1asasqdSnSp5nFVFlnOUllzZOMElm46tvlY13mvHsy03ydCADI1gAAAAAAAAAAAAAAAAAAiwsSAAAA//Z"/>
          <p:cNvSpPr>
            <a:spLocks noChangeAspect="1" noChangeArrowheads="1"/>
          </p:cNvSpPr>
          <p:nvPr/>
        </p:nvSpPr>
        <p:spPr bwMode="auto">
          <a:xfrm>
            <a:off x="63500" y="-492125"/>
            <a:ext cx="1295400" cy="1000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2282" name="AutoShape 10" descr="data:image/jpeg;base64,/9j/4AAQSkZJRgABAQAAAQABAAD/2wBDAAkGBwgHBgkIBwgKCgkLDRYPDQwMDRsUFRAWIB0iIiAdHx8kKDQsJCYxJx8fLT0tMTU3Ojo6Iys/RD84QzQ5Ojf/2wBDAQoKCg0MDRoPDxo3JR8lNzc3Nzc3Nzc3Nzc3Nzc3Nzc3Nzc3Nzc3Nzc3Nzc3Nzc3Nzc3Nzc3Nzc3Nzc3Nzc3Nzf/wAARCACfAKMDASIAAhEBAxEB/8QAHAABAAIDAQEBAAAAAAAAAAAAAAYHBAUIAwEC/8QAQxAAAQMDAgMGAwQFCQkAAAAAAQIDBAAFEQYhBxIxEyJBUWGBFHGRFTJCoQgjUlOxJDNicpKiwdHwFyY0Q3OywuHx/8QAGgEBAAMBAQEAAAAAAAAAAAAAAAECAwQFBv/EACsRAAICAQMDAgQHAAAAAAAAAAABAgMRBCExBRJBIlETFGGBMmJxkcHR4f/aAAwDAQACEQMRAD8AvGlKUApSlAKUpQClKUB+FuIQgrWoJSBklRwBUWv/ABA07ZJsaG/ML8h87IiILxSnzUE5wPz9KjXGe6IS9YrLJlojwJkguTuZRSFsN4Kk59egHicVAOFNxtNjevGqLqBEil1MWMENlXKpZKylON9kge1ZW2OEXJLLXglFyDiHptLnZvSZTCsZ/lEF5ofVSBWbb9aaZuKuWHfIC14yUl4JI9jWoja+0pJaDiL/AAUg+DrwQfcHBr8re0VqFJLj1jnho7haml8pPz6eNeYupzX46mi3YvcmbT7TyAtlaVpPRSDkfWorqfiNprTjy4kuap6ekf8ACRmy44TthJ8AdxsSKguv7BYtO6Yk33Si1W+c0tpKXYMpQSvKwMEBRB2JqDaNH2XovUeqkALuDakxI6z1ZUsjmWPXvflXdVqoWV96XnH3KuOCy53GMW9hiTN03MZjPkhsrfbDhx5ozke9THRutrPq2A5Jtzim3GTh6O9hLjXqRk7eo296hejeGWnhp9h+7QvjJkxgKecdUru82+E7jBH7Wx+tU9rq3RtP6sulrtLzgjIKUY5yTgpSooJ8QD/Coo1dd1jrjyiXFo6Jv3EnTlocMduS5cZnT4a3t9srPkSDgfWsOBrq93Fw/CaKubbXNgLmLSxj1IVv9M1g8GpLMjQsFSW223UFbKikDK8KOCfbH0qZTZsS3x3ZEx9phltJUtxxQASK4NR1OcLHXCG6LRgnuaa2a9Yc1ILBere9apy2y40p5xBadHklQO567Y8DUyBzXP8AxsnWq8xNMXOLIL8R5byStnHMUAo5gAfEHz8anXBK+u3XT8yE9Jcki2yiyw+595bJGUZ9dj+VelprZW1KUlh+SjWGWPSlK6CBSlKAUpSgFKUoBQ9KUoCqOOmkLhfYEW6Wptb70BKw4wgZUttWMlIHUjHSqWiOlVgmWKUsRH2ZSZjSZBLfOeQoUjfoSCkjPka6/IzWj1FpGxakaCLxbmXynZLmOVafkobioayDlNrT8pwJWuTa0NnGVLukfIH9ULKvoK/cHSt3us34ayw13LvFPbRUlTQPkVkADw646iulbfwv0dAQEt2Rh0g55pGXT/eNSxlhthsNstobbAwEoSAB8gKncFCWfg9qFnTtzE2U1GdkR8iIykOKdUnvIQpfRI5gPu5z51DNJ3RqJGu2mb64uDDuSUpU8tnmMZ1JBSpSSM42APiOox1rrIjauduNdnYc4nW5hsdgLkyx2rqU57xcU2VepwE1WcVJYYEbVesLLbW7f9uWBURLZS1cPim3l8oHRICuYkbAZR5ZqEp0/fr+9OuNuiTbq0lSnHZiWVYc8yAep9BvWBPtqoc66xC5zGAtaFK/a5XAjz9a650u1Fa07bEwUtpjiK3yBAGMcoqldUIZaS3JbyclNByAwp+Pc3Y0xpQ543facSc42Pj+W1eeZN2mMquE7KnTgSJb5UEgftHcj5V1/cbJa7mnluNthyhnOH2Er/iK0zfDrR7a+dOnoBOc4U3zD6HatMb5IOd9QBV0gWi06dhTJ0O2JW38WzHWQ+8shSyBjYbDAq8uDekpGltMlVwymbOWHnWv3QxhKT6gdfU48KnMeMzFZQzGZbZZQMJbbSEpSPIAV6gY6VEY9qwgfaUpVgKUpQClKUApSlAKUpQClKUApSvhIFAfT0rnPiBNf1hxGdFvdjW9qyDsFTJToQlBQ4SVnP8AS2AGc4z8rL4j8QVadktWWyRVTb7KSFNNhPMlsE4BIG5OxwPTJxUMtHB5d1Qu5aquEludLWp55phKAUqUcnKtxnfwFc+o1FdMczeCUm+CrNRSZEe9XRtVyYuCpPdflshJQ/kpWSMbDvJHTyroTgrqdN/0m1FW3ySLYERl97POAnuq9wPqKrnXWhUaXSqXBsDFwtKEjneckvmQ2SN1HlUEgZ8eU9d/TT6dku2hl7UmhZbyH4iM3G2SiF/qv2gRjnQD8lCpqvrnBSi9g00dQ0qPaG1PG1Zp5i6R0ltSu480Tns3B1GfEeR8QakIOa3IFKUoBSlKAUpSgFKUoBWPKmR4bKnpT7TLSTgrcWEpHzJrQa31axpiCgNo+Kuco9nChIOVvL6Db9kZ3NRq26NfuzqLrr6Qm6Tz3mog2jRhv3QgbKIydzn361zajVV6eOZ/t5JSySBziJpvteyhzF3F0gkItzC5B/uAge9eTGunZCA41pHUnZq6FcdpCv7KnARUU1PxPsWmVqgWKI3OkJPKpMYhLSD0wVDqfQZ6VqW7pxO1EPimlRtPW/rzSUJb2z174KvfYGuZaq+S7u1RX5n/AAThE8kcQjGOHdIaqJBxhqChzwB/C4fP/WK9Fa8dC20DSGpcrAxmM1tnJGT2mB0PXGNvMVWM+GqQUCZxcQ48rACIo5snOwHI4M9awHrFGcCVrueuLshSClxUa3OAE43GVnpv03raF85L+lIYLfc1lcS3zx9HXpeOvaLYR4f9Q1FNTcQb2yyQ4u12BlWxU9JEmWEkD7jSMjmyfHI8agcixaXYj8kiya7YYKicuQ0hIOOuCcZqMzLNZXme0s1+QpZWB8NPY+HWkZ/ayUnHj0rSE5t+rb7f6yC1OB8X7R+2NRzVKlTXpRYTJe3cCQlJPyzzJ6eWOgFWwBiqp/R7f5tOXNnP3JoXjy5kJH/jVrV811Jyeplk2hwfh1pDzam3EhSFAhSSMgg1zrcoP+z/AIpx24mRCLyFNoKirMdw8qknzx3hvnoOtdG1Rn6Q7aUXWzPIADimXAVA77KGP4mtuk2P4rr8SRE+Mm44VqOneJeoNMoWfhHCpbSM7JKSCNv6q8ew8qusdKoeGhUf9IKCUOYEhlKlBO3WL0PnunNXyOlfR1PuhF/QxYpSlaAUpSgFKUoBWNcZbUCBImSFhtlhtTjiz0SkDJP0rJqAccZi4fDyeGlEF9bbRI8ioZ/IUBoOHcORqm+y9d3pACnFFm2skbNNDIyPXqP7R8a0vGTXy2nF6dsj5SobTZDatwf3YI8fP6edWJbA3pfQccuJA+z7aFuJI6qS3lWwz45rliZJdmTXpT5/WvuKcWrzUo5P5mvG0sPmtTK6e6jsjSWywWFpBiPpnT8a+rhtTb9dXjHs8Z3ogcwSXCDtkk/TG4yauGzcPIZaS/qqQ5f56lc61y1EtJOMYQ1nlA+Y+nSqm1U2uJonQ2pYCxzwEobKd8cwwoHr5oIPnkeVdGx3EPMNvNnKHEhSSfIjIr0aO2eZ+ctfph8FGY0W02+G2huJBjMIR9xLTQSE/LArLAx41+qV0EH5Kc7HBFRbUPDzTF/ClTbTHQ8pXOp+OnsnFH1UnGfepXSgKD0ik8NuJMvTs9xaoE8J+GfXgA9eQnfHmk+uKuoHNVf+kcYCbLbO1aQq4LfUGV82FJbAyvbxGeX6itNpPircbZZWHNS2uZJhfzbVyaTnnIOMKzsT13z4dDXjdS0ErWrK+fJpCWNmXQpQSMmueNZXI664lRosBaXoLTqI7KhukoBy4vyI+8fkBUn1jxRtV0sD0ViLfI6JGAiU0hLQWM7gKJPUZHSqxamp7GY1p6KYiexWXnnpKVPLZ8U5wlPjuEDJGBvvUdN0Uqs2TWHwhOWdkWloWIjVHF66aiijmt0DCWXRslSuzDacefdCj7j0q7h0qGcIYcGNoK1u2+KI4kt9q7k5UtzJBUT45x7DAqaCvYjFRSivBmKUpVgKUpQClKUANQDjeyt/h9OCIjkgpUhZKP8AlAKBKz6Adan9eUhSUMrU4MoAJUMZ2oCgJN+1Rqjh0Ysdy0KYQ0lMuQib2boQkjuKSvGCcDJyQR86qRxKm3FIWO8lRCt8/wAKtqLpK3Xe63R5NsNxjTyZzIiyPh5MRpxxXIORR5FDAz6eXSsGbwzUUL+BsepUqx3UvLiqHuQofwrGqCqbio7PfghyT8kaTqK4XvTlq0c0wyUpkBLTilHnWtSjyjfYAc+PkBXWUNrsIjDOebs20ozjGcDFU1wS0axa7nNlXqPy3mOrlZjuAK7FBAPPkd3mOcbHIHlmrqGyfatIxjHOCc5PtKhN64iQ9NXFqHqeFJgB7JZkIw824B1Pd7w6j8PjUhsuorRfGQ7abhHlJIzhtYKh8x1FWBtCcdajestb2TSMcLukgmQsZajNDmcc+Q8B6nArfS0urjOpjqCHlIIbURkJV4HFcjavs2pLdcn39SxpfxC19+U8CpLh8ML6e35CgNzr/WcziHc4bUW1FAjlwRmmQpx5wKwTzAeiM4A2361ILVF4sWK3MQ4kFS4qBlttamXSgfs/eyB6eH5VIOC7mmLdYO3RcY32q8SZReUELbHghOfw+vic/IWSm7W5QBE+Jg9D2yf868XWa6cZ9iryl7o0jFe5RuoI3E29WhUO9w20wu0ClLeUw0AQcjvEjHt/nmCv2ZEVtZk3S2h1KSoNsvKfKsdAC2lSQT6qFXDxeVO1BFTbYEi0Jt8ciQ6+7OQlalAHugeAAPv6YqoJdgXFTzKuVpcHNjDM5Czv6Dwru0c3KpOSUc+EVlyXtw+4kW1+DBts2CLUz3YsN0PB1pZSkAIKsDlV5BQ38zVopUCAR41yfpW2JbmuFUxEyHgInRoUZ6QpbZGcDCAkHrhXMCCCRnGD0JwyN1OkYab00+26nKWRII7Usgnk5x4K5cV153KktpSlSBSlKAUpSgFeE3Hwb+f3av4V71HdfS3ImlLgWFlDzrfYoWCBylWxO/kCT7UBWlkuZ01Zpd2aaU87H03bOzQRkKW4pYG2dxlQ8egrd2rWE93ULFpd5lFU59tSltpA5A+8lISRvslsD28a12s2Ux7HqdpsYDMW0tjxPKHcCtXYHXJXERYwAmFdHUnPjzSJJ28+tW+hhhNNkx022lriLeHluKSpyU40E5wFZYjrGR44DasH+tVijpUCC1t65kJynuvxXxsc8i23Wjv0+8P9bVPR0qHyaQeYmLcrdCucVUa4RWZLKurbqAoH2NVjqPgjaZklUrT8p61vZCko++2lWc5H4h7HbwFWzSoLlKRYPFvSiilhxi9xW0jCFudpkehVyrz7/WtpH4xW9K24WrLFcLUtwEOdswVNg+OUnCsexq1iM1jTrfEuDCmJ8ZmQ0oEFDqAoEHrsaAgzWkeGuqXPi4kS3yVrGT8JIU36klKFDf1xWyhcMdFwistWCMrn69spbv05yce1ai98HNNyz29n+Is80KK0PRnVEJV4d0nYZ8EkdNq0T8Liro/L0Sa3qKEgYLKkc7mBnflOFZwPwk9ehoCw4+h9KxnQ4zp+3IWnooR05FbeNbYMUp+GiMNcv3eRoDH5VWtj40Wx18Q9SwJNnlA4UVpK0ZyOuwUn3GNjvVh2i/2i8tFy03KLLSNj2LoUUn1HUUBscAdKYHlQHNfaAUpSgFKUoBSlKAVGNYOlxyBA72H3CVgY3TlLZG/T+dz7VJioDYmovcOeXrKMhKv1UKMFupB3BcK+XI8j2ZOfMetSuSs3iLZor9HbuKdUR3C24wfgmygHCkKCgo59cFBH/veL2qyyI951Nc48v9eHnpjISjPKUSZKeX1JwTU4tkITk6hwspEm6ZHOj90lpBHru0frUdgvKRKuhbWAFOPoURtkGdKyD9aszCLzsjb3VSUX5ycw4VOP2dElpBTjPw7vPnm3xntgPrU/R90VV7Mt2VZrLKkpbXJdhzYXO2jlzhBIIHhnsk1ZsV1L0Zp1GeVaApOfIjNVZrXtsetKxLtPZtltkzpJUGY7anF8oJOAM7AdTWs0rd5d0iPC5RW402O6W3mmnCtIyAtOCQPwqTnbrUGhvqUpQCvnKK+0oDUX3TNlv7fJeLZGlY+6paO+n5KG4+tV3eeCFuLqZWmrrLtkpBynnJcSNj0IIUD65Pyq26UBUEaXxN0pcG40uI3eba4oJQ9zKc7Pw7ygOcDO5ykgZ67GrPs0ybMhhy5W5UCQFFKmS6lwHHilQ6g+GQD5gVnkZr7QClKUApSlAYv2hD+OMH4pj4sICyx2g5wk5weXrjY/SskHNQ276XeevjMqO02427PZluPc3K7HU2nBwT1QoJAwN9z1B2mKc+NAQ692S6P6sauMcPLbSWOyeRL5BHSlX6xBbOykrBOepOw25Qa9oT7S79JDnOFuvqWjmOchALWPllCz7+tSl9aWmluKIAQCoknwFROwNhctora5Fx4iFkkgnneUpSwT6FI/tGrR5Mrn6Tw09MYttkmypTg7Fd4lJSpGTkuS1IT9VKH1rGu1lRbfjH44Jak8oAWQeV1Uhbqj8v1igPKvOUj/AHDiklHflxlqV0yTMQfrvUi1ID9lLKdj2rRB9e0TVuUYZxIjFvgOJ0/YUoJb5bisqwduV1LoAPjjK0//ACptpp1L+nrY6gqwqK394b/dFR5ll1GlLQqAwp53tIbvKTnAK0c59klR9q32mOVNnZaRy8jS3G0AZ2SlagBv44FVkb1vLZ6361m8W5UL4lyMFrQpS2wCSEqBKd9sHGPevtmtLFohCMw466oqK3XnlczjyzuVKPmfTAHQADArYV82qpqfaV5IksLfUwh5tTyBlTYWCpI8yOor1oBSlKAUpSgFKUoBSlKAUpSgFKUoDT6ow7alwlJ5hNWmKpOAcoWcL6/0Oasa1o7VdwdJJQ9JUhGRjAQAg490qr93VRevcdGAW4bSpBz4uKylH5dp9RS1o+CtDXN3lJb7RZH4lK7yj7kmrwOa974NCmADoaBDYcLaW3oyEKxkhKZKP8BW7vx/kjKVbhyWwk/LtUn/AArBDTrOn7U093VrfjFxIOcEuJWRn0O3tWfe08zEMZx/LWP+4GrIyb3RmssNsMNstJCW20hCEjokAYA/KvDTxUHLm2rGG5ygnBzsUIX/ABUdqy6w4CUR77JShKUiQyhwhIxzKSohSj64Uge3pUT4Lad+o3danU9uuF1tD0O03RVskuYAkpaDhSPEAHHUeOcitrX2szsIxorRFs0gy6YZcfmyN5Mx9RU46ck/IDc/PxzUnpSgFKUoBSlKAUpSgFKUoBSlKA//2Q=="/>
          <p:cNvSpPr>
            <a:spLocks noChangeAspect="1" noChangeArrowheads="1"/>
          </p:cNvSpPr>
          <p:nvPr/>
        </p:nvSpPr>
        <p:spPr bwMode="auto">
          <a:xfrm>
            <a:off x="63500" y="-538163"/>
            <a:ext cx="112395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Rectangle 2"/>
          <p:cNvSpPr txBox="1">
            <a:spLocks noChangeArrowheads="1"/>
          </p:cNvSpPr>
          <p:nvPr/>
        </p:nvSpPr>
        <p:spPr bwMode="auto">
          <a:xfrm>
            <a:off x="462667" y="1137804"/>
            <a:ext cx="8372288" cy="482196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b="1" dirty="0" smtClean="0">
                <a:latin typeface="Eurostile LT" pitchFamily="2" charset="0"/>
              </a:rPr>
              <a:t>For ALLEGRA range the Modbus card is fitted on the unit</a:t>
            </a:r>
          </a:p>
          <a:p>
            <a:pPr marL="0" marR="0" lvl="0" indent="0" algn="l" defTabSz="914400" rtl="0" eaLnBrk="0" fontAlgn="base" latinLnBrk="0" hangingPunct="0">
              <a:lnSpc>
                <a:spcPct val="100000"/>
              </a:lnSpc>
              <a:spcBef>
                <a:spcPct val="0"/>
              </a:spcBef>
              <a:spcAft>
                <a:spcPct val="0"/>
              </a:spcAft>
              <a:buClrTx/>
              <a:buSzTx/>
              <a:buFontTx/>
              <a:buNone/>
              <a:tabLst/>
              <a:defRPr/>
            </a:pPr>
            <a:r>
              <a:rPr lang="en-US" b="1" u="sng" dirty="0" smtClean="0">
                <a:latin typeface="Eurostile LT" pitchFamily="2" charset="0"/>
              </a:rPr>
              <a:t>But has to be selected as an option.</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b="1" dirty="0">
              <a:effectLst>
                <a:outerShdw blurRad="38100" dist="38100" dir="2700000" algn="tl">
                  <a:srgbClr val="C0C0C0"/>
                </a:outerShdw>
              </a:effectLst>
              <a:latin typeface="Eurostile LT" pitchFamily="2"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b="1" dirty="0" smtClean="0">
              <a:effectLst>
                <a:outerShdw blurRad="38100" dist="38100" dir="2700000" algn="tl">
                  <a:srgbClr val="C0C0C0"/>
                </a:outerShdw>
              </a:effectLst>
              <a:latin typeface="Eurostile LT" pitchFamily="2"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b="1" dirty="0" smtClean="0">
              <a:effectLst>
                <a:outerShdw blurRad="38100" dist="38100" dir="2700000" algn="tl">
                  <a:srgbClr val="C0C0C0"/>
                </a:outerShdw>
              </a:effectLst>
              <a:latin typeface="Eurostile LT" pitchFamily="2"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b="1" dirty="0">
              <a:effectLst>
                <a:outerShdw blurRad="38100" dist="38100" dir="2700000" algn="tl">
                  <a:srgbClr val="C0C0C0"/>
                </a:outerShdw>
              </a:effectLst>
              <a:latin typeface="Eurostile LT" pitchFamily="2"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b="1" dirty="0">
              <a:effectLst>
                <a:outerShdw blurRad="38100" dist="38100" dir="2700000" algn="tl">
                  <a:srgbClr val="C0C0C0"/>
                </a:outerShdw>
              </a:effectLst>
              <a:latin typeface="Eurostile LT" pitchFamily="2"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b="1" dirty="0" smtClean="0">
                <a:effectLst>
                  <a:outerShdw blurRad="38100" dist="38100" dir="2700000" algn="tl">
                    <a:srgbClr val="C0C0C0"/>
                  </a:outerShdw>
                </a:effectLst>
                <a:latin typeface="Eurostile LT" pitchFamily="2" charset="0"/>
              </a:rPr>
              <a:t>Former code			New code</a:t>
            </a:r>
          </a:p>
          <a:p>
            <a:pPr lvl="0" eaLnBrk="0" hangingPunct="0">
              <a:defRPr/>
            </a:pPr>
            <a:r>
              <a:rPr lang="en-US" b="1" dirty="0" smtClean="0">
                <a:effectLst>
                  <a:outerShdw blurRad="38100" dist="38100" dir="2700000" algn="tl">
                    <a:srgbClr val="C0C0C0"/>
                  </a:outerShdw>
                </a:effectLst>
                <a:latin typeface="Eurostile LT" pitchFamily="2" charset="0"/>
              </a:rPr>
              <a:t>9066326			9066332</a:t>
            </a:r>
          </a:p>
          <a:p>
            <a:pPr lvl="0" eaLnBrk="0" hangingPunct="0">
              <a:defRPr/>
            </a:pPr>
            <a:endParaRPr lang="en-US" b="1" dirty="0">
              <a:effectLst>
                <a:outerShdw blurRad="38100" dist="38100" dir="2700000" algn="tl">
                  <a:srgbClr val="C0C0C0"/>
                </a:outerShdw>
              </a:effectLst>
              <a:latin typeface="Eurostile LT" pitchFamily="2" charset="0"/>
            </a:endParaRPr>
          </a:p>
          <a:p>
            <a:pPr lvl="0" eaLnBrk="0" hangingPunct="0">
              <a:defRPr/>
            </a:pPr>
            <a:endParaRPr lang="en-US" b="1" dirty="0" smtClean="0">
              <a:effectLst>
                <a:outerShdw blurRad="38100" dist="38100" dir="2700000" algn="tl">
                  <a:srgbClr val="C0C0C0"/>
                </a:outerShdw>
              </a:effectLst>
              <a:latin typeface="Eurostile LT" pitchFamily="2" charset="0"/>
            </a:endParaRPr>
          </a:p>
          <a:p>
            <a:pPr lvl="0" eaLnBrk="0" hangingPunct="0">
              <a:defRPr/>
            </a:pPr>
            <a:endParaRPr lang="en-US" b="1" dirty="0">
              <a:effectLst>
                <a:outerShdw blurRad="38100" dist="38100" dir="2700000" algn="tl">
                  <a:srgbClr val="C0C0C0"/>
                </a:outerShdw>
              </a:effectLst>
              <a:latin typeface="Eurostile LT" pitchFamily="2" charset="0"/>
            </a:endParaRPr>
          </a:p>
        </p:txBody>
      </p:sp>
      <p:graphicFrame>
        <p:nvGraphicFramePr>
          <p:cNvPr id="12" name="Objet 11"/>
          <p:cNvGraphicFramePr>
            <a:graphicFrameLocks noChangeAspect="1"/>
          </p:cNvGraphicFramePr>
          <p:nvPr>
            <p:extLst>
              <p:ext uri="{D42A27DB-BD31-4B8C-83A1-F6EECF244321}">
                <p14:modId xmlns:p14="http://schemas.microsoft.com/office/powerpoint/2010/main" val="1047511555"/>
              </p:ext>
            </p:extLst>
          </p:nvPr>
        </p:nvGraphicFramePr>
        <p:xfrm>
          <a:off x="6876300" y="2374293"/>
          <a:ext cx="1597735" cy="977897"/>
        </p:xfrm>
        <a:graphic>
          <a:graphicData uri="http://schemas.openxmlformats.org/presentationml/2006/ole">
            <mc:AlternateContent xmlns:mc="http://schemas.openxmlformats.org/markup-compatibility/2006">
              <mc:Choice xmlns:v="urn:schemas-microsoft-com:vml" Requires="v">
                <p:oleObj spid="_x0000_s14366" name="Image" r:id="rId4" imgW="461877" imgH="281878" progId="">
                  <p:embed/>
                </p:oleObj>
              </mc:Choice>
              <mc:Fallback>
                <p:oleObj name="Image" r:id="rId4" imgW="461877" imgH="28187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300" y="2374293"/>
                        <a:ext cx="1597735" cy="977897"/>
                      </a:xfrm>
                      <a:prstGeom prst="rect">
                        <a:avLst/>
                      </a:prstGeom>
                      <a:noFill/>
                      <a:ln>
                        <a:noFill/>
                      </a:ln>
                      <a:effectLst/>
                    </p:spPr>
                  </p:pic>
                </p:oleObj>
              </mc:Fallback>
            </mc:AlternateContent>
          </a:graphicData>
        </a:graphic>
      </p:graphicFrame>
      <p:pic>
        <p:nvPicPr>
          <p:cNvPr id="143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1706" y="3851455"/>
            <a:ext cx="2777149" cy="2353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a:t>APPLICATION WITH ALLEGRA</a:t>
            </a:r>
          </a:p>
        </p:txBody>
      </p:sp>
      <p:grpSp>
        <p:nvGrpSpPr>
          <p:cNvPr id="15" name="Groupe 14"/>
          <p:cNvGrpSpPr/>
          <p:nvPr/>
        </p:nvGrpSpPr>
        <p:grpSpPr>
          <a:xfrm>
            <a:off x="395536" y="3313785"/>
            <a:ext cx="7866881" cy="360040"/>
            <a:chOff x="395536" y="2708920"/>
            <a:chExt cx="7866881" cy="360040"/>
          </a:xfrm>
        </p:grpSpPr>
        <p:cxnSp>
          <p:nvCxnSpPr>
            <p:cNvPr id="16" name="Connecteur droit 15"/>
            <p:cNvCxnSpPr/>
            <p:nvPr/>
          </p:nvCxnSpPr>
          <p:spPr>
            <a:xfrm>
              <a:off x="395536" y="2708920"/>
              <a:ext cx="51125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156176" y="3068960"/>
              <a:ext cx="21062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flipV="1">
              <a:off x="5508104" y="2708921"/>
              <a:ext cx="648072" cy="360039"/>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1" name="Picture 10"/>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570530" y="1585560"/>
            <a:ext cx="1931710" cy="787087"/>
          </a:xfrm>
          <a:prstGeom prst="rect">
            <a:avLst/>
          </a:prstGeom>
          <a:noFill/>
          <a:ln w="9525">
            <a:noFill/>
            <a:miter lim="800000"/>
            <a:headEnd/>
            <a:tailEnd/>
          </a:ln>
        </p:spPr>
      </p:pic>
    </p:spTree>
    <p:custDataLst>
      <p:tags r:id="rId2"/>
    </p:custDataLst>
    <p:extLst>
      <p:ext uri="{BB962C8B-B14F-4D97-AF65-F5344CB8AC3E}">
        <p14:creationId xmlns:p14="http://schemas.microsoft.com/office/powerpoint/2010/main" val="27467768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2"/>
          <p:cNvPicPr>
            <a:picLocks noChangeAspect="1" noChangeArrowheads="1"/>
          </p:cNvPicPr>
          <p:nvPr/>
        </p:nvPicPr>
        <p:blipFill>
          <a:blip r:embed="rId2" cstate="print"/>
          <a:srcRect/>
          <a:stretch>
            <a:fillRect/>
          </a:stretch>
        </p:blipFill>
        <p:spPr bwMode="auto">
          <a:xfrm>
            <a:off x="1214438" y="1143000"/>
            <a:ext cx="6734175" cy="3686175"/>
          </a:xfrm>
          <a:prstGeom prst="rect">
            <a:avLst/>
          </a:prstGeom>
          <a:noFill/>
          <a:ln w="9525">
            <a:noFill/>
            <a:miter lim="800000"/>
            <a:headEnd/>
            <a:tailEnd/>
          </a:ln>
        </p:spPr>
      </p:pic>
      <p:sp>
        <p:nvSpPr>
          <p:cNvPr id="72708" name="Segnaposto contenuto 2"/>
          <p:cNvSpPr txBox="1">
            <a:spLocks/>
          </p:cNvSpPr>
          <p:nvPr/>
        </p:nvSpPr>
        <p:spPr bwMode="auto">
          <a:xfrm>
            <a:off x="500063" y="5143500"/>
            <a:ext cx="8229600" cy="1428750"/>
          </a:xfrm>
          <a:prstGeom prst="rect">
            <a:avLst/>
          </a:prstGeom>
          <a:noFill/>
          <a:ln w="9525">
            <a:noFill/>
            <a:miter lim="800000"/>
            <a:headEnd/>
            <a:tailEnd/>
          </a:ln>
        </p:spPr>
        <p:txBody>
          <a:bodyPr/>
          <a:lstStyle/>
          <a:p>
            <a:pPr marL="342900" indent="-342900">
              <a:spcBef>
                <a:spcPct val="20000"/>
              </a:spcBef>
              <a:buFont typeface="Wingdings" pitchFamily="2" charset="2"/>
              <a:buChar char="§"/>
            </a:pPr>
            <a:r>
              <a:rPr lang="it-IT" dirty="0">
                <a:latin typeface="Eurostile LT" pitchFamily="2" charset="0"/>
              </a:rPr>
              <a:t>The Output </a:t>
            </a:r>
            <a:r>
              <a:rPr lang="it-IT" dirty="0" err="1">
                <a:latin typeface="Eurostile LT" pitchFamily="2" charset="0"/>
              </a:rPr>
              <a:t>relays</a:t>
            </a:r>
            <a:r>
              <a:rPr lang="it-IT" dirty="0">
                <a:latin typeface="Eurostile LT" pitchFamily="2" charset="0"/>
              </a:rPr>
              <a:t> </a:t>
            </a:r>
            <a:r>
              <a:rPr lang="it-IT" dirty="0" err="1">
                <a:latin typeface="Eurostile LT" pitchFamily="2" charset="0"/>
              </a:rPr>
              <a:t>allow</a:t>
            </a:r>
            <a:r>
              <a:rPr lang="it-IT" dirty="0">
                <a:latin typeface="Eurostile LT" pitchFamily="2" charset="0"/>
              </a:rPr>
              <a:t> to </a:t>
            </a:r>
            <a:r>
              <a:rPr lang="it-IT" dirty="0" err="1">
                <a:latin typeface="Eurostile LT" pitchFamily="2" charset="0"/>
              </a:rPr>
              <a:t>manage</a:t>
            </a:r>
            <a:r>
              <a:rPr lang="it-IT" dirty="0">
                <a:latin typeface="Eurostile LT" pitchFamily="2" charset="0"/>
              </a:rPr>
              <a:t> up to 8 </a:t>
            </a:r>
            <a:r>
              <a:rPr lang="it-IT" dirty="0" err="1">
                <a:latin typeface="Eurostile LT" pitchFamily="2" charset="0"/>
              </a:rPr>
              <a:t>external</a:t>
            </a:r>
            <a:r>
              <a:rPr lang="it-IT" dirty="0">
                <a:latin typeface="Eurostile LT" pitchFamily="2" charset="0"/>
              </a:rPr>
              <a:t> </a:t>
            </a:r>
            <a:r>
              <a:rPr lang="it-IT" dirty="0" err="1">
                <a:latin typeface="Eurostile LT" pitchFamily="2" charset="0"/>
              </a:rPr>
              <a:t>devices</a:t>
            </a:r>
            <a:endParaRPr lang="it-IT" dirty="0">
              <a:latin typeface="Eurostile LT" pitchFamily="2" charset="0"/>
            </a:endParaRPr>
          </a:p>
          <a:p>
            <a:pPr marL="342900" indent="-342900">
              <a:spcBef>
                <a:spcPct val="20000"/>
              </a:spcBef>
              <a:buFont typeface="Wingdings" pitchFamily="2" charset="2"/>
              <a:buChar char="§"/>
            </a:pPr>
            <a:r>
              <a:rPr lang="it-IT" dirty="0">
                <a:latin typeface="Eurostile LT" pitchFamily="2" charset="0"/>
              </a:rPr>
              <a:t>The Digital </a:t>
            </a:r>
            <a:r>
              <a:rPr lang="it-IT" dirty="0" err="1">
                <a:latin typeface="Eurostile LT" pitchFamily="2" charset="0"/>
              </a:rPr>
              <a:t>Inputs</a:t>
            </a:r>
            <a:r>
              <a:rPr lang="it-IT" dirty="0">
                <a:latin typeface="Eurostile LT" pitchFamily="2" charset="0"/>
              </a:rPr>
              <a:t> </a:t>
            </a:r>
            <a:r>
              <a:rPr lang="it-IT" dirty="0" err="1">
                <a:latin typeface="Eurostile LT" pitchFamily="2" charset="0"/>
              </a:rPr>
              <a:t>allow</a:t>
            </a:r>
            <a:r>
              <a:rPr lang="it-IT" dirty="0">
                <a:latin typeface="Eurostile LT" pitchFamily="2" charset="0"/>
              </a:rPr>
              <a:t> to monitor up to 8 </a:t>
            </a:r>
            <a:r>
              <a:rPr lang="it-IT" dirty="0" err="1">
                <a:latin typeface="Eurostile LT" pitchFamily="2" charset="0"/>
              </a:rPr>
              <a:t>external</a:t>
            </a:r>
            <a:r>
              <a:rPr lang="it-IT" dirty="0">
                <a:latin typeface="Eurostile LT" pitchFamily="2" charset="0"/>
              </a:rPr>
              <a:t> </a:t>
            </a:r>
            <a:r>
              <a:rPr lang="it-IT" dirty="0" err="1">
                <a:latin typeface="Eurostile LT" pitchFamily="2" charset="0"/>
              </a:rPr>
              <a:t>devices</a:t>
            </a:r>
            <a:endParaRPr lang="it-IT" dirty="0">
              <a:latin typeface="Eurostile LT" pitchFamily="2" charset="0"/>
            </a:endParaRPr>
          </a:p>
        </p:txBody>
      </p:sp>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a:t>IORB – Input/Output </a:t>
            </a:r>
            <a:r>
              <a:rPr lang="fr-FR" dirty="0" err="1"/>
              <a:t>relay</a:t>
            </a:r>
            <a:r>
              <a:rPr lang="fr-FR" dirty="0"/>
              <a:t> </a:t>
            </a:r>
            <a:r>
              <a:rPr lang="fr-FR" dirty="0" err="1"/>
              <a:t>board</a:t>
            </a:r>
            <a:endParaRPr lang="fr-FR" dirty="0"/>
          </a:p>
        </p:txBody>
      </p:sp>
    </p:spTree>
    <p:extLst>
      <p:ext uri="{BB962C8B-B14F-4D97-AF65-F5344CB8AC3E}">
        <p14:creationId xmlns:p14="http://schemas.microsoft.com/office/powerpoint/2010/main" val="502413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28625" y="1143000"/>
            <a:ext cx="8229600" cy="2614613"/>
          </a:xfrm>
        </p:spPr>
        <p:txBody>
          <a:bodyPr>
            <a:normAutofit/>
          </a:bodyPr>
          <a:lstStyle/>
          <a:p>
            <a:pPr marL="548640" indent="-411480" eaLnBrk="1" fontAlgn="auto" hangingPunct="1">
              <a:spcAft>
                <a:spcPts val="0"/>
              </a:spcAft>
              <a:buClr>
                <a:schemeClr val="tx1">
                  <a:shade val="95000"/>
                </a:schemeClr>
              </a:buClr>
              <a:buSzPct val="100000"/>
              <a:buFont typeface="Wingdings" pitchFamily="2" charset="2"/>
              <a:buChar char="§"/>
              <a:defRPr/>
            </a:pPr>
            <a:r>
              <a:rPr lang="en-US" sz="1800" dirty="0" smtClean="0"/>
              <a:t>One or more pairs - 120Ω at 1 </a:t>
            </a:r>
            <a:r>
              <a:rPr lang="en-US" sz="1800" dirty="0" err="1" smtClean="0"/>
              <a:t>Mhz</a:t>
            </a:r>
            <a:r>
              <a:rPr lang="en-US" sz="1800" dirty="0" smtClean="0"/>
              <a:t>, Made of 24# flexible twisted pairs overall foil + braid shielded and overall jacketed with a flexible PVC compound for indoor use.</a:t>
            </a:r>
          </a:p>
          <a:p>
            <a:pPr marL="548640" indent="-411480" eaLnBrk="1" fontAlgn="auto" hangingPunct="1">
              <a:spcAft>
                <a:spcPts val="0"/>
              </a:spcAft>
              <a:buClr>
                <a:schemeClr val="tx1">
                  <a:shade val="95000"/>
                </a:schemeClr>
              </a:buClr>
              <a:buSzPct val="100000"/>
              <a:buFont typeface="Wingdings" pitchFamily="2" charset="2"/>
              <a:buChar char="§"/>
              <a:defRPr/>
            </a:pPr>
            <a:endParaRPr lang="en-US" sz="1800" dirty="0" smtClean="0"/>
          </a:p>
          <a:p>
            <a:pPr marL="548640" indent="-411480" eaLnBrk="1" fontAlgn="auto" hangingPunct="1">
              <a:spcAft>
                <a:spcPts val="0"/>
              </a:spcAft>
              <a:buClr>
                <a:schemeClr val="tx1">
                  <a:shade val="95000"/>
                </a:schemeClr>
              </a:buClr>
              <a:buSzPct val="100000"/>
              <a:buFont typeface="Wingdings" pitchFamily="2" charset="2"/>
              <a:buChar char="§"/>
              <a:defRPr/>
            </a:pPr>
            <a:r>
              <a:rPr lang="en-US" sz="1800" dirty="0" smtClean="0"/>
              <a:t>We hardly suggest to use a Belden 9841, RS-485, 1x2x24 AWG SFTP, 120 </a:t>
            </a:r>
            <a:r>
              <a:rPr lang="el-GR" sz="1800" dirty="0" smtClean="0"/>
              <a:t>Ω</a:t>
            </a:r>
            <a:r>
              <a:rPr lang="it-IT" sz="1800" dirty="0" smtClean="0"/>
              <a:t> </a:t>
            </a:r>
          </a:p>
          <a:p>
            <a:pPr marL="548640" indent="-411480" eaLnBrk="1" fontAlgn="auto" hangingPunct="1">
              <a:spcAft>
                <a:spcPts val="0"/>
              </a:spcAft>
              <a:buClr>
                <a:schemeClr val="tx1">
                  <a:shade val="95000"/>
                </a:schemeClr>
              </a:buClr>
              <a:buSzPct val="100000"/>
              <a:buFont typeface="Wingdings" pitchFamily="2" charset="2"/>
              <a:buChar char="§"/>
              <a:defRPr/>
            </a:pPr>
            <a:endParaRPr lang="en-GB" sz="1800" dirty="0"/>
          </a:p>
        </p:txBody>
      </p:sp>
      <p:pic>
        <p:nvPicPr>
          <p:cNvPr id="73732" name="Picture 2"/>
          <p:cNvPicPr>
            <a:picLocks noChangeAspect="1" noChangeArrowheads="1"/>
          </p:cNvPicPr>
          <p:nvPr/>
        </p:nvPicPr>
        <p:blipFill>
          <a:blip r:embed="rId2" cstate="print"/>
          <a:srcRect/>
          <a:stretch>
            <a:fillRect/>
          </a:stretch>
        </p:blipFill>
        <p:spPr bwMode="auto">
          <a:xfrm>
            <a:off x="2214563" y="3714750"/>
            <a:ext cx="4600575" cy="1304925"/>
          </a:xfrm>
          <a:prstGeom prst="rect">
            <a:avLst/>
          </a:prstGeom>
          <a:noFill/>
          <a:ln w="9525">
            <a:noFill/>
            <a:miter lim="800000"/>
            <a:headEnd/>
            <a:tailEnd/>
          </a:ln>
        </p:spPr>
      </p:pic>
      <p:pic>
        <p:nvPicPr>
          <p:cNvPr id="73733" name="Picture 4"/>
          <p:cNvPicPr>
            <a:picLocks noChangeAspect="1" noChangeArrowheads="1"/>
          </p:cNvPicPr>
          <p:nvPr/>
        </p:nvPicPr>
        <p:blipFill>
          <a:blip r:embed="rId3" cstate="print"/>
          <a:srcRect/>
          <a:stretch>
            <a:fillRect/>
          </a:stretch>
        </p:blipFill>
        <p:spPr bwMode="auto">
          <a:xfrm>
            <a:off x="214313" y="5072063"/>
            <a:ext cx="8786812" cy="1527175"/>
          </a:xfrm>
          <a:prstGeom prst="rect">
            <a:avLst/>
          </a:prstGeom>
          <a:noFill/>
          <a:ln w="9525">
            <a:noFill/>
            <a:miter lim="800000"/>
            <a:headEnd/>
            <a:tailEnd/>
          </a:ln>
        </p:spPr>
      </p:pic>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a:t>RS 485 </a:t>
            </a:r>
            <a:r>
              <a:rPr lang="fr-FR" dirty="0" err="1" smtClean="0"/>
              <a:t>cable</a:t>
            </a:r>
            <a:r>
              <a:rPr lang="fr-FR" dirty="0" smtClean="0"/>
              <a:t> </a:t>
            </a:r>
            <a:r>
              <a:rPr lang="fr-FR" dirty="0" err="1" smtClean="0"/>
              <a:t>specification</a:t>
            </a:r>
            <a:endParaRPr lang="fr-FR" dirty="0"/>
          </a:p>
        </p:txBody>
      </p:sp>
    </p:spTree>
    <p:extLst>
      <p:ext uri="{BB962C8B-B14F-4D97-AF65-F5344CB8AC3E}">
        <p14:creationId xmlns:p14="http://schemas.microsoft.com/office/powerpoint/2010/main" val="7391197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462667" y="1114391"/>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eaLnBrk="0" hangingPunct="0">
              <a:defRPr/>
            </a:pPr>
            <a:endParaRPr lang="en-US" b="1" dirty="0" smtClean="0">
              <a:effectLst>
                <a:outerShdw blurRad="38100" dist="38100" dir="2700000" algn="tl">
                  <a:srgbClr val="C0C0C0"/>
                </a:outerShdw>
              </a:effectLst>
              <a:latin typeface="Eurostile LT" pitchFamily="2" charset="0"/>
            </a:endParaRPr>
          </a:p>
          <a:p>
            <a:r>
              <a:rPr lang="fr-FR" b="1" dirty="0" err="1">
                <a:latin typeface="Eurostile LT" pitchFamily="2" charset="0"/>
              </a:rPr>
              <a:t>Connectors</a:t>
            </a:r>
            <a:endParaRPr lang="fr-FR" b="1" dirty="0">
              <a:latin typeface="Eurostile LT" pitchFamily="2" charset="0"/>
            </a:endParaRPr>
          </a:p>
          <a:p>
            <a:r>
              <a:rPr lang="en-US" sz="1600" dirty="0">
                <a:latin typeface="Eurostile LT" pitchFamily="2" charset="0"/>
              </a:rPr>
              <a:t>The MODBUS RTU interface is available via the RS485 port (connectors JP4A and JP4B for cassette </a:t>
            </a:r>
            <a:r>
              <a:rPr lang="en-US" sz="1600" dirty="0" smtClean="0">
                <a:latin typeface="Eurostile LT" pitchFamily="2" charset="0"/>
              </a:rPr>
              <a:t>and </a:t>
            </a:r>
            <a:r>
              <a:rPr lang="en-US" sz="1600" dirty="0" err="1" smtClean="0">
                <a:latin typeface="Eurostile LT" pitchFamily="2" charset="0"/>
              </a:rPr>
              <a:t>fancoil</a:t>
            </a:r>
            <a:r>
              <a:rPr lang="en-US" sz="1600" dirty="0">
                <a:latin typeface="Eurostile LT" pitchFamily="2" charset="0"/>
              </a:rPr>
              <a:t>, M8 and M9 for the I/O board). </a:t>
            </a:r>
            <a:endParaRPr lang="en-US" sz="1600" dirty="0" smtClean="0">
              <a:latin typeface="Eurostile LT" pitchFamily="2" charset="0"/>
            </a:endParaRPr>
          </a:p>
          <a:p>
            <a:r>
              <a:rPr lang="en-US" sz="1600" b="1" dirty="0" smtClean="0">
                <a:latin typeface="Eurostile LT" pitchFamily="2" charset="0"/>
              </a:rPr>
              <a:t>Maximum </a:t>
            </a:r>
            <a:r>
              <a:rPr lang="en-US" sz="1600" b="1" dirty="0">
                <a:latin typeface="Eurostile LT" pitchFamily="2" charset="0"/>
              </a:rPr>
              <a:t>of sixty units</a:t>
            </a:r>
          </a:p>
          <a:p>
            <a:endParaRPr lang="fr-FR" b="1" dirty="0" smtClean="0">
              <a:latin typeface="Eurostile LT" pitchFamily="2" charset="0"/>
            </a:endParaRPr>
          </a:p>
          <a:p>
            <a:endParaRPr lang="fr-FR" b="1" dirty="0">
              <a:latin typeface="Eurostile LT" pitchFamily="2" charset="0"/>
            </a:endParaRPr>
          </a:p>
          <a:p>
            <a:r>
              <a:rPr lang="fr-FR" b="1" dirty="0" smtClean="0">
                <a:latin typeface="Eurostile LT" pitchFamily="2" charset="0"/>
              </a:rPr>
              <a:t>Serial </a:t>
            </a:r>
            <a:r>
              <a:rPr lang="fr-FR" b="1" dirty="0">
                <a:latin typeface="Eurostile LT" pitchFamily="2" charset="0"/>
              </a:rPr>
              <a:t>interface configuration</a:t>
            </a:r>
          </a:p>
          <a:p>
            <a:r>
              <a:rPr lang="en-US" sz="1600" dirty="0">
                <a:latin typeface="Eurostile LT" pitchFamily="2" charset="0"/>
              </a:rPr>
              <a:t>The serial interface has to be configured as follows</a:t>
            </a:r>
            <a:r>
              <a:rPr lang="en-US" sz="1600" dirty="0" smtClean="0">
                <a:latin typeface="Eurostile LT" pitchFamily="2" charset="0"/>
              </a:rPr>
              <a:t>:</a:t>
            </a:r>
          </a:p>
          <a:p>
            <a:endParaRPr lang="en-US" sz="1600" dirty="0">
              <a:latin typeface="Eurostile LT" pitchFamily="2" charset="0"/>
            </a:endParaRPr>
          </a:p>
          <a:p>
            <a:pPr marL="742950" lvl="1" indent="-285750">
              <a:buFont typeface="Arial" pitchFamily="34" charset="0"/>
              <a:buChar char="•"/>
            </a:pPr>
            <a:r>
              <a:rPr lang="fr-FR" sz="1600" b="1" dirty="0">
                <a:latin typeface="Eurostile LT" pitchFamily="2" charset="0"/>
              </a:rPr>
              <a:t>Speed </a:t>
            </a:r>
            <a:r>
              <a:rPr lang="fr-FR" sz="1600" dirty="0">
                <a:latin typeface="Eurostile LT" pitchFamily="2" charset="0"/>
              </a:rPr>
              <a:t>9600 bit/sec</a:t>
            </a:r>
          </a:p>
          <a:p>
            <a:pPr marL="742950" lvl="1" indent="-285750">
              <a:buFont typeface="Arial" pitchFamily="34" charset="0"/>
              <a:buChar char="•"/>
            </a:pPr>
            <a:r>
              <a:rPr lang="fr-FR" sz="1600" b="1" dirty="0">
                <a:latin typeface="Eurostile LT" pitchFamily="2" charset="0"/>
              </a:rPr>
              <a:t>Bit </a:t>
            </a:r>
            <a:r>
              <a:rPr lang="fr-FR" sz="1600" b="1" dirty="0" err="1">
                <a:latin typeface="Eurostile LT" pitchFamily="2" charset="0"/>
              </a:rPr>
              <a:t>number</a:t>
            </a:r>
            <a:r>
              <a:rPr lang="fr-FR" sz="1600" b="1" dirty="0">
                <a:latin typeface="Eurostile LT" pitchFamily="2" charset="0"/>
              </a:rPr>
              <a:t> </a:t>
            </a:r>
            <a:r>
              <a:rPr lang="fr-FR" sz="1600" dirty="0">
                <a:latin typeface="Eurostile LT" pitchFamily="2" charset="0"/>
              </a:rPr>
              <a:t>8</a:t>
            </a:r>
          </a:p>
          <a:p>
            <a:pPr marL="742950" lvl="1" indent="-285750">
              <a:buFont typeface="Arial" pitchFamily="34" charset="0"/>
              <a:buChar char="•"/>
            </a:pPr>
            <a:r>
              <a:rPr lang="fr-FR" sz="1600" b="1" dirty="0" err="1">
                <a:latin typeface="Eurostile LT" pitchFamily="2" charset="0"/>
              </a:rPr>
              <a:t>Parity</a:t>
            </a:r>
            <a:r>
              <a:rPr lang="fr-FR" sz="1600" b="1" dirty="0">
                <a:latin typeface="Eurostile LT" pitchFamily="2" charset="0"/>
              </a:rPr>
              <a:t> </a:t>
            </a:r>
            <a:r>
              <a:rPr lang="fr-FR" sz="1600" dirty="0">
                <a:latin typeface="Eurostile LT" pitchFamily="2" charset="0"/>
              </a:rPr>
              <a:t>No</a:t>
            </a:r>
          </a:p>
          <a:p>
            <a:pPr marL="742950" lvl="1" indent="-285750">
              <a:buFont typeface="Arial" pitchFamily="34" charset="0"/>
              <a:buChar char="•"/>
            </a:pPr>
            <a:r>
              <a:rPr lang="fr-FR" sz="1600" b="1" dirty="0">
                <a:latin typeface="Eurostile LT" pitchFamily="2" charset="0"/>
              </a:rPr>
              <a:t>Stop bit </a:t>
            </a:r>
            <a:r>
              <a:rPr lang="fr-FR" sz="1600" dirty="0">
                <a:latin typeface="Eurostile LT" pitchFamily="2" charset="0"/>
              </a:rPr>
              <a:t>1</a:t>
            </a:r>
            <a:endParaRPr lang="en-US" sz="1600" b="1" dirty="0" smtClean="0">
              <a:effectLst>
                <a:outerShdw blurRad="38100" dist="38100" dir="2700000" algn="tl">
                  <a:srgbClr val="C0C0C0"/>
                </a:outerShdw>
              </a:effectLst>
              <a:latin typeface="Eurostile LT" pitchFamily="2" charset="0"/>
            </a:endParaRPr>
          </a:p>
        </p:txBody>
      </p:sp>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smtClean="0"/>
              <a:t>MODBUS PROTOCOL</a:t>
            </a:r>
            <a:endParaRPr lang="fr-FR" dirty="0"/>
          </a:p>
        </p:txBody>
      </p:sp>
    </p:spTree>
    <p:custDataLst>
      <p:tags r:id="rId1"/>
    </p:custDataLst>
    <p:extLst>
      <p:ext uri="{BB962C8B-B14F-4D97-AF65-F5344CB8AC3E}">
        <p14:creationId xmlns:p14="http://schemas.microsoft.com/office/powerpoint/2010/main" val="9910800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462667" y="1114391"/>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en-US" sz="1600" dirty="0">
                <a:latin typeface="Eurostile LT" pitchFamily="2" charset="0"/>
              </a:rPr>
              <a:t>The MODBUS address of the board is selected by the ADDRESS dips in the range 1-60.( </a:t>
            </a:r>
            <a:r>
              <a:rPr lang="en-US" sz="1600" b="1" dirty="0">
                <a:latin typeface="Eurostile LT" pitchFamily="2" charset="0"/>
              </a:rPr>
              <a:t>Maximum </a:t>
            </a:r>
            <a:r>
              <a:rPr lang="en-US" sz="1600" b="1" dirty="0" smtClean="0">
                <a:latin typeface="Eurostile LT" pitchFamily="2" charset="0"/>
              </a:rPr>
              <a:t>of </a:t>
            </a:r>
            <a:r>
              <a:rPr lang="fr-FR" sz="1600" b="1" dirty="0" err="1" smtClean="0">
                <a:latin typeface="Eurostile LT" pitchFamily="2" charset="0"/>
              </a:rPr>
              <a:t>sixty</a:t>
            </a:r>
            <a:r>
              <a:rPr lang="fr-FR" sz="1600" b="1" dirty="0" smtClean="0">
                <a:latin typeface="Eurostile LT" pitchFamily="2" charset="0"/>
              </a:rPr>
              <a:t> </a:t>
            </a:r>
            <a:r>
              <a:rPr lang="fr-FR" sz="1600" b="1" dirty="0" err="1">
                <a:latin typeface="Eurostile LT" pitchFamily="2" charset="0"/>
              </a:rPr>
              <a:t>units</a:t>
            </a:r>
            <a:r>
              <a:rPr lang="fr-FR" sz="1600" b="1" dirty="0">
                <a:latin typeface="Eurostile LT" pitchFamily="2" charset="0"/>
              </a:rPr>
              <a:t>)</a:t>
            </a:r>
          </a:p>
          <a:p>
            <a:endParaRPr lang="en-US" sz="1600" dirty="0" smtClean="0">
              <a:latin typeface="Eurostile LT" pitchFamily="2" charset="0"/>
            </a:endParaRPr>
          </a:p>
          <a:p>
            <a:r>
              <a:rPr lang="en-US" sz="1600" dirty="0" smtClean="0">
                <a:latin typeface="Eurostile LT" pitchFamily="2" charset="0"/>
              </a:rPr>
              <a:t>Only </a:t>
            </a:r>
            <a:r>
              <a:rPr lang="en-US" sz="1600" dirty="0">
                <a:latin typeface="Eurostile LT" pitchFamily="2" charset="0"/>
              </a:rPr>
              <a:t>the data type “Holding Register” is supported.</a:t>
            </a:r>
          </a:p>
          <a:p>
            <a:r>
              <a:rPr lang="en-US" sz="1600" dirty="0">
                <a:latin typeface="Eurostile LT" pitchFamily="2" charset="0"/>
              </a:rPr>
              <a:t>The available MODBUS functions are:</a:t>
            </a:r>
          </a:p>
          <a:p>
            <a:pPr marL="742950" lvl="1" indent="-285750">
              <a:buFont typeface="Wingdings" pitchFamily="2" charset="2"/>
              <a:buChar char="§"/>
            </a:pPr>
            <a:r>
              <a:rPr lang="en-US" sz="1600" dirty="0" smtClean="0">
                <a:latin typeface="Eurostile LT" pitchFamily="2" charset="0"/>
              </a:rPr>
              <a:t>0x03(3 </a:t>
            </a:r>
            <a:r>
              <a:rPr lang="en-US" sz="1600" dirty="0" err="1">
                <a:latin typeface="Eurostile LT" pitchFamily="2" charset="0"/>
              </a:rPr>
              <a:t>dec</a:t>
            </a:r>
            <a:r>
              <a:rPr lang="en-US" sz="1600" dirty="0">
                <a:latin typeface="Eurostile LT" pitchFamily="2" charset="0"/>
              </a:rPr>
              <a:t>) “Read Holding Registers”</a:t>
            </a:r>
          </a:p>
          <a:p>
            <a:pPr marL="742950" lvl="1" indent="-285750">
              <a:buFont typeface="Wingdings" pitchFamily="2" charset="2"/>
              <a:buChar char="§"/>
            </a:pPr>
            <a:r>
              <a:rPr lang="fr-FR" sz="1600" dirty="0" smtClean="0">
                <a:latin typeface="Eurostile LT" pitchFamily="2" charset="0"/>
              </a:rPr>
              <a:t>0x06(6 </a:t>
            </a:r>
            <a:r>
              <a:rPr lang="fr-FR" sz="1600" dirty="0" err="1">
                <a:latin typeface="Eurostile LT" pitchFamily="2" charset="0"/>
              </a:rPr>
              <a:t>dec</a:t>
            </a:r>
            <a:r>
              <a:rPr lang="fr-FR" sz="1600" dirty="0">
                <a:latin typeface="Eurostile LT" pitchFamily="2" charset="0"/>
              </a:rPr>
              <a:t>) “</a:t>
            </a:r>
            <a:r>
              <a:rPr lang="fr-FR" sz="1600" dirty="0" err="1">
                <a:latin typeface="Eurostile LT" pitchFamily="2" charset="0"/>
              </a:rPr>
              <a:t>Write</a:t>
            </a:r>
            <a:r>
              <a:rPr lang="fr-FR" sz="1600" dirty="0">
                <a:latin typeface="Eurostile LT" pitchFamily="2" charset="0"/>
              </a:rPr>
              <a:t> Single </a:t>
            </a:r>
            <a:r>
              <a:rPr lang="fr-FR" sz="1600" dirty="0" err="1">
                <a:latin typeface="Eurostile LT" pitchFamily="2" charset="0"/>
              </a:rPr>
              <a:t>Register</a:t>
            </a:r>
            <a:r>
              <a:rPr lang="fr-FR" sz="1600" dirty="0">
                <a:latin typeface="Eurostile LT" pitchFamily="2" charset="0"/>
              </a:rPr>
              <a:t>”</a:t>
            </a:r>
          </a:p>
          <a:p>
            <a:pPr marL="742950" lvl="1" indent="-285750">
              <a:buFont typeface="Wingdings" pitchFamily="2" charset="2"/>
              <a:buChar char="§"/>
            </a:pPr>
            <a:r>
              <a:rPr lang="en-US" sz="1600" dirty="0" smtClean="0">
                <a:latin typeface="Eurostile LT" pitchFamily="2" charset="0"/>
              </a:rPr>
              <a:t>0x10(16 </a:t>
            </a:r>
            <a:r>
              <a:rPr lang="en-US" sz="1600" dirty="0" err="1">
                <a:latin typeface="Eurostile LT" pitchFamily="2" charset="0"/>
              </a:rPr>
              <a:t>dec</a:t>
            </a:r>
            <a:r>
              <a:rPr lang="en-US" sz="1600" dirty="0">
                <a:latin typeface="Eurostile LT" pitchFamily="2" charset="0"/>
              </a:rPr>
              <a:t>) “Preset Multiple Registers</a:t>
            </a:r>
            <a:r>
              <a:rPr lang="en-US" sz="1600" dirty="0" smtClean="0">
                <a:latin typeface="Eurostile LT" pitchFamily="2" charset="0"/>
              </a:rPr>
              <a:t>”</a:t>
            </a:r>
          </a:p>
          <a:p>
            <a:pPr marL="742950" lvl="1" indent="-285750">
              <a:buFont typeface="Wingdings" pitchFamily="2" charset="2"/>
              <a:buChar char="§"/>
            </a:pPr>
            <a:endParaRPr lang="en-US" sz="1600" dirty="0">
              <a:latin typeface="Eurostile LT" pitchFamily="2" charset="0"/>
            </a:endParaRPr>
          </a:p>
          <a:p>
            <a:endParaRPr lang="en-US" sz="1600" dirty="0" smtClean="0">
              <a:latin typeface="Eurostile LT" pitchFamily="2" charset="0"/>
            </a:endParaRPr>
          </a:p>
          <a:p>
            <a:r>
              <a:rPr lang="en-US" sz="1600" dirty="0" smtClean="0">
                <a:latin typeface="Eurostile LT" pitchFamily="2" charset="0"/>
              </a:rPr>
              <a:t>Writing </a:t>
            </a:r>
            <a:r>
              <a:rPr lang="en-US" sz="1600" dirty="0">
                <a:latin typeface="Eurostile LT" pitchFamily="2" charset="0"/>
              </a:rPr>
              <a:t>contiguous registers with a single operation is allowed only if all the registers are marked </a:t>
            </a:r>
            <a:r>
              <a:rPr lang="en-US" sz="1600" dirty="0" smtClean="0">
                <a:latin typeface="Eurostile LT" pitchFamily="2" charset="0"/>
              </a:rPr>
              <a:t>as </a:t>
            </a:r>
            <a:r>
              <a:rPr lang="fr-FR" sz="1600" dirty="0" err="1" smtClean="0">
                <a:latin typeface="Eurostile LT" pitchFamily="2" charset="0"/>
              </a:rPr>
              <a:t>writable</a:t>
            </a:r>
            <a:r>
              <a:rPr lang="fr-FR" sz="1600" dirty="0">
                <a:latin typeface="Eurostile LT" pitchFamily="2" charset="0"/>
              </a:rPr>
              <a:t>.</a:t>
            </a:r>
          </a:p>
          <a:p>
            <a:endParaRPr lang="en-US" sz="1600" dirty="0" smtClean="0">
              <a:latin typeface="Eurostile LT" pitchFamily="2" charset="0"/>
            </a:endParaRPr>
          </a:p>
          <a:p>
            <a:endParaRPr lang="en-US" sz="1600" dirty="0" smtClean="0">
              <a:latin typeface="Eurostile LT" pitchFamily="2" charset="0"/>
            </a:endParaRPr>
          </a:p>
          <a:p>
            <a:r>
              <a:rPr lang="en-US" sz="1600" dirty="0" smtClean="0">
                <a:latin typeface="Eurostile LT" pitchFamily="2" charset="0"/>
              </a:rPr>
              <a:t>In </a:t>
            </a:r>
            <a:r>
              <a:rPr lang="en-US" sz="1600" dirty="0">
                <a:latin typeface="Eurostile LT" pitchFamily="2" charset="0"/>
              </a:rPr>
              <a:t>case of an error for:</a:t>
            </a:r>
          </a:p>
          <a:p>
            <a:pPr marL="742950" lvl="1" indent="-285750">
              <a:buFont typeface="Wingdings" pitchFamily="2" charset="2"/>
              <a:buChar char="§"/>
            </a:pPr>
            <a:r>
              <a:rPr lang="fr-FR" sz="1600" dirty="0" err="1" smtClean="0">
                <a:latin typeface="Eurostile LT" pitchFamily="2" charset="0"/>
              </a:rPr>
              <a:t>function</a:t>
            </a:r>
            <a:r>
              <a:rPr lang="fr-FR" sz="1600" dirty="0" smtClean="0">
                <a:latin typeface="Eurostile LT" pitchFamily="2" charset="0"/>
              </a:rPr>
              <a:t> </a:t>
            </a:r>
            <a:r>
              <a:rPr lang="fr-FR" sz="1600" dirty="0">
                <a:latin typeface="Eurostile LT" pitchFamily="2" charset="0"/>
              </a:rPr>
              <a:t>not </a:t>
            </a:r>
            <a:r>
              <a:rPr lang="fr-FR" sz="1600" dirty="0" err="1">
                <a:latin typeface="Eurostile LT" pitchFamily="2" charset="0"/>
              </a:rPr>
              <a:t>supported</a:t>
            </a:r>
            <a:endParaRPr lang="fr-FR" sz="1600" dirty="0">
              <a:latin typeface="Eurostile LT" pitchFamily="2" charset="0"/>
            </a:endParaRPr>
          </a:p>
          <a:p>
            <a:pPr marL="742950" lvl="1" indent="-285750">
              <a:buFont typeface="Wingdings" pitchFamily="2" charset="2"/>
              <a:buChar char="§"/>
            </a:pPr>
            <a:r>
              <a:rPr lang="fr-FR" sz="1600" dirty="0" err="1" smtClean="0">
                <a:latin typeface="Eurostile LT" pitchFamily="2" charset="0"/>
              </a:rPr>
              <a:t>wrong</a:t>
            </a:r>
            <a:r>
              <a:rPr lang="fr-FR" sz="1600" dirty="0" smtClean="0">
                <a:latin typeface="Eurostile LT" pitchFamily="2" charset="0"/>
              </a:rPr>
              <a:t> </a:t>
            </a:r>
            <a:r>
              <a:rPr lang="fr-FR" sz="1600" dirty="0">
                <a:latin typeface="Eurostile LT" pitchFamily="2" charset="0"/>
              </a:rPr>
              <a:t>data </a:t>
            </a:r>
            <a:r>
              <a:rPr lang="fr-FR" sz="1600" dirty="0" err="1">
                <a:latin typeface="Eurostile LT" pitchFamily="2" charset="0"/>
              </a:rPr>
              <a:t>address</a:t>
            </a:r>
            <a:endParaRPr lang="fr-FR" sz="1600" dirty="0">
              <a:latin typeface="Eurostile LT" pitchFamily="2" charset="0"/>
            </a:endParaRPr>
          </a:p>
          <a:p>
            <a:pPr marL="742950" lvl="1" indent="-285750">
              <a:buFont typeface="Wingdings" pitchFamily="2" charset="2"/>
              <a:buChar char="§"/>
            </a:pPr>
            <a:r>
              <a:rPr lang="fr-FR" sz="1600" dirty="0" err="1" smtClean="0">
                <a:latin typeface="Eurostile LT" pitchFamily="2" charset="0"/>
              </a:rPr>
              <a:t>wrong</a:t>
            </a:r>
            <a:r>
              <a:rPr lang="fr-FR" sz="1600" dirty="0" smtClean="0">
                <a:latin typeface="Eurostile LT" pitchFamily="2" charset="0"/>
              </a:rPr>
              <a:t> </a:t>
            </a:r>
            <a:r>
              <a:rPr lang="fr-FR" sz="1600" dirty="0">
                <a:latin typeface="Eurostile LT" pitchFamily="2" charset="0"/>
              </a:rPr>
              <a:t>data </a:t>
            </a:r>
            <a:r>
              <a:rPr lang="fr-FR" sz="1600" dirty="0" err="1">
                <a:latin typeface="Eurostile LT" pitchFamily="2" charset="0"/>
              </a:rPr>
              <a:t>lenght</a:t>
            </a:r>
            <a:endParaRPr lang="fr-FR" sz="1600" dirty="0">
              <a:latin typeface="Eurostile LT" pitchFamily="2" charset="0"/>
            </a:endParaRPr>
          </a:p>
          <a:p>
            <a:pPr marL="742950" lvl="1" indent="-285750">
              <a:buFont typeface="Wingdings" pitchFamily="2" charset="2"/>
              <a:buChar char="§"/>
            </a:pPr>
            <a:r>
              <a:rPr lang="fr-FR" sz="1600" dirty="0" smtClean="0">
                <a:latin typeface="Eurostile LT" pitchFamily="2" charset="0"/>
              </a:rPr>
              <a:t>data </a:t>
            </a:r>
            <a:r>
              <a:rPr lang="fr-FR" sz="1600" dirty="0">
                <a:latin typeface="Eurostile LT" pitchFamily="2" charset="0"/>
              </a:rPr>
              <a:t>not </a:t>
            </a:r>
            <a:r>
              <a:rPr lang="fr-FR" sz="1600" dirty="0" smtClean="0">
                <a:latin typeface="Eurostile LT" pitchFamily="2" charset="0"/>
              </a:rPr>
              <a:t>acceptable</a:t>
            </a:r>
          </a:p>
          <a:p>
            <a:pPr marL="742950" lvl="1" indent="-285750">
              <a:buFont typeface="Wingdings" pitchFamily="2" charset="2"/>
              <a:buChar char="§"/>
            </a:pPr>
            <a:endParaRPr lang="fr-FR" sz="1600" dirty="0">
              <a:latin typeface="Eurostile LT" pitchFamily="2" charset="0"/>
            </a:endParaRPr>
          </a:p>
          <a:p>
            <a:r>
              <a:rPr lang="en-US" sz="1600" dirty="0">
                <a:latin typeface="Eurostile LT" pitchFamily="2" charset="0"/>
              </a:rPr>
              <a:t>the response will be a MODBUS exception.</a:t>
            </a:r>
            <a:endParaRPr lang="en-US" sz="1600" b="1" dirty="0" smtClean="0">
              <a:effectLst>
                <a:outerShdw blurRad="38100" dist="38100" dir="2700000" algn="tl">
                  <a:srgbClr val="C0C0C0"/>
                </a:outerShdw>
              </a:effectLst>
              <a:latin typeface="Eurostile LT" pitchFamily="2" charset="0"/>
            </a:endParaRPr>
          </a:p>
        </p:txBody>
      </p:sp>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smtClean="0"/>
              <a:t>MODBUS PROTOCOL</a:t>
            </a:r>
            <a:endParaRPr lang="fr-FR" dirty="0"/>
          </a:p>
        </p:txBody>
      </p:sp>
    </p:spTree>
    <p:custDataLst>
      <p:tags r:id="rId1"/>
    </p:custDataLst>
    <p:extLst>
      <p:ext uri="{BB962C8B-B14F-4D97-AF65-F5344CB8AC3E}">
        <p14:creationId xmlns:p14="http://schemas.microsoft.com/office/powerpoint/2010/main" val="30291182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462667" y="1114391"/>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en-US" sz="1600" dirty="0" smtClean="0">
                <a:latin typeface="Eurostile LT" pitchFamily="2" charset="0"/>
              </a:rPr>
              <a:t>The </a:t>
            </a:r>
            <a:r>
              <a:rPr lang="en-US" sz="1600" dirty="0">
                <a:latin typeface="Eurostile LT" pitchFamily="2" charset="0"/>
              </a:rPr>
              <a:t>following tables show the data accessible via the MODBUS interface. </a:t>
            </a:r>
            <a:endParaRPr lang="en-US" sz="1600" dirty="0" smtClean="0">
              <a:latin typeface="Eurostile LT" pitchFamily="2" charset="0"/>
            </a:endParaRPr>
          </a:p>
          <a:p>
            <a:r>
              <a:rPr lang="en-US" sz="1600" dirty="0" smtClean="0">
                <a:latin typeface="Eurostile LT" pitchFamily="2" charset="0"/>
              </a:rPr>
              <a:t>For </a:t>
            </a:r>
            <a:r>
              <a:rPr lang="en-US" sz="1600" dirty="0">
                <a:latin typeface="Eurostile LT" pitchFamily="2" charset="0"/>
              </a:rPr>
              <a:t>each data, the </a:t>
            </a:r>
            <a:r>
              <a:rPr lang="en-US" sz="1600" dirty="0" smtClean="0">
                <a:latin typeface="Eurostile LT" pitchFamily="2" charset="0"/>
              </a:rPr>
              <a:t>following </a:t>
            </a:r>
            <a:r>
              <a:rPr lang="fr-FR" sz="1600" dirty="0" err="1" smtClean="0">
                <a:latin typeface="Eurostile LT" pitchFamily="2" charset="0"/>
              </a:rPr>
              <a:t>infomation</a:t>
            </a:r>
            <a:r>
              <a:rPr lang="fr-FR" sz="1600" dirty="0" smtClean="0">
                <a:latin typeface="Eurostile LT" pitchFamily="2" charset="0"/>
              </a:rPr>
              <a:t> </a:t>
            </a:r>
            <a:r>
              <a:rPr lang="fr-FR" sz="1600" dirty="0" err="1">
                <a:latin typeface="Eurostile LT" pitchFamily="2" charset="0"/>
              </a:rPr>
              <a:t>is</a:t>
            </a:r>
            <a:r>
              <a:rPr lang="fr-FR" sz="1600" dirty="0">
                <a:latin typeface="Eurostile LT" pitchFamily="2" charset="0"/>
              </a:rPr>
              <a:t> </a:t>
            </a:r>
            <a:r>
              <a:rPr lang="fr-FR" sz="1600" dirty="0" err="1">
                <a:latin typeface="Eurostile LT" pitchFamily="2" charset="0"/>
              </a:rPr>
              <a:t>specified</a:t>
            </a:r>
            <a:r>
              <a:rPr lang="fr-FR" sz="1600" dirty="0">
                <a:latin typeface="Eurostile LT" pitchFamily="2" charset="0"/>
              </a:rPr>
              <a:t>:</a:t>
            </a:r>
          </a:p>
          <a:p>
            <a:endParaRPr lang="fr-FR" sz="1600" dirty="0" smtClean="0">
              <a:latin typeface="Eurostile LT" pitchFamily="2" charset="0"/>
            </a:endParaRPr>
          </a:p>
          <a:p>
            <a:pPr marL="285750" indent="-285750">
              <a:buFont typeface="Wingdings" pitchFamily="2" charset="2"/>
              <a:buChar char="§"/>
            </a:pPr>
            <a:r>
              <a:rPr lang="fr-FR" sz="1600" b="1" dirty="0" err="1" smtClean="0">
                <a:latin typeface="Eurostile LT" pitchFamily="2" charset="0"/>
              </a:rPr>
              <a:t>Addr</a:t>
            </a:r>
            <a:r>
              <a:rPr lang="fr-FR" sz="1600" dirty="0">
                <a:latin typeface="Eurostile LT" pitchFamily="2" charset="0"/>
              </a:rPr>
              <a:t>, </a:t>
            </a:r>
            <a:r>
              <a:rPr lang="fr-FR" sz="1600" dirty="0" smtClean="0">
                <a:latin typeface="Eurostile LT" pitchFamily="2" charset="0"/>
              </a:rPr>
              <a:t>	</a:t>
            </a:r>
            <a:r>
              <a:rPr lang="fr-FR" sz="1600" dirty="0" err="1" smtClean="0">
                <a:latin typeface="Eurostile LT" pitchFamily="2" charset="0"/>
              </a:rPr>
              <a:t>hexadecimal</a:t>
            </a:r>
            <a:r>
              <a:rPr lang="fr-FR" sz="1600" dirty="0" smtClean="0">
                <a:latin typeface="Eurostile LT" pitchFamily="2" charset="0"/>
              </a:rPr>
              <a:t> </a:t>
            </a:r>
            <a:r>
              <a:rPr lang="fr-FR" sz="1600" dirty="0" err="1" smtClean="0">
                <a:latin typeface="Eurostile LT" pitchFamily="2" charset="0"/>
              </a:rPr>
              <a:t>address</a:t>
            </a:r>
            <a:endParaRPr lang="fr-FR" sz="1600" dirty="0" smtClean="0">
              <a:latin typeface="Eurostile LT" pitchFamily="2" charset="0"/>
            </a:endParaRPr>
          </a:p>
          <a:p>
            <a:pPr marL="285750" indent="-285750">
              <a:buFont typeface="Wingdings" pitchFamily="2" charset="2"/>
              <a:buChar char="§"/>
            </a:pPr>
            <a:endParaRPr lang="fr-FR" sz="1600" dirty="0">
              <a:latin typeface="Eurostile LT" pitchFamily="2" charset="0"/>
            </a:endParaRPr>
          </a:p>
          <a:p>
            <a:pPr marL="285750" indent="-285750">
              <a:buFont typeface="Wingdings" pitchFamily="2" charset="2"/>
              <a:buChar char="§"/>
            </a:pPr>
            <a:r>
              <a:rPr lang="en-US" sz="1600" b="1" dirty="0" smtClean="0">
                <a:latin typeface="Eurostile LT" pitchFamily="2" charset="0"/>
              </a:rPr>
              <a:t>Type</a:t>
            </a:r>
            <a:r>
              <a:rPr lang="en-US" sz="1600" dirty="0">
                <a:latin typeface="Eurostile LT" pitchFamily="2" charset="0"/>
              </a:rPr>
              <a:t>, </a:t>
            </a:r>
            <a:r>
              <a:rPr lang="en-US" sz="1600" dirty="0" smtClean="0">
                <a:latin typeface="Eurostile LT" pitchFamily="2" charset="0"/>
              </a:rPr>
              <a:t>	data </a:t>
            </a:r>
            <a:r>
              <a:rPr lang="en-US" sz="1600" dirty="0">
                <a:latin typeface="Eurostile LT" pitchFamily="2" charset="0"/>
              </a:rPr>
              <a:t>type (see next table</a:t>
            </a:r>
            <a:r>
              <a:rPr lang="en-US" sz="1600" dirty="0" smtClean="0">
                <a:latin typeface="Eurostile LT" pitchFamily="2" charset="0"/>
              </a:rPr>
              <a:t>)</a:t>
            </a:r>
          </a:p>
          <a:p>
            <a:pPr marL="285750" indent="-285750">
              <a:buFont typeface="Wingdings" pitchFamily="2" charset="2"/>
              <a:buChar char="§"/>
            </a:pPr>
            <a:endParaRPr lang="en-US" sz="1600" dirty="0">
              <a:latin typeface="Eurostile LT" pitchFamily="2" charset="0"/>
            </a:endParaRPr>
          </a:p>
          <a:p>
            <a:pPr marL="285750" indent="-285750">
              <a:buFont typeface="Wingdings" pitchFamily="2" charset="2"/>
              <a:buChar char="§"/>
            </a:pPr>
            <a:r>
              <a:rPr lang="en-US" sz="1600" b="1" dirty="0" err="1" smtClean="0">
                <a:latin typeface="Eurostile LT" pitchFamily="2" charset="0"/>
              </a:rPr>
              <a:t>Attr</a:t>
            </a:r>
            <a:r>
              <a:rPr lang="en-US" sz="1600" dirty="0">
                <a:latin typeface="Eurostile LT" pitchFamily="2" charset="0"/>
              </a:rPr>
              <a:t>, </a:t>
            </a:r>
            <a:r>
              <a:rPr lang="en-US" sz="1600" dirty="0" smtClean="0">
                <a:latin typeface="Eurostile LT" pitchFamily="2" charset="0"/>
              </a:rPr>
              <a:t>	attributes </a:t>
            </a:r>
            <a:r>
              <a:rPr lang="en-US" sz="1600" dirty="0">
                <a:latin typeface="Eurostile LT" pitchFamily="2" charset="0"/>
              </a:rPr>
              <a:t>(R read only, W write only, RW read/write</a:t>
            </a:r>
            <a:r>
              <a:rPr lang="en-US" sz="1600" dirty="0" smtClean="0">
                <a:latin typeface="Eurostile LT" pitchFamily="2" charset="0"/>
              </a:rPr>
              <a:t>)</a:t>
            </a:r>
          </a:p>
          <a:p>
            <a:pPr marL="285750" indent="-285750">
              <a:buFont typeface="Wingdings" pitchFamily="2" charset="2"/>
              <a:buChar char="§"/>
            </a:pPr>
            <a:endParaRPr lang="en-US" sz="1600" dirty="0">
              <a:latin typeface="Eurostile LT" pitchFamily="2" charset="0"/>
            </a:endParaRPr>
          </a:p>
          <a:p>
            <a:pPr marL="285750" indent="-285750">
              <a:buFont typeface="Wingdings" pitchFamily="2" charset="2"/>
              <a:buChar char="§"/>
            </a:pPr>
            <a:r>
              <a:rPr lang="en-US" sz="1600" b="1" dirty="0" err="1" smtClean="0">
                <a:latin typeface="Eurostile LT" pitchFamily="2" charset="0"/>
              </a:rPr>
              <a:t>Symb</a:t>
            </a:r>
            <a:r>
              <a:rPr lang="en-US" sz="1600" dirty="0" smtClean="0">
                <a:latin typeface="Eurostile LT" pitchFamily="2" charset="0"/>
              </a:rPr>
              <a:t>,	short </a:t>
            </a:r>
            <a:r>
              <a:rPr lang="en-US" sz="1600" dirty="0">
                <a:latin typeface="Eurostile LT" pitchFamily="2" charset="0"/>
              </a:rPr>
              <a:t>symbolic data name, used only for machine parameters; identifies the </a:t>
            </a:r>
            <a:r>
              <a:rPr lang="en-US" sz="1600" dirty="0" smtClean="0">
                <a:latin typeface="Eurostile LT" pitchFamily="2" charset="0"/>
              </a:rPr>
              <a:t>parameter name as </a:t>
            </a:r>
            <a:r>
              <a:rPr lang="en-US" sz="1600" dirty="0">
                <a:latin typeface="Eurostile LT" pitchFamily="2" charset="0"/>
              </a:rPr>
              <a:t>defined in the technical </a:t>
            </a:r>
            <a:r>
              <a:rPr lang="en-US" sz="1600" dirty="0" smtClean="0">
                <a:latin typeface="Eurostile LT" pitchFamily="2" charset="0"/>
              </a:rPr>
              <a:t>specifications</a:t>
            </a:r>
          </a:p>
          <a:p>
            <a:pPr marL="285750" indent="-285750">
              <a:buFont typeface="Wingdings" pitchFamily="2" charset="2"/>
              <a:buChar char="§"/>
            </a:pPr>
            <a:endParaRPr lang="en-US" sz="1600" dirty="0">
              <a:latin typeface="Eurostile LT" pitchFamily="2" charset="0"/>
            </a:endParaRPr>
          </a:p>
          <a:p>
            <a:pPr marL="285750" indent="-285750">
              <a:buFont typeface="Wingdings" pitchFamily="2" charset="2"/>
              <a:buChar char="§"/>
            </a:pPr>
            <a:r>
              <a:rPr lang="en-US" sz="1600" b="1" dirty="0" smtClean="0">
                <a:latin typeface="Eurostile LT" pitchFamily="2" charset="0"/>
              </a:rPr>
              <a:t>Description</a:t>
            </a:r>
            <a:r>
              <a:rPr lang="en-US" sz="1600" dirty="0">
                <a:latin typeface="Eurostile LT" pitchFamily="2" charset="0"/>
              </a:rPr>
              <a:t>, short data-specific description (parameter, measure, etc</a:t>
            </a:r>
            <a:r>
              <a:rPr lang="en-US" sz="1600" dirty="0" smtClean="0">
                <a:latin typeface="Eurostile LT" pitchFamily="2" charset="0"/>
              </a:rPr>
              <a:t>..)</a:t>
            </a:r>
          </a:p>
          <a:p>
            <a:pPr marL="285750" indent="-285750">
              <a:buFont typeface="Wingdings" pitchFamily="2" charset="2"/>
              <a:buChar char="§"/>
            </a:pPr>
            <a:endParaRPr lang="en-US" sz="1600" dirty="0">
              <a:latin typeface="Eurostile LT" pitchFamily="2" charset="0"/>
            </a:endParaRPr>
          </a:p>
          <a:p>
            <a:pPr marL="285750" indent="-285750">
              <a:buFont typeface="Wingdings" pitchFamily="2" charset="2"/>
              <a:buChar char="§"/>
            </a:pPr>
            <a:r>
              <a:rPr lang="fr-FR" sz="1600" b="1" dirty="0" smtClean="0">
                <a:latin typeface="Eurostile LT" pitchFamily="2" charset="0"/>
              </a:rPr>
              <a:t>Notes</a:t>
            </a:r>
            <a:r>
              <a:rPr lang="fr-FR" sz="1600" dirty="0">
                <a:latin typeface="Eurostile LT" pitchFamily="2" charset="0"/>
              </a:rPr>
              <a:t>, information about data </a:t>
            </a:r>
            <a:r>
              <a:rPr lang="fr-FR" sz="1600" dirty="0" err="1">
                <a:latin typeface="Eurostile LT" pitchFamily="2" charset="0"/>
              </a:rPr>
              <a:t>interpretation</a:t>
            </a:r>
            <a:r>
              <a:rPr lang="fr-FR" sz="1600" dirty="0">
                <a:latin typeface="Eurostile LT" pitchFamily="2" charset="0"/>
              </a:rPr>
              <a:t>, etc</a:t>
            </a:r>
            <a:r>
              <a:rPr lang="fr-FR" sz="1600" dirty="0" smtClean="0">
                <a:latin typeface="Eurostile LT" pitchFamily="2" charset="0"/>
              </a:rPr>
              <a:t>...</a:t>
            </a:r>
            <a:endParaRPr lang="fr-FR" sz="1600" dirty="0">
              <a:latin typeface="Eurostile LT" pitchFamily="2" charset="0"/>
            </a:endParaRPr>
          </a:p>
        </p:txBody>
      </p:sp>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smtClean="0"/>
              <a:t>MODBUS PROTOCOL</a:t>
            </a:r>
            <a:endParaRPr lang="fr-FR" dirty="0"/>
          </a:p>
        </p:txBody>
      </p:sp>
    </p:spTree>
    <p:custDataLst>
      <p:tags r:id="rId1"/>
    </p:custDataLst>
    <p:extLst>
      <p:ext uri="{BB962C8B-B14F-4D97-AF65-F5344CB8AC3E}">
        <p14:creationId xmlns:p14="http://schemas.microsoft.com/office/powerpoint/2010/main" val="22985986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462667" y="1114391"/>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en-US" sz="1600" dirty="0" smtClean="0">
                <a:latin typeface="Eurostile LT" pitchFamily="2" charset="0"/>
              </a:rPr>
              <a:t>The </a:t>
            </a:r>
            <a:r>
              <a:rPr lang="en-US" sz="1600" dirty="0">
                <a:latin typeface="Eurostile LT" pitchFamily="2" charset="0"/>
              </a:rPr>
              <a:t>following tables show the data accessible via the MODBUS interface. </a:t>
            </a:r>
            <a:endParaRPr lang="en-US" sz="1600" dirty="0" smtClean="0">
              <a:latin typeface="Eurostile LT" pitchFamily="2" charset="0"/>
            </a:endParaRPr>
          </a:p>
          <a:p>
            <a:r>
              <a:rPr lang="en-US" sz="1600" dirty="0" smtClean="0">
                <a:latin typeface="Eurostile LT" pitchFamily="2" charset="0"/>
              </a:rPr>
              <a:t>For </a:t>
            </a:r>
            <a:r>
              <a:rPr lang="en-US" sz="1600" dirty="0">
                <a:latin typeface="Eurostile LT" pitchFamily="2" charset="0"/>
              </a:rPr>
              <a:t>each data, the </a:t>
            </a:r>
            <a:r>
              <a:rPr lang="en-US" sz="1600" dirty="0" smtClean="0">
                <a:latin typeface="Eurostile LT" pitchFamily="2" charset="0"/>
              </a:rPr>
              <a:t>following </a:t>
            </a:r>
            <a:r>
              <a:rPr lang="fr-FR" sz="1600" dirty="0" err="1" smtClean="0">
                <a:latin typeface="Eurostile LT" pitchFamily="2" charset="0"/>
              </a:rPr>
              <a:t>infomation</a:t>
            </a:r>
            <a:r>
              <a:rPr lang="fr-FR" sz="1600" dirty="0" smtClean="0">
                <a:latin typeface="Eurostile LT" pitchFamily="2" charset="0"/>
              </a:rPr>
              <a:t> </a:t>
            </a:r>
            <a:r>
              <a:rPr lang="fr-FR" sz="1600" dirty="0" err="1">
                <a:latin typeface="Eurostile LT" pitchFamily="2" charset="0"/>
              </a:rPr>
              <a:t>is</a:t>
            </a:r>
            <a:r>
              <a:rPr lang="fr-FR" sz="1600" dirty="0">
                <a:latin typeface="Eurostile LT" pitchFamily="2" charset="0"/>
              </a:rPr>
              <a:t> </a:t>
            </a:r>
            <a:r>
              <a:rPr lang="fr-FR" sz="1600" dirty="0" err="1">
                <a:latin typeface="Eurostile LT" pitchFamily="2" charset="0"/>
              </a:rPr>
              <a:t>specified</a:t>
            </a:r>
            <a:r>
              <a:rPr lang="fr-FR" sz="1600" dirty="0">
                <a:latin typeface="Eurostile LT" pitchFamily="2" charset="0"/>
              </a:rPr>
              <a:t>:</a:t>
            </a:r>
          </a:p>
          <a:p>
            <a:endParaRPr lang="fr-FR" sz="1600" dirty="0" smtClean="0">
              <a:latin typeface="Eurostile LT" pitchFamily="2" charset="0"/>
            </a:endParaRPr>
          </a:p>
          <a:p>
            <a:pPr marL="285750" indent="-285750">
              <a:buFont typeface="Wingdings" pitchFamily="2" charset="2"/>
              <a:buChar char="§"/>
            </a:pPr>
            <a:r>
              <a:rPr lang="fr-FR" sz="1600" b="1" dirty="0" err="1" smtClean="0">
                <a:latin typeface="Eurostile LT" pitchFamily="2" charset="0"/>
              </a:rPr>
              <a:t>Addr</a:t>
            </a:r>
            <a:r>
              <a:rPr lang="fr-FR" sz="1600" dirty="0">
                <a:latin typeface="Eurostile LT" pitchFamily="2" charset="0"/>
              </a:rPr>
              <a:t>, </a:t>
            </a:r>
            <a:r>
              <a:rPr lang="fr-FR" sz="1600" dirty="0" smtClean="0">
                <a:latin typeface="Eurostile LT" pitchFamily="2" charset="0"/>
              </a:rPr>
              <a:t>	</a:t>
            </a:r>
            <a:r>
              <a:rPr lang="fr-FR" sz="1600" dirty="0" err="1" smtClean="0">
                <a:latin typeface="Eurostile LT" pitchFamily="2" charset="0"/>
              </a:rPr>
              <a:t>hexadecimal</a:t>
            </a:r>
            <a:r>
              <a:rPr lang="fr-FR" sz="1600" dirty="0" smtClean="0">
                <a:latin typeface="Eurostile LT" pitchFamily="2" charset="0"/>
              </a:rPr>
              <a:t> </a:t>
            </a:r>
            <a:r>
              <a:rPr lang="fr-FR" sz="1600" dirty="0" err="1" smtClean="0">
                <a:latin typeface="Eurostile LT" pitchFamily="2" charset="0"/>
              </a:rPr>
              <a:t>address</a:t>
            </a:r>
            <a:endParaRPr lang="fr-FR" sz="1600" dirty="0" smtClean="0">
              <a:latin typeface="Eurostile LT" pitchFamily="2" charset="0"/>
            </a:endParaRPr>
          </a:p>
          <a:p>
            <a:pPr marL="285750" indent="-285750">
              <a:buFont typeface="Wingdings" pitchFamily="2" charset="2"/>
              <a:buChar char="§"/>
            </a:pPr>
            <a:r>
              <a:rPr lang="en-US" sz="1600" b="1" dirty="0" smtClean="0">
                <a:latin typeface="Eurostile LT" pitchFamily="2" charset="0"/>
              </a:rPr>
              <a:t>Type</a:t>
            </a:r>
            <a:r>
              <a:rPr lang="en-US" sz="1600" dirty="0">
                <a:latin typeface="Eurostile LT" pitchFamily="2" charset="0"/>
              </a:rPr>
              <a:t>, </a:t>
            </a:r>
            <a:r>
              <a:rPr lang="en-US" sz="1600" dirty="0" smtClean="0">
                <a:latin typeface="Eurostile LT" pitchFamily="2" charset="0"/>
              </a:rPr>
              <a:t>	data </a:t>
            </a:r>
            <a:r>
              <a:rPr lang="en-US" sz="1600" dirty="0">
                <a:latin typeface="Eurostile LT" pitchFamily="2" charset="0"/>
              </a:rPr>
              <a:t>type (see next table</a:t>
            </a:r>
            <a:r>
              <a:rPr lang="en-US" sz="1600" dirty="0" smtClean="0">
                <a:latin typeface="Eurostile LT" pitchFamily="2" charset="0"/>
              </a:rPr>
              <a:t>)</a:t>
            </a:r>
          </a:p>
          <a:p>
            <a:pPr marL="285750" indent="-285750">
              <a:buFont typeface="Wingdings" pitchFamily="2" charset="2"/>
              <a:buChar char="§"/>
            </a:pPr>
            <a:r>
              <a:rPr lang="en-US" sz="1600" b="1" dirty="0" err="1" smtClean="0">
                <a:latin typeface="Eurostile LT" pitchFamily="2" charset="0"/>
              </a:rPr>
              <a:t>Attr</a:t>
            </a:r>
            <a:r>
              <a:rPr lang="en-US" sz="1600" dirty="0">
                <a:latin typeface="Eurostile LT" pitchFamily="2" charset="0"/>
              </a:rPr>
              <a:t>, </a:t>
            </a:r>
            <a:r>
              <a:rPr lang="en-US" sz="1600" dirty="0" smtClean="0">
                <a:latin typeface="Eurostile LT" pitchFamily="2" charset="0"/>
              </a:rPr>
              <a:t>	attributes </a:t>
            </a:r>
            <a:r>
              <a:rPr lang="en-US" sz="1600" dirty="0">
                <a:latin typeface="Eurostile LT" pitchFamily="2" charset="0"/>
              </a:rPr>
              <a:t>(R read only, W write only, RW read/write</a:t>
            </a:r>
            <a:r>
              <a:rPr lang="en-US" sz="1600" dirty="0" smtClean="0">
                <a:latin typeface="Eurostile LT" pitchFamily="2" charset="0"/>
              </a:rPr>
              <a:t>)</a:t>
            </a:r>
          </a:p>
          <a:p>
            <a:pPr marL="285750" indent="-285750">
              <a:buFont typeface="Wingdings" pitchFamily="2" charset="2"/>
              <a:buChar char="§"/>
            </a:pPr>
            <a:r>
              <a:rPr lang="en-US" sz="1600" b="1" dirty="0" err="1" smtClean="0">
                <a:latin typeface="Eurostile LT" pitchFamily="2" charset="0"/>
              </a:rPr>
              <a:t>Symb</a:t>
            </a:r>
            <a:r>
              <a:rPr lang="en-US" sz="1600" dirty="0" smtClean="0">
                <a:latin typeface="Eurostile LT" pitchFamily="2" charset="0"/>
              </a:rPr>
              <a:t>,	short </a:t>
            </a:r>
            <a:r>
              <a:rPr lang="en-US" sz="1600" dirty="0">
                <a:latin typeface="Eurostile LT" pitchFamily="2" charset="0"/>
              </a:rPr>
              <a:t>symbolic data name, used only for machine parameters; identifies the </a:t>
            </a:r>
            <a:r>
              <a:rPr lang="en-US" sz="1600" dirty="0" smtClean="0">
                <a:latin typeface="Eurostile LT" pitchFamily="2" charset="0"/>
              </a:rPr>
              <a:t>parameter name as </a:t>
            </a:r>
            <a:r>
              <a:rPr lang="en-US" sz="1600" dirty="0">
                <a:latin typeface="Eurostile LT" pitchFamily="2" charset="0"/>
              </a:rPr>
              <a:t>defined in the technical </a:t>
            </a:r>
            <a:r>
              <a:rPr lang="en-US" sz="1600" dirty="0" smtClean="0">
                <a:latin typeface="Eurostile LT" pitchFamily="2" charset="0"/>
              </a:rPr>
              <a:t>specifications</a:t>
            </a:r>
          </a:p>
          <a:p>
            <a:pPr marL="285750" indent="-285750">
              <a:buFont typeface="Wingdings" pitchFamily="2" charset="2"/>
              <a:buChar char="§"/>
            </a:pPr>
            <a:r>
              <a:rPr lang="en-US" sz="1600" b="1" dirty="0" smtClean="0">
                <a:latin typeface="Eurostile LT" pitchFamily="2" charset="0"/>
              </a:rPr>
              <a:t>Description</a:t>
            </a:r>
            <a:r>
              <a:rPr lang="en-US" sz="1600" dirty="0">
                <a:latin typeface="Eurostile LT" pitchFamily="2" charset="0"/>
              </a:rPr>
              <a:t>, short data-specific description (parameter, measure, etc</a:t>
            </a:r>
            <a:r>
              <a:rPr lang="en-US" sz="1600" dirty="0" smtClean="0">
                <a:latin typeface="Eurostile LT" pitchFamily="2" charset="0"/>
              </a:rPr>
              <a:t>..)</a:t>
            </a:r>
          </a:p>
          <a:p>
            <a:pPr marL="285750" indent="-285750">
              <a:buFont typeface="Wingdings" pitchFamily="2" charset="2"/>
              <a:buChar char="§"/>
            </a:pPr>
            <a:r>
              <a:rPr lang="fr-FR" sz="1600" b="1" dirty="0" smtClean="0">
                <a:latin typeface="Eurostile LT" pitchFamily="2" charset="0"/>
              </a:rPr>
              <a:t>Notes</a:t>
            </a:r>
            <a:r>
              <a:rPr lang="fr-FR" sz="1600" dirty="0">
                <a:latin typeface="Eurostile LT" pitchFamily="2" charset="0"/>
              </a:rPr>
              <a:t>, information about data </a:t>
            </a:r>
            <a:r>
              <a:rPr lang="fr-FR" sz="1600" dirty="0" err="1">
                <a:latin typeface="Eurostile LT" pitchFamily="2" charset="0"/>
              </a:rPr>
              <a:t>interpretation</a:t>
            </a:r>
            <a:r>
              <a:rPr lang="fr-FR" sz="1600" dirty="0">
                <a:latin typeface="Eurostile LT" pitchFamily="2" charset="0"/>
              </a:rPr>
              <a:t>, etc</a:t>
            </a:r>
            <a:r>
              <a:rPr lang="fr-FR" sz="1600" dirty="0" smtClean="0">
                <a:latin typeface="Eurostile LT" pitchFamily="2" charset="0"/>
              </a:rPr>
              <a:t>...</a:t>
            </a:r>
          </a:p>
          <a:p>
            <a:endParaRPr lang="fr-FR" sz="1600" dirty="0" smtClean="0">
              <a:latin typeface="Eurostile LT" pitchFamily="2" charset="0"/>
            </a:endParaRPr>
          </a:p>
          <a:p>
            <a:r>
              <a:rPr lang="fr-FR" sz="1600" b="1" dirty="0" smtClean="0">
                <a:effectLst>
                  <a:outerShdw blurRad="38100" dist="38100" dir="2700000" algn="tl">
                    <a:srgbClr val="000000">
                      <a:alpha val="43137"/>
                    </a:srgbClr>
                  </a:outerShdw>
                </a:effectLst>
                <a:latin typeface="Eurostile LT" pitchFamily="2" charset="0"/>
              </a:rPr>
              <a:t>DATA TYPES</a:t>
            </a:r>
            <a:endParaRPr lang="fr-FR" sz="1600" b="1" dirty="0">
              <a:effectLst>
                <a:outerShdw blurRad="38100" dist="38100" dir="2700000" algn="tl">
                  <a:srgbClr val="000000">
                    <a:alpha val="43137"/>
                  </a:srgbClr>
                </a:outerShdw>
              </a:effectLst>
              <a:latin typeface="Eurostile LT" pitchFamily="2" charset="0"/>
            </a:endParaRPr>
          </a:p>
          <a:p>
            <a:r>
              <a:rPr lang="fr-FR" sz="1400" dirty="0" smtClean="0">
                <a:latin typeface="Eurostile LT" pitchFamily="2" charset="0"/>
              </a:rPr>
              <a:t>		</a:t>
            </a:r>
            <a:endParaRPr lang="fr-FR" sz="1400" dirty="0">
              <a:latin typeface="Eurostile LT" pitchFamily="2" charset="0"/>
            </a:endParaRPr>
          </a:p>
          <a:p>
            <a:r>
              <a:rPr lang="fr-FR" sz="1400" dirty="0" smtClean="0">
                <a:latin typeface="Eurostile LT" pitchFamily="2" charset="0"/>
              </a:rPr>
              <a:t>			</a:t>
            </a:r>
            <a:endParaRPr lang="fr-FR" sz="1400" dirty="0">
              <a:latin typeface="Eurostile LT" pitchFamily="2" charset="0"/>
            </a:endParaRPr>
          </a:p>
        </p:txBody>
      </p:sp>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smtClean="0"/>
              <a:t>MODBUS PROTOCOL</a:t>
            </a:r>
            <a:endParaRPr lang="fr-FR" dirty="0"/>
          </a:p>
        </p:txBody>
      </p:sp>
      <p:graphicFrame>
        <p:nvGraphicFramePr>
          <p:cNvPr id="2" name="Tableau 1"/>
          <p:cNvGraphicFramePr>
            <a:graphicFrameLocks noGrp="1"/>
          </p:cNvGraphicFramePr>
          <p:nvPr>
            <p:extLst>
              <p:ext uri="{D42A27DB-BD31-4B8C-83A1-F6EECF244321}">
                <p14:modId xmlns:p14="http://schemas.microsoft.com/office/powerpoint/2010/main" val="3729157447"/>
              </p:ext>
            </p:extLst>
          </p:nvPr>
        </p:nvGraphicFramePr>
        <p:xfrm>
          <a:off x="155425" y="4197100"/>
          <a:ext cx="8759825" cy="1595120"/>
        </p:xfrm>
        <a:graphic>
          <a:graphicData uri="http://schemas.openxmlformats.org/drawingml/2006/table">
            <a:tbl>
              <a:tblPr firstRow="1" bandRow="1">
                <a:tableStyleId>{5C22544A-7EE6-4342-B048-85BDC9FD1C3A}</a:tableStyleId>
              </a:tblPr>
              <a:tblGrid>
                <a:gridCol w="690163"/>
                <a:gridCol w="1881845"/>
                <a:gridCol w="1574605"/>
                <a:gridCol w="1152150"/>
                <a:gridCol w="3461062"/>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solidFill>
                            <a:schemeClr val="tx1"/>
                          </a:solidFill>
                          <a:latin typeface="Eurostile LT" pitchFamily="2" charset="0"/>
                        </a:rPr>
                        <a:t>Type</a:t>
                      </a:r>
                      <a:endParaRPr lang="fr-FR" sz="1400" dirty="0">
                        <a:solidFill>
                          <a:schemeClr val="tx1"/>
                        </a:solidFill>
                      </a:endParaRPr>
                    </a:p>
                  </a:txBody>
                  <a:tcP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dirty="0" smtClean="0">
                          <a:solidFill>
                            <a:schemeClr val="tx1"/>
                          </a:solidFill>
                          <a:latin typeface="Eurostile LT" pitchFamily="2" charset="0"/>
                        </a:rPr>
                        <a:t>Description</a:t>
                      </a:r>
                      <a:endParaRPr lang="fr-FR" sz="1400" dirty="0">
                        <a:solidFill>
                          <a:schemeClr val="tx1"/>
                        </a:solidFill>
                      </a:endParaRPr>
                    </a:p>
                  </a:txBody>
                  <a:tcPr>
                    <a:solidFill>
                      <a:schemeClr val="bg1">
                        <a:lumMod val="85000"/>
                      </a:schemeClr>
                    </a:solidFill>
                  </a:tcPr>
                </a:tc>
                <a:tc>
                  <a:txBody>
                    <a:bodyPr/>
                    <a:lstStyle/>
                    <a:p>
                      <a:pPr algn="ctr"/>
                      <a:r>
                        <a:rPr lang="fr-FR" sz="1400" b="1" dirty="0" smtClean="0">
                          <a:solidFill>
                            <a:schemeClr val="tx1"/>
                          </a:solidFill>
                          <a:latin typeface="Eurostile LT" pitchFamily="2" charset="0"/>
                        </a:rPr>
                        <a:t>Range</a:t>
                      </a:r>
                      <a:endParaRPr lang="fr-FR" sz="1400" dirty="0">
                        <a:solidFill>
                          <a:schemeClr val="tx1"/>
                        </a:solidFill>
                      </a:endParaRPr>
                    </a:p>
                  </a:txBody>
                  <a:tcPr>
                    <a:solidFill>
                      <a:schemeClr val="bg1">
                        <a:lumMod val="85000"/>
                      </a:schemeClr>
                    </a:solidFill>
                  </a:tcPr>
                </a:tc>
                <a:tc>
                  <a:txBody>
                    <a:bodyPr/>
                    <a:lstStyle/>
                    <a:p>
                      <a:pPr algn="ctr"/>
                      <a:r>
                        <a:rPr lang="fr-FR" sz="1400" b="1" dirty="0" smtClean="0">
                          <a:solidFill>
                            <a:schemeClr val="tx1"/>
                          </a:solidFill>
                          <a:latin typeface="Eurostile LT" pitchFamily="2" charset="0"/>
                        </a:rPr>
                        <a:t>Dimension</a:t>
                      </a:r>
                      <a:endParaRPr lang="fr-FR" sz="1400" dirty="0">
                        <a:solidFill>
                          <a:schemeClr val="tx1"/>
                        </a:solidFill>
                      </a:endParaRPr>
                    </a:p>
                  </a:txBody>
                  <a:tcPr>
                    <a:solidFill>
                      <a:schemeClr val="bg1">
                        <a:lumMod val="85000"/>
                      </a:schemeClr>
                    </a:solidFill>
                  </a:tcPr>
                </a:tc>
                <a:tc>
                  <a:txBody>
                    <a:bodyPr/>
                    <a:lstStyle/>
                    <a:p>
                      <a:pPr algn="ctr"/>
                      <a:r>
                        <a:rPr lang="fr-FR" sz="1400" b="1" dirty="0" smtClean="0">
                          <a:solidFill>
                            <a:schemeClr val="tx1"/>
                          </a:solidFill>
                          <a:latin typeface="Eurostile LT" pitchFamily="2" charset="0"/>
                        </a:rPr>
                        <a:t>Notes</a:t>
                      </a:r>
                      <a:endParaRPr lang="fr-FR" sz="1400" dirty="0">
                        <a:solidFill>
                          <a:schemeClr val="tx1"/>
                        </a:solidFill>
                      </a:endParaRPr>
                    </a:p>
                  </a:txBody>
                  <a:tcPr>
                    <a:solidFill>
                      <a:schemeClr val="bg1">
                        <a:lumMod val="85000"/>
                      </a:schemeClr>
                    </a:solidFill>
                  </a:tcPr>
                </a:tc>
              </a:tr>
              <a:tr h="370840">
                <a:tc>
                  <a:txBody>
                    <a:bodyPr/>
                    <a:lstStyle/>
                    <a:p>
                      <a:pPr algn="l"/>
                      <a:r>
                        <a:rPr lang="fr-FR" sz="1200" dirty="0" smtClean="0">
                          <a:solidFill>
                            <a:schemeClr val="tx1"/>
                          </a:solidFill>
                          <a:latin typeface="Eurostile LT" pitchFamily="2" charset="0"/>
                        </a:rPr>
                        <a:t>uns16 </a:t>
                      </a:r>
                      <a:endParaRPr lang="fr-FR" sz="1200" dirty="0">
                        <a:solidFill>
                          <a:schemeClr val="tx1"/>
                        </a:solidFill>
                        <a:latin typeface="Eurostile LT" pitchFamily="2" charset="0"/>
                      </a:endParaRPr>
                    </a:p>
                  </a:txBody>
                  <a:tcPr>
                    <a:solidFill>
                      <a:schemeClr val="bg1">
                        <a:lumMod val="85000"/>
                      </a:schemeClr>
                    </a:solidFill>
                  </a:tcPr>
                </a:tc>
                <a:tc>
                  <a:txBody>
                    <a:bodyPr/>
                    <a:lstStyle/>
                    <a:p>
                      <a:pPr algn="l"/>
                      <a:r>
                        <a:rPr lang="fr-FR" sz="1200" dirty="0" smtClean="0">
                          <a:solidFill>
                            <a:schemeClr val="tx1"/>
                          </a:solidFill>
                          <a:latin typeface="Eurostile LT" pitchFamily="2" charset="0"/>
                        </a:rPr>
                        <a:t>16 bit </a:t>
                      </a:r>
                      <a:r>
                        <a:rPr lang="fr-FR" sz="1200" dirty="0" err="1" smtClean="0">
                          <a:solidFill>
                            <a:schemeClr val="tx1"/>
                          </a:solidFill>
                          <a:latin typeface="Eurostile LT" pitchFamily="2" charset="0"/>
                        </a:rPr>
                        <a:t>unsigned</a:t>
                      </a:r>
                      <a:r>
                        <a:rPr lang="fr-FR" sz="1200" dirty="0" smtClean="0">
                          <a:solidFill>
                            <a:schemeClr val="tx1"/>
                          </a:solidFill>
                          <a:latin typeface="Eurostile LT" pitchFamily="2" charset="0"/>
                        </a:rPr>
                        <a:t> </a:t>
                      </a:r>
                      <a:r>
                        <a:rPr lang="fr-FR" sz="1200" dirty="0" err="1" smtClean="0">
                          <a:solidFill>
                            <a:schemeClr val="tx1"/>
                          </a:solidFill>
                          <a:latin typeface="Eurostile LT" pitchFamily="2" charset="0"/>
                        </a:rPr>
                        <a:t>integer</a:t>
                      </a:r>
                      <a:r>
                        <a:rPr lang="fr-FR" sz="1200" dirty="0" smtClean="0">
                          <a:solidFill>
                            <a:schemeClr val="tx1"/>
                          </a:solidFill>
                          <a:latin typeface="Eurostile LT" pitchFamily="2" charset="0"/>
                        </a:rPr>
                        <a:t> </a:t>
                      </a:r>
                      <a:endParaRPr lang="fr-FR" sz="1200" dirty="0">
                        <a:solidFill>
                          <a:schemeClr val="tx1"/>
                        </a:solidFill>
                        <a:latin typeface="Eurostile LT" pitchFamily="2" charset="0"/>
                      </a:endParaRPr>
                    </a:p>
                  </a:txBody>
                  <a:tcPr>
                    <a:solidFill>
                      <a:schemeClr val="bg1">
                        <a:lumMod val="85000"/>
                      </a:schemeClr>
                    </a:solidFill>
                  </a:tcPr>
                </a:tc>
                <a:tc>
                  <a:txBody>
                    <a:bodyPr/>
                    <a:lstStyle/>
                    <a:p>
                      <a:pPr algn="ctr"/>
                      <a:r>
                        <a:rPr lang="fr-FR" sz="1200" dirty="0" smtClean="0">
                          <a:solidFill>
                            <a:schemeClr val="tx1"/>
                          </a:solidFill>
                          <a:latin typeface="Eurostile LT" pitchFamily="2" charset="0"/>
                        </a:rPr>
                        <a:t>0..65535 </a:t>
                      </a:r>
                      <a:endParaRPr lang="fr-FR" sz="1200" dirty="0">
                        <a:solidFill>
                          <a:schemeClr val="tx1"/>
                        </a:solidFill>
                        <a:latin typeface="Eurostile LT" pitchFamily="2" charset="0"/>
                      </a:endParaRPr>
                    </a:p>
                  </a:txBody>
                  <a:tcP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dirty="0" smtClean="0">
                          <a:solidFill>
                            <a:schemeClr val="tx1"/>
                          </a:solidFill>
                          <a:latin typeface="Eurostile LT" pitchFamily="2" charset="0"/>
                        </a:rPr>
                        <a:t>2 bytes</a:t>
                      </a:r>
                    </a:p>
                    <a:p>
                      <a:pPr algn="ctr"/>
                      <a:endParaRPr lang="fr-FR" sz="1200" dirty="0">
                        <a:solidFill>
                          <a:schemeClr val="tx1"/>
                        </a:solidFill>
                        <a:latin typeface="Eurostile LT" pitchFamily="2" charset="0"/>
                      </a:endParaRPr>
                    </a:p>
                  </a:txBody>
                  <a:tcPr>
                    <a:solidFill>
                      <a:schemeClr val="bg1">
                        <a:lumMod val="85000"/>
                      </a:schemeClr>
                    </a:solidFill>
                  </a:tcPr>
                </a:tc>
                <a:tc>
                  <a:txBody>
                    <a:bodyPr/>
                    <a:lstStyle/>
                    <a:p>
                      <a:pPr algn="ctr"/>
                      <a:endParaRPr lang="fr-FR" sz="1200">
                        <a:solidFill>
                          <a:schemeClr val="tx1"/>
                        </a:solidFill>
                        <a:latin typeface="Eurostile LT" pitchFamily="2" charset="0"/>
                      </a:endParaRPr>
                    </a:p>
                  </a:txBody>
                  <a:tcPr>
                    <a:solidFill>
                      <a:schemeClr val="bg1">
                        <a:lumMod val="85000"/>
                      </a:schemeClr>
                    </a:solidFill>
                  </a:tcPr>
                </a:tc>
              </a:tr>
              <a:tr h="370840">
                <a:tc>
                  <a:txBody>
                    <a:bodyPr/>
                    <a:lstStyle/>
                    <a:p>
                      <a:pPr algn="l"/>
                      <a:r>
                        <a:rPr lang="fr-FR" sz="1200" dirty="0" smtClean="0">
                          <a:solidFill>
                            <a:schemeClr val="tx1"/>
                          </a:solidFill>
                          <a:latin typeface="Eurostile LT" pitchFamily="2" charset="0"/>
                        </a:rPr>
                        <a:t>sig16 </a:t>
                      </a:r>
                      <a:endParaRPr lang="fr-FR" sz="1200" dirty="0">
                        <a:solidFill>
                          <a:schemeClr val="tx1"/>
                        </a:solidFill>
                        <a:latin typeface="Eurostile LT" pitchFamily="2" charset="0"/>
                      </a:endParaRPr>
                    </a:p>
                  </a:txBody>
                  <a:tcPr>
                    <a:solidFill>
                      <a:schemeClr val="bg1">
                        <a:lumMod val="85000"/>
                      </a:schemeClr>
                    </a:solidFill>
                  </a:tcPr>
                </a:tc>
                <a:tc>
                  <a:txBody>
                    <a:bodyPr/>
                    <a:lstStyle/>
                    <a:p>
                      <a:pPr algn="l"/>
                      <a:r>
                        <a:rPr lang="fr-FR" sz="1200" dirty="0" smtClean="0">
                          <a:solidFill>
                            <a:schemeClr val="tx1"/>
                          </a:solidFill>
                          <a:latin typeface="Eurostile LT" pitchFamily="2" charset="0"/>
                        </a:rPr>
                        <a:t>16 bit </a:t>
                      </a:r>
                      <a:r>
                        <a:rPr lang="fr-FR" sz="1200" dirty="0" err="1" smtClean="0">
                          <a:solidFill>
                            <a:schemeClr val="tx1"/>
                          </a:solidFill>
                          <a:latin typeface="Eurostile LT" pitchFamily="2" charset="0"/>
                        </a:rPr>
                        <a:t>signed</a:t>
                      </a:r>
                      <a:r>
                        <a:rPr lang="fr-FR" sz="1200" dirty="0" smtClean="0">
                          <a:solidFill>
                            <a:schemeClr val="tx1"/>
                          </a:solidFill>
                          <a:latin typeface="Eurostile LT" pitchFamily="2" charset="0"/>
                        </a:rPr>
                        <a:t> </a:t>
                      </a:r>
                      <a:r>
                        <a:rPr lang="fr-FR" sz="1200" dirty="0" err="1" smtClean="0">
                          <a:solidFill>
                            <a:schemeClr val="tx1"/>
                          </a:solidFill>
                          <a:latin typeface="Eurostile LT" pitchFamily="2" charset="0"/>
                        </a:rPr>
                        <a:t>integer</a:t>
                      </a:r>
                      <a:r>
                        <a:rPr lang="fr-FR" sz="1200" dirty="0" smtClean="0">
                          <a:solidFill>
                            <a:schemeClr val="tx1"/>
                          </a:solidFill>
                          <a:latin typeface="Eurostile LT" pitchFamily="2" charset="0"/>
                        </a:rPr>
                        <a:t> </a:t>
                      </a:r>
                      <a:endParaRPr lang="fr-FR" sz="1200" dirty="0">
                        <a:solidFill>
                          <a:schemeClr val="tx1"/>
                        </a:solidFill>
                        <a:latin typeface="Eurostile LT" pitchFamily="2" charset="0"/>
                      </a:endParaRPr>
                    </a:p>
                  </a:txBody>
                  <a:tcPr>
                    <a:solidFill>
                      <a:schemeClr val="bg1">
                        <a:lumMod val="85000"/>
                      </a:schemeClr>
                    </a:solidFill>
                  </a:tcPr>
                </a:tc>
                <a:tc>
                  <a:txBody>
                    <a:bodyPr/>
                    <a:lstStyle/>
                    <a:p>
                      <a:pPr algn="ctr"/>
                      <a:r>
                        <a:rPr lang="fr-FR" sz="1200" dirty="0" smtClean="0">
                          <a:solidFill>
                            <a:schemeClr val="tx1"/>
                          </a:solidFill>
                          <a:latin typeface="Eurostile LT" pitchFamily="2" charset="0"/>
                        </a:rPr>
                        <a:t>–32768..32767 </a:t>
                      </a:r>
                      <a:endParaRPr lang="fr-FR" sz="1200" dirty="0">
                        <a:solidFill>
                          <a:schemeClr val="tx1"/>
                        </a:solidFill>
                        <a:latin typeface="Eurostile LT" pitchFamily="2" charset="0"/>
                      </a:endParaRPr>
                    </a:p>
                  </a:txBody>
                  <a:tcPr>
                    <a:solidFill>
                      <a:schemeClr val="bg1">
                        <a:lumMod val="85000"/>
                      </a:schemeClr>
                    </a:solidFill>
                  </a:tcPr>
                </a:tc>
                <a:tc>
                  <a:txBody>
                    <a:bodyPr/>
                    <a:lstStyle/>
                    <a:p>
                      <a:pPr algn="ctr"/>
                      <a:r>
                        <a:rPr lang="fr-FR" sz="1200" dirty="0" smtClean="0">
                          <a:solidFill>
                            <a:schemeClr val="tx1"/>
                          </a:solidFill>
                          <a:latin typeface="Eurostile LT" pitchFamily="2" charset="0"/>
                        </a:rPr>
                        <a:t>2 bytes</a:t>
                      </a:r>
                      <a:endParaRPr lang="fr-FR" sz="1200" dirty="0">
                        <a:solidFill>
                          <a:schemeClr val="tx1"/>
                        </a:solidFill>
                        <a:latin typeface="Eurostile LT" pitchFamily="2" charset="0"/>
                      </a:endParaRPr>
                    </a:p>
                  </a:txBody>
                  <a:tcPr>
                    <a:solidFill>
                      <a:schemeClr val="bg1">
                        <a:lumMod val="85000"/>
                      </a:schemeClr>
                    </a:solidFill>
                  </a:tcPr>
                </a:tc>
                <a:tc>
                  <a:txBody>
                    <a:bodyPr/>
                    <a:lstStyle/>
                    <a:p>
                      <a:pPr algn="ctr"/>
                      <a:endParaRPr lang="fr-FR" sz="1200">
                        <a:solidFill>
                          <a:schemeClr val="tx1"/>
                        </a:solidFill>
                        <a:latin typeface="Eurostile LT" pitchFamily="2" charset="0"/>
                      </a:endParaRPr>
                    </a:p>
                  </a:txBody>
                  <a:tcPr>
                    <a:solidFill>
                      <a:schemeClr val="bg1">
                        <a:lumMod val="85000"/>
                      </a:schemeClr>
                    </a:solidFill>
                  </a:tcPr>
                </a:tc>
              </a:tr>
              <a:tr h="370840">
                <a:tc>
                  <a:txBody>
                    <a:bodyPr/>
                    <a:lstStyle/>
                    <a:p>
                      <a:pPr algn="l"/>
                      <a:r>
                        <a:rPr lang="fr-FR" sz="1200" dirty="0" smtClean="0">
                          <a:solidFill>
                            <a:schemeClr val="tx1"/>
                          </a:solidFill>
                          <a:latin typeface="Eurostile LT" pitchFamily="2" charset="0"/>
                        </a:rPr>
                        <a:t>uns32 </a:t>
                      </a:r>
                      <a:endParaRPr lang="fr-FR" sz="1200" dirty="0">
                        <a:solidFill>
                          <a:schemeClr val="tx1"/>
                        </a:solidFill>
                        <a:latin typeface="Eurostile LT" pitchFamily="2" charset="0"/>
                      </a:endParaRPr>
                    </a:p>
                  </a:txBody>
                  <a:tcPr>
                    <a:solidFill>
                      <a:schemeClr val="bg1">
                        <a:lumMod val="85000"/>
                      </a:schemeClr>
                    </a:solidFill>
                  </a:tcPr>
                </a:tc>
                <a:tc>
                  <a:txBody>
                    <a:bodyPr/>
                    <a:lstStyle/>
                    <a:p>
                      <a:pPr algn="l"/>
                      <a:r>
                        <a:rPr lang="fr-FR" sz="1200" dirty="0" smtClean="0">
                          <a:solidFill>
                            <a:schemeClr val="tx1"/>
                          </a:solidFill>
                          <a:latin typeface="Eurostile LT" pitchFamily="2" charset="0"/>
                        </a:rPr>
                        <a:t>32 bit </a:t>
                      </a:r>
                      <a:r>
                        <a:rPr lang="fr-FR" sz="1200" dirty="0" err="1" smtClean="0">
                          <a:solidFill>
                            <a:schemeClr val="tx1"/>
                          </a:solidFill>
                          <a:latin typeface="Eurostile LT" pitchFamily="2" charset="0"/>
                        </a:rPr>
                        <a:t>unsigned</a:t>
                      </a:r>
                      <a:r>
                        <a:rPr lang="fr-FR" sz="1200" dirty="0" smtClean="0">
                          <a:solidFill>
                            <a:schemeClr val="tx1"/>
                          </a:solidFill>
                          <a:latin typeface="Eurostile LT" pitchFamily="2" charset="0"/>
                        </a:rPr>
                        <a:t> </a:t>
                      </a:r>
                      <a:r>
                        <a:rPr lang="fr-FR" sz="1200" dirty="0" err="1" smtClean="0">
                          <a:solidFill>
                            <a:schemeClr val="tx1"/>
                          </a:solidFill>
                          <a:latin typeface="Eurostile LT" pitchFamily="2" charset="0"/>
                        </a:rPr>
                        <a:t>integer</a:t>
                      </a:r>
                      <a:r>
                        <a:rPr lang="fr-FR" sz="1200" dirty="0" smtClean="0">
                          <a:solidFill>
                            <a:schemeClr val="tx1"/>
                          </a:solidFill>
                          <a:latin typeface="Eurostile LT" pitchFamily="2" charset="0"/>
                        </a:rPr>
                        <a:t> </a:t>
                      </a:r>
                      <a:endParaRPr lang="fr-FR" sz="1200" dirty="0">
                        <a:solidFill>
                          <a:schemeClr val="tx1"/>
                        </a:solidFill>
                        <a:latin typeface="Eurostile LT" pitchFamily="2" charset="0"/>
                      </a:endParaRPr>
                    </a:p>
                  </a:txBody>
                  <a:tcPr>
                    <a:solidFill>
                      <a:schemeClr val="bg1">
                        <a:lumMod val="85000"/>
                      </a:schemeClr>
                    </a:solidFill>
                  </a:tcPr>
                </a:tc>
                <a:tc>
                  <a:txBody>
                    <a:bodyPr/>
                    <a:lstStyle/>
                    <a:p>
                      <a:pPr algn="ctr"/>
                      <a:r>
                        <a:rPr lang="fr-FR" sz="1200" dirty="0" smtClean="0">
                          <a:solidFill>
                            <a:schemeClr val="tx1"/>
                          </a:solidFill>
                          <a:latin typeface="Eurostile LT" pitchFamily="2" charset="0"/>
                        </a:rPr>
                        <a:t>0..4294836225 </a:t>
                      </a:r>
                      <a:endParaRPr lang="fr-FR" sz="1200" dirty="0">
                        <a:solidFill>
                          <a:schemeClr val="tx1"/>
                        </a:solidFill>
                        <a:latin typeface="Eurostile LT" pitchFamily="2" charset="0"/>
                      </a:endParaRPr>
                    </a:p>
                  </a:txBody>
                  <a:tcPr>
                    <a:solidFill>
                      <a:schemeClr val="bg1">
                        <a:lumMod val="85000"/>
                      </a:schemeClr>
                    </a:solidFill>
                  </a:tcPr>
                </a:tc>
                <a:tc>
                  <a:txBody>
                    <a:bodyPr/>
                    <a:lstStyle/>
                    <a:p>
                      <a:pPr algn="ctr"/>
                      <a:r>
                        <a:rPr lang="fr-FR" sz="1200" dirty="0" smtClean="0">
                          <a:solidFill>
                            <a:schemeClr val="tx1"/>
                          </a:solidFill>
                          <a:latin typeface="Eurostile LT" pitchFamily="2" charset="0"/>
                        </a:rPr>
                        <a:t>4 bytes </a:t>
                      </a:r>
                      <a:endParaRPr lang="fr-FR" sz="1200" dirty="0">
                        <a:solidFill>
                          <a:schemeClr val="tx1"/>
                        </a:solidFill>
                        <a:latin typeface="Eurostile LT" pitchFamily="2" charset="0"/>
                      </a:endParaRPr>
                    </a:p>
                  </a:txBody>
                  <a:tcPr>
                    <a:solidFill>
                      <a:schemeClr val="bg1">
                        <a:lumMod val="85000"/>
                      </a:schemeClr>
                    </a:solidFill>
                  </a:tcPr>
                </a:tc>
                <a:tc>
                  <a:txBody>
                    <a:bodyPr/>
                    <a:lstStyle/>
                    <a:p>
                      <a:r>
                        <a:rPr lang="fr-FR" sz="1000" dirty="0" smtClean="0">
                          <a:solidFill>
                            <a:schemeClr val="tx1"/>
                          </a:solidFill>
                          <a:latin typeface="Eurostile LT" pitchFamily="2" charset="0"/>
                        </a:rPr>
                        <a:t>2 </a:t>
                      </a:r>
                      <a:r>
                        <a:rPr lang="fr-FR" sz="1000" dirty="0" err="1" smtClean="0">
                          <a:solidFill>
                            <a:schemeClr val="tx1"/>
                          </a:solidFill>
                          <a:latin typeface="Eurostile LT" pitchFamily="2" charset="0"/>
                        </a:rPr>
                        <a:t>contiguous</a:t>
                      </a:r>
                      <a:r>
                        <a:rPr lang="fr-FR" sz="1000" dirty="0" smtClean="0">
                          <a:solidFill>
                            <a:schemeClr val="tx1"/>
                          </a:solidFill>
                          <a:latin typeface="Eurostile LT" pitchFamily="2" charset="0"/>
                        </a:rPr>
                        <a:t> MODBUS </a:t>
                      </a:r>
                      <a:r>
                        <a:rPr lang="fr-FR" sz="1000" dirty="0" err="1" smtClean="0">
                          <a:solidFill>
                            <a:schemeClr val="tx1"/>
                          </a:solidFill>
                          <a:latin typeface="Eurostile LT" pitchFamily="2" charset="0"/>
                        </a:rPr>
                        <a:t>registers</a:t>
                      </a:r>
                      <a:r>
                        <a:rPr lang="fr-FR" sz="1000" dirty="0" smtClean="0">
                          <a:solidFill>
                            <a:schemeClr val="tx1"/>
                          </a:solidFill>
                          <a:latin typeface="Eurostile LT" pitchFamily="2" charset="0"/>
                        </a:rPr>
                        <a:t>, </a:t>
                      </a:r>
                      <a:r>
                        <a:rPr lang="en-US" sz="1000" dirty="0" smtClean="0">
                          <a:solidFill>
                            <a:schemeClr val="tx1"/>
                          </a:solidFill>
                          <a:latin typeface="Eurostile LT" pitchFamily="2" charset="0"/>
                        </a:rPr>
                        <a:t>the first one containing the most </a:t>
                      </a:r>
                      <a:r>
                        <a:rPr lang="fr-FR" sz="1000" dirty="0" err="1" smtClean="0">
                          <a:solidFill>
                            <a:schemeClr val="tx1"/>
                          </a:solidFill>
                          <a:latin typeface="Eurostile LT" pitchFamily="2" charset="0"/>
                        </a:rPr>
                        <a:t>significant</a:t>
                      </a:r>
                      <a:r>
                        <a:rPr lang="fr-FR" sz="1000" dirty="0" smtClean="0">
                          <a:solidFill>
                            <a:schemeClr val="tx1"/>
                          </a:solidFill>
                          <a:latin typeface="Eurostile LT" pitchFamily="2" charset="0"/>
                        </a:rPr>
                        <a:t> 16 bit</a:t>
                      </a:r>
                      <a:endParaRPr lang="fr-FR" sz="1200" dirty="0">
                        <a:solidFill>
                          <a:schemeClr val="tx1"/>
                        </a:solidFill>
                        <a:latin typeface="Eurostile LT" pitchFamily="2" charset="0"/>
                      </a:endParaRPr>
                    </a:p>
                  </a:txBody>
                  <a:tcPr>
                    <a:solidFill>
                      <a:schemeClr val="bg1">
                        <a:lumMod val="85000"/>
                      </a:schemeClr>
                    </a:solidFill>
                  </a:tcPr>
                </a:tc>
              </a:tr>
            </a:tbl>
          </a:graphicData>
        </a:graphic>
      </p:graphicFrame>
    </p:spTree>
    <p:custDataLst>
      <p:tags r:id="rId1"/>
    </p:custDataLst>
    <p:extLst>
      <p:ext uri="{BB962C8B-B14F-4D97-AF65-F5344CB8AC3E}">
        <p14:creationId xmlns:p14="http://schemas.microsoft.com/office/powerpoint/2010/main" val="5335063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462667" y="1114391"/>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fr-FR" sz="1600" b="1" dirty="0" smtClean="0">
                <a:effectLst>
                  <a:outerShdw blurRad="38100" dist="38100" dir="2700000" algn="tl">
                    <a:srgbClr val="000000">
                      <a:alpha val="43137"/>
                    </a:srgbClr>
                  </a:outerShdw>
                </a:effectLst>
                <a:latin typeface="Eurostile LT" pitchFamily="2" charset="0"/>
              </a:rPr>
              <a:t>Hardware </a:t>
            </a:r>
            <a:r>
              <a:rPr lang="fr-FR" sz="1600" b="1" dirty="0">
                <a:effectLst>
                  <a:outerShdw blurRad="38100" dist="38100" dir="2700000" algn="tl">
                    <a:srgbClr val="000000">
                      <a:alpha val="43137"/>
                    </a:srgbClr>
                  </a:outerShdw>
                </a:effectLst>
                <a:latin typeface="Eurostile LT" pitchFamily="2" charset="0"/>
              </a:rPr>
              <a:t>and software identification</a:t>
            </a:r>
            <a:r>
              <a:rPr lang="fr-FR" sz="1400" dirty="0" smtClean="0">
                <a:latin typeface="Eurostile LT" pitchFamily="2" charset="0"/>
              </a:rPr>
              <a:t>		</a:t>
            </a:r>
            <a:endParaRPr lang="fr-FR" sz="1400" dirty="0">
              <a:latin typeface="Eurostile LT" pitchFamily="2" charset="0"/>
            </a:endParaRPr>
          </a:p>
          <a:p>
            <a:r>
              <a:rPr lang="fr-FR" sz="1400" dirty="0" smtClean="0">
                <a:latin typeface="Eurostile LT" pitchFamily="2" charset="0"/>
              </a:rPr>
              <a:t>			</a:t>
            </a:r>
          </a:p>
          <a:p>
            <a:endParaRPr lang="fr-FR" sz="1400" dirty="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a:p>
            <a:endParaRPr lang="fr-FR" sz="1400" dirty="0" smtClean="0">
              <a:latin typeface="Eurostile LT" pitchFamily="2" charset="0"/>
            </a:endParaRPr>
          </a:p>
          <a:p>
            <a:endParaRPr lang="fr-FR" sz="1600" b="1" dirty="0">
              <a:effectLst>
                <a:outerShdw blurRad="38100" dist="38100" dir="2700000" algn="tl">
                  <a:srgbClr val="000000">
                    <a:alpha val="43137"/>
                  </a:srgbClr>
                </a:outerShdw>
              </a:effectLst>
              <a:latin typeface="Eurostile LT" pitchFamily="2" charset="0"/>
            </a:endParaRPr>
          </a:p>
          <a:p>
            <a:r>
              <a:rPr lang="en-US" sz="1600" b="1" dirty="0">
                <a:effectLst>
                  <a:outerShdw blurRad="38100" dist="38100" dir="2700000" algn="tl">
                    <a:srgbClr val="000000">
                      <a:alpha val="43137"/>
                    </a:srgbClr>
                  </a:outerShdw>
                </a:effectLst>
                <a:latin typeface="Eurostile LT" pitchFamily="2" charset="0"/>
              </a:rPr>
              <a:t>Temperatures read by the probes</a:t>
            </a:r>
            <a:endParaRPr lang="fr-FR" sz="1600" b="1" dirty="0">
              <a:effectLst>
                <a:outerShdw blurRad="38100" dist="38100" dir="2700000" algn="tl">
                  <a:srgbClr val="000000">
                    <a:alpha val="43137"/>
                  </a:srgbClr>
                </a:outerShdw>
              </a:effectLst>
              <a:latin typeface="Eurostile LT" pitchFamily="2" charset="0"/>
            </a:endParaRPr>
          </a:p>
        </p:txBody>
      </p:sp>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smtClean="0"/>
              <a:t>MODBUS PROTOCOL</a:t>
            </a:r>
            <a:endParaRPr lang="fr-FR"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431940"/>
            <a:ext cx="8601592" cy="1701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3" y="3920532"/>
            <a:ext cx="8601592" cy="112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760592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462667" y="740650"/>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fr-FR" sz="1600" b="1" dirty="0" err="1">
                <a:effectLst>
                  <a:outerShdw blurRad="38100" dist="38100" dir="2700000" algn="tl">
                    <a:srgbClr val="000000">
                      <a:alpha val="43137"/>
                    </a:srgbClr>
                  </a:outerShdw>
                </a:effectLst>
                <a:latin typeface="Eurostile LT" pitchFamily="2" charset="0"/>
              </a:rPr>
              <a:t>Dip</a:t>
            </a:r>
            <a:r>
              <a:rPr lang="fr-FR" sz="1600" b="1" dirty="0">
                <a:effectLst>
                  <a:outerShdw blurRad="38100" dist="38100" dir="2700000" algn="tl">
                    <a:srgbClr val="000000">
                      <a:alpha val="43137"/>
                    </a:srgbClr>
                  </a:outerShdw>
                </a:effectLst>
                <a:latin typeface="Eurostile LT" pitchFamily="2" charset="0"/>
              </a:rPr>
              <a:t> switches configuration</a:t>
            </a:r>
            <a:r>
              <a:rPr lang="fr-FR" sz="1400" dirty="0" smtClean="0">
                <a:latin typeface="Eurostile LT" pitchFamily="2" charset="0"/>
              </a:rPr>
              <a:t>			</a:t>
            </a:r>
          </a:p>
          <a:p>
            <a:endParaRPr lang="fr-FR" sz="1400" dirty="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p:txBody>
      </p:sp>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smtClean="0"/>
              <a:t>MODBUS PROTOCOL</a:t>
            </a:r>
            <a:endParaRPr lang="fr-FR"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28" y="1054406"/>
            <a:ext cx="8596227" cy="572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327129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29" y="1054405"/>
            <a:ext cx="8618838" cy="577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2"/>
          <p:cNvSpPr txBox="1">
            <a:spLocks noChangeArrowheads="1"/>
          </p:cNvSpPr>
          <p:nvPr/>
        </p:nvSpPr>
        <p:spPr bwMode="auto">
          <a:xfrm>
            <a:off x="462667" y="740650"/>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fr-FR" sz="1600" b="1" dirty="0">
                <a:effectLst>
                  <a:outerShdw blurRad="38100" dist="38100" dir="2700000" algn="tl">
                    <a:srgbClr val="000000">
                      <a:alpha val="43137"/>
                    </a:srgbClr>
                  </a:outerShdw>
                </a:effectLst>
                <a:latin typeface="Eurostile LT" pitchFamily="2" charset="0"/>
              </a:rPr>
              <a:t>Machine state and </a:t>
            </a:r>
            <a:r>
              <a:rPr lang="fr-FR" sz="1600" b="1" dirty="0" err="1">
                <a:effectLst>
                  <a:outerShdw blurRad="38100" dist="38100" dir="2700000" algn="tl">
                    <a:srgbClr val="000000">
                      <a:alpha val="43137"/>
                    </a:srgbClr>
                  </a:outerShdw>
                </a:effectLst>
                <a:latin typeface="Eurostile LT" pitchFamily="2" charset="0"/>
              </a:rPr>
              <a:t>alarms</a:t>
            </a:r>
            <a:endParaRPr lang="fr-FR" sz="1400" dirty="0" smtClean="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p:txBody>
      </p:sp>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smtClean="0"/>
              <a:t>MODBUS PROTOCOL</a:t>
            </a:r>
            <a:endParaRPr lang="fr-FR" dirty="0"/>
          </a:p>
        </p:txBody>
      </p:sp>
    </p:spTree>
    <p:custDataLst>
      <p:tags r:id="rId1"/>
    </p:custDataLst>
    <p:extLst>
      <p:ext uri="{BB962C8B-B14F-4D97-AF65-F5344CB8AC3E}">
        <p14:creationId xmlns:p14="http://schemas.microsoft.com/office/powerpoint/2010/main" val="30827205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462667" y="740650"/>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fr-FR" sz="1600" b="1" dirty="0">
                <a:effectLst>
                  <a:outerShdw blurRad="38100" dist="38100" dir="2700000" algn="tl">
                    <a:srgbClr val="000000">
                      <a:alpha val="43137"/>
                    </a:srgbClr>
                  </a:outerShdw>
                </a:effectLst>
                <a:latin typeface="Eurostile LT" pitchFamily="2" charset="0"/>
              </a:rPr>
              <a:t>Machine state and </a:t>
            </a:r>
            <a:r>
              <a:rPr lang="fr-FR" sz="1600" b="1" dirty="0" err="1">
                <a:effectLst>
                  <a:outerShdw blurRad="38100" dist="38100" dir="2700000" algn="tl">
                    <a:srgbClr val="000000">
                      <a:alpha val="43137"/>
                    </a:srgbClr>
                  </a:outerShdw>
                </a:effectLst>
                <a:latin typeface="Eurostile LT" pitchFamily="2" charset="0"/>
              </a:rPr>
              <a:t>alarms</a:t>
            </a:r>
            <a:endParaRPr lang="fr-FR" sz="1400" dirty="0" smtClean="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p:txBody>
      </p:sp>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smtClean="0"/>
              <a:t>MODBUS PROTOCOL</a:t>
            </a:r>
            <a:endParaRPr lang="fr-FR"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163105"/>
            <a:ext cx="8601592" cy="522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006367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p:cNvPicPr>
            <a:picLocks noChangeAspect="1" noChangeArrowheads="1"/>
          </p:cNvPicPr>
          <p:nvPr/>
        </p:nvPicPr>
        <p:blipFill>
          <a:blip r:embed="rId2" cstate="print"/>
          <a:srcRect/>
          <a:stretch>
            <a:fillRect/>
          </a:stretch>
        </p:blipFill>
        <p:spPr bwMode="auto">
          <a:xfrm>
            <a:off x="270639" y="1101412"/>
            <a:ext cx="8640000" cy="5769321"/>
          </a:xfrm>
          <a:prstGeom prst="rect">
            <a:avLst/>
          </a:prstGeom>
          <a:noFill/>
          <a:ln w="9525">
            <a:noFill/>
            <a:miter lim="800000"/>
            <a:headEnd/>
            <a:tailEnd/>
          </a:ln>
        </p:spPr>
      </p:pic>
      <p:sp>
        <p:nvSpPr>
          <p:cNvPr id="5"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a:t>APPLICATION WITH ALLEGRA</a:t>
            </a:r>
          </a:p>
        </p:txBody>
      </p:sp>
    </p:spTree>
    <p:extLst>
      <p:ext uri="{BB962C8B-B14F-4D97-AF65-F5344CB8AC3E}">
        <p14:creationId xmlns:p14="http://schemas.microsoft.com/office/powerpoint/2010/main" val="24563971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462667" y="740650"/>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fr-FR" sz="1600" b="1" dirty="0">
                <a:effectLst>
                  <a:outerShdw blurRad="38100" dist="38100" dir="2700000" algn="tl">
                    <a:srgbClr val="000000">
                      <a:alpha val="43137"/>
                    </a:srgbClr>
                  </a:outerShdw>
                </a:effectLst>
                <a:latin typeface="Eurostile LT" pitchFamily="2" charset="0"/>
              </a:rPr>
              <a:t>Machine state and </a:t>
            </a:r>
            <a:r>
              <a:rPr lang="fr-FR" sz="1600" b="1" dirty="0" err="1">
                <a:effectLst>
                  <a:outerShdw blurRad="38100" dist="38100" dir="2700000" algn="tl">
                    <a:srgbClr val="000000">
                      <a:alpha val="43137"/>
                    </a:srgbClr>
                  </a:outerShdw>
                </a:effectLst>
                <a:latin typeface="Eurostile LT" pitchFamily="2" charset="0"/>
              </a:rPr>
              <a:t>alarms</a:t>
            </a:r>
            <a:endParaRPr lang="fr-FR" sz="1400" dirty="0" smtClean="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p:txBody>
      </p:sp>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smtClean="0"/>
              <a:t>MODBUS PROTOCOL</a:t>
            </a:r>
            <a:endParaRPr lang="fr-FR"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4" y="1402187"/>
            <a:ext cx="8601592" cy="459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866126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462667" y="740650"/>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fr-FR" sz="1600" b="1" dirty="0">
                <a:effectLst>
                  <a:outerShdw blurRad="38100" dist="38100" dir="2700000" algn="tl">
                    <a:srgbClr val="000000">
                      <a:alpha val="43137"/>
                    </a:srgbClr>
                  </a:outerShdw>
                </a:effectLst>
                <a:latin typeface="Eurostile LT" pitchFamily="2" charset="0"/>
              </a:rPr>
              <a:t>Machine </a:t>
            </a:r>
            <a:r>
              <a:rPr lang="fr-FR" sz="1600" b="1" dirty="0" err="1">
                <a:effectLst>
                  <a:outerShdw blurRad="38100" dist="38100" dir="2700000" algn="tl">
                    <a:srgbClr val="000000">
                      <a:alpha val="43137"/>
                    </a:srgbClr>
                  </a:outerShdw>
                </a:effectLst>
                <a:latin typeface="Eurostile LT" pitchFamily="2" charset="0"/>
              </a:rPr>
              <a:t>Parameters</a:t>
            </a:r>
            <a:endParaRPr lang="fr-FR" sz="1400" dirty="0" smtClean="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p:txBody>
      </p:sp>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smtClean="0"/>
              <a:t>MODBUS PROTOCOL</a:t>
            </a:r>
            <a:endParaRPr lang="fr-FR" dirty="0"/>
          </a:p>
        </p:txBody>
      </p:sp>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2769"/>
          <a:stretch/>
        </p:blipFill>
        <p:spPr bwMode="auto">
          <a:xfrm>
            <a:off x="248651" y="1235702"/>
            <a:ext cx="8586304" cy="5397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464265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462667" y="740650"/>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fr-FR" sz="1600" b="1" dirty="0">
                <a:effectLst>
                  <a:outerShdw blurRad="38100" dist="38100" dir="2700000" algn="tl">
                    <a:srgbClr val="000000">
                      <a:alpha val="43137"/>
                    </a:srgbClr>
                  </a:outerShdw>
                </a:effectLst>
                <a:latin typeface="Eurostile LT" pitchFamily="2" charset="0"/>
              </a:rPr>
              <a:t>Machine </a:t>
            </a:r>
            <a:r>
              <a:rPr lang="fr-FR" sz="1600" b="1" dirty="0" err="1">
                <a:effectLst>
                  <a:outerShdw blurRad="38100" dist="38100" dir="2700000" algn="tl">
                    <a:srgbClr val="000000">
                      <a:alpha val="43137"/>
                    </a:srgbClr>
                  </a:outerShdw>
                </a:effectLst>
                <a:latin typeface="Eurostile LT" pitchFamily="2" charset="0"/>
              </a:rPr>
              <a:t>Parameters</a:t>
            </a:r>
            <a:endParaRPr lang="fr-FR" sz="1400" dirty="0" smtClean="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p:txBody>
      </p:sp>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smtClean="0"/>
              <a:t>MODBUS PROTOCOL</a:t>
            </a:r>
            <a:endParaRPr lang="fr-FR"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69" y="1201510"/>
            <a:ext cx="8609686" cy="532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615140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462667" y="740650"/>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fr-FR" sz="1600" b="1" dirty="0">
                <a:effectLst>
                  <a:outerShdw blurRad="38100" dist="38100" dir="2700000" algn="tl">
                    <a:srgbClr val="000000">
                      <a:alpha val="43137"/>
                    </a:srgbClr>
                  </a:outerShdw>
                </a:effectLst>
                <a:latin typeface="Eurostile LT" pitchFamily="2" charset="0"/>
              </a:rPr>
              <a:t>Machine </a:t>
            </a:r>
            <a:r>
              <a:rPr lang="fr-FR" sz="1600" b="1" dirty="0" err="1">
                <a:effectLst>
                  <a:outerShdw blurRad="38100" dist="38100" dir="2700000" algn="tl">
                    <a:srgbClr val="000000">
                      <a:alpha val="43137"/>
                    </a:srgbClr>
                  </a:outerShdw>
                </a:effectLst>
                <a:latin typeface="Eurostile LT" pitchFamily="2" charset="0"/>
              </a:rPr>
              <a:t>Parameters</a:t>
            </a:r>
            <a:endParaRPr lang="fr-FR" sz="1400" dirty="0" smtClean="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p:txBody>
      </p:sp>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smtClean="0"/>
              <a:t>MODBUS PROTOCOL</a:t>
            </a:r>
            <a:endParaRPr lang="fr-FR" dirty="0"/>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474693"/>
            <a:ext cx="8601592" cy="4067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36502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462667" y="740650"/>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fr-FR" sz="1600" b="1" dirty="0" err="1">
                <a:effectLst>
                  <a:outerShdw blurRad="38100" dist="38100" dir="2700000" algn="tl">
                    <a:srgbClr val="000000">
                      <a:alpha val="43137"/>
                    </a:srgbClr>
                  </a:outerShdw>
                </a:effectLst>
                <a:latin typeface="Eurostile LT" pitchFamily="2" charset="0"/>
              </a:rPr>
              <a:t>Commands</a:t>
            </a:r>
            <a:endParaRPr lang="fr-FR" sz="1400" dirty="0" smtClean="0">
              <a:latin typeface="Eurostile LT" pitchFamily="2" charset="0"/>
            </a:endParaRPr>
          </a:p>
          <a:p>
            <a:endParaRPr lang="fr-FR" sz="1400" dirty="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p:txBody>
      </p:sp>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smtClean="0"/>
              <a:t>MODBUS PROTOCOL</a:t>
            </a:r>
            <a:endParaRPr lang="fr-FR"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22" y="1470345"/>
            <a:ext cx="8614433" cy="2391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157175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462667" y="740650"/>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fr-FR" sz="1600" b="1" dirty="0" err="1">
                <a:effectLst>
                  <a:outerShdw blurRad="38100" dist="38100" dir="2700000" algn="tl">
                    <a:srgbClr val="000000">
                      <a:alpha val="43137"/>
                    </a:srgbClr>
                  </a:outerShdw>
                </a:effectLst>
                <a:latin typeface="Eurostile LT" pitchFamily="2" charset="0"/>
              </a:rPr>
              <a:t>Counters</a:t>
            </a:r>
            <a:endParaRPr lang="fr-FR" sz="1400" dirty="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p:txBody>
      </p:sp>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smtClean="0"/>
              <a:t>MODBUS PROTOCOL</a:t>
            </a:r>
            <a:endParaRPr lang="fr-FR"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4" y="1362700"/>
            <a:ext cx="8601592" cy="4024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934306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462667" y="740650"/>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fr-FR" sz="1600" b="1" dirty="0">
                <a:effectLst>
                  <a:outerShdw blurRad="38100" dist="38100" dir="2700000" algn="tl">
                    <a:srgbClr val="000000">
                      <a:alpha val="43137"/>
                    </a:srgbClr>
                  </a:outerShdw>
                </a:effectLst>
                <a:latin typeface="Eurostile LT" pitchFamily="2" charset="0"/>
              </a:rPr>
              <a:t>MODBUS data – I/O </a:t>
            </a:r>
            <a:r>
              <a:rPr lang="fr-FR" sz="1600" b="1" dirty="0" err="1" smtClean="0">
                <a:effectLst>
                  <a:outerShdw blurRad="38100" dist="38100" dir="2700000" algn="tl">
                    <a:srgbClr val="000000">
                      <a:alpha val="43137"/>
                    </a:srgbClr>
                  </a:outerShdw>
                </a:effectLst>
                <a:latin typeface="Eurostile LT" pitchFamily="2" charset="0"/>
              </a:rPr>
              <a:t>Board</a:t>
            </a:r>
            <a:endParaRPr lang="fr-FR" sz="1600" b="1" dirty="0" smtClean="0">
              <a:effectLst>
                <a:outerShdw blurRad="38100" dist="38100" dir="2700000" algn="tl">
                  <a:srgbClr val="000000">
                    <a:alpha val="43137"/>
                  </a:srgbClr>
                </a:outerShdw>
              </a:effectLst>
              <a:latin typeface="Eurostile LT" pitchFamily="2" charset="0"/>
            </a:endParaRPr>
          </a:p>
          <a:p>
            <a:endParaRPr lang="fr-FR" sz="1600" b="1" dirty="0">
              <a:effectLst>
                <a:outerShdw blurRad="38100" dist="38100" dir="2700000" algn="tl">
                  <a:srgbClr val="000000">
                    <a:alpha val="43137"/>
                  </a:srgbClr>
                </a:outerShdw>
              </a:effectLst>
              <a:latin typeface="Eurostile LT" pitchFamily="2" charset="0"/>
            </a:endParaRPr>
          </a:p>
          <a:p>
            <a:r>
              <a:rPr lang="fr-FR" sz="1600" b="1" dirty="0">
                <a:effectLst>
                  <a:outerShdw blurRad="38100" dist="38100" dir="2700000" algn="tl">
                    <a:srgbClr val="000000">
                      <a:alpha val="43137"/>
                    </a:srgbClr>
                  </a:outerShdw>
                </a:effectLst>
                <a:latin typeface="Eurostile LT" pitchFamily="2" charset="0"/>
              </a:rPr>
              <a:t>Hardware and software </a:t>
            </a:r>
            <a:r>
              <a:rPr lang="fr-FR" sz="1600" b="1" dirty="0" err="1" smtClean="0">
                <a:effectLst>
                  <a:outerShdw blurRad="38100" dist="38100" dir="2700000" algn="tl">
                    <a:srgbClr val="000000">
                      <a:alpha val="43137"/>
                    </a:srgbClr>
                  </a:outerShdw>
                </a:effectLst>
                <a:latin typeface="Eurostile LT" pitchFamily="2" charset="0"/>
              </a:rPr>
              <a:t>identfication</a:t>
            </a:r>
            <a:endParaRPr lang="fr-FR" sz="1600" b="1" dirty="0" smtClean="0">
              <a:effectLst>
                <a:outerShdw blurRad="38100" dist="38100" dir="2700000" algn="tl">
                  <a:srgbClr val="000000">
                    <a:alpha val="43137"/>
                  </a:srgbClr>
                </a:outerShdw>
              </a:effectLst>
              <a:latin typeface="Eurostile LT" pitchFamily="2" charset="0"/>
            </a:endParaRPr>
          </a:p>
          <a:p>
            <a:endParaRPr lang="fr-FR" sz="1600" b="1" dirty="0">
              <a:effectLst>
                <a:outerShdw blurRad="38100" dist="38100" dir="2700000" algn="tl">
                  <a:srgbClr val="000000">
                    <a:alpha val="43137"/>
                  </a:srgbClr>
                </a:outerShdw>
              </a:effectLst>
              <a:latin typeface="Eurostile LT" pitchFamily="2" charset="0"/>
            </a:endParaRPr>
          </a:p>
          <a:p>
            <a:endParaRPr lang="fr-FR" sz="1600" b="1" dirty="0" smtClean="0">
              <a:effectLst>
                <a:outerShdw blurRad="38100" dist="38100" dir="2700000" algn="tl">
                  <a:srgbClr val="000000">
                    <a:alpha val="43137"/>
                  </a:srgbClr>
                </a:outerShdw>
              </a:effectLst>
              <a:latin typeface="Eurostile LT" pitchFamily="2" charset="0"/>
            </a:endParaRPr>
          </a:p>
          <a:p>
            <a:endParaRPr lang="fr-FR" sz="1600" b="1" dirty="0">
              <a:effectLst>
                <a:outerShdw blurRad="38100" dist="38100" dir="2700000" algn="tl">
                  <a:srgbClr val="000000">
                    <a:alpha val="43137"/>
                  </a:srgbClr>
                </a:outerShdw>
              </a:effectLst>
              <a:latin typeface="Eurostile LT" pitchFamily="2" charset="0"/>
            </a:endParaRPr>
          </a:p>
          <a:p>
            <a:endParaRPr lang="fr-FR" sz="1600" b="1" dirty="0" smtClean="0">
              <a:effectLst>
                <a:outerShdw blurRad="38100" dist="38100" dir="2700000" algn="tl">
                  <a:srgbClr val="000000">
                    <a:alpha val="43137"/>
                  </a:srgbClr>
                </a:outerShdw>
              </a:effectLst>
              <a:latin typeface="Eurostile LT" pitchFamily="2" charset="0"/>
            </a:endParaRPr>
          </a:p>
          <a:p>
            <a:endParaRPr lang="fr-FR" sz="1600" b="1" dirty="0">
              <a:effectLst>
                <a:outerShdw blurRad="38100" dist="38100" dir="2700000" algn="tl">
                  <a:srgbClr val="000000">
                    <a:alpha val="43137"/>
                  </a:srgbClr>
                </a:outerShdw>
              </a:effectLst>
              <a:latin typeface="Eurostile LT" pitchFamily="2" charset="0"/>
            </a:endParaRPr>
          </a:p>
          <a:p>
            <a:endParaRPr lang="fr-FR" sz="1600" b="1" dirty="0" smtClean="0">
              <a:effectLst>
                <a:outerShdw blurRad="38100" dist="38100" dir="2700000" algn="tl">
                  <a:srgbClr val="000000">
                    <a:alpha val="43137"/>
                  </a:srgbClr>
                </a:outerShdw>
              </a:effectLst>
              <a:latin typeface="Eurostile LT" pitchFamily="2" charset="0"/>
            </a:endParaRPr>
          </a:p>
          <a:p>
            <a:endParaRPr lang="fr-FR" sz="1400" dirty="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p:txBody>
      </p:sp>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smtClean="0"/>
              <a:t>MODBUS PROTOCOL</a:t>
            </a:r>
            <a:endParaRPr lang="fr-FR"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804" y="2468875"/>
            <a:ext cx="8601592" cy="1305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804597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462667" y="740650"/>
            <a:ext cx="8372288" cy="57436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fr-FR" sz="1600" b="1" dirty="0">
                <a:effectLst>
                  <a:outerShdw blurRad="38100" dist="38100" dir="2700000" algn="tl">
                    <a:srgbClr val="000000">
                      <a:alpha val="43137"/>
                    </a:srgbClr>
                  </a:outerShdw>
                </a:effectLst>
                <a:latin typeface="Eurostile LT" pitchFamily="2" charset="0"/>
              </a:rPr>
              <a:t>MODBUS data – I/O </a:t>
            </a:r>
            <a:r>
              <a:rPr lang="fr-FR" sz="1600" b="1" dirty="0" err="1" smtClean="0">
                <a:effectLst>
                  <a:outerShdw blurRad="38100" dist="38100" dir="2700000" algn="tl">
                    <a:srgbClr val="000000">
                      <a:alpha val="43137"/>
                    </a:srgbClr>
                  </a:outerShdw>
                </a:effectLst>
                <a:latin typeface="Eurostile LT" pitchFamily="2" charset="0"/>
              </a:rPr>
              <a:t>Board</a:t>
            </a:r>
            <a:endParaRPr lang="fr-FR" sz="1600" b="1" dirty="0" smtClean="0">
              <a:effectLst>
                <a:outerShdw blurRad="38100" dist="38100" dir="2700000" algn="tl">
                  <a:srgbClr val="000000">
                    <a:alpha val="43137"/>
                  </a:srgbClr>
                </a:outerShdw>
              </a:effectLst>
              <a:latin typeface="Eurostile LT" pitchFamily="2" charset="0"/>
            </a:endParaRPr>
          </a:p>
          <a:p>
            <a:endParaRPr lang="fr-FR" sz="1600" b="1" dirty="0">
              <a:effectLst>
                <a:outerShdw blurRad="38100" dist="38100" dir="2700000" algn="tl">
                  <a:srgbClr val="000000">
                    <a:alpha val="43137"/>
                  </a:srgbClr>
                </a:outerShdw>
              </a:effectLst>
              <a:latin typeface="Eurostile LT" pitchFamily="2" charset="0"/>
            </a:endParaRPr>
          </a:p>
          <a:p>
            <a:r>
              <a:rPr lang="fr-FR" sz="1600" b="1" dirty="0" smtClean="0">
                <a:effectLst>
                  <a:outerShdw blurRad="38100" dist="38100" dir="2700000" algn="tl">
                    <a:srgbClr val="000000">
                      <a:alpha val="43137"/>
                    </a:srgbClr>
                  </a:outerShdw>
                </a:effectLst>
                <a:latin typeface="Eurostile LT" pitchFamily="2" charset="0"/>
              </a:rPr>
              <a:t>Inputs / Outputs</a:t>
            </a:r>
            <a:endParaRPr lang="fr-FR" sz="1600" b="1" dirty="0">
              <a:effectLst>
                <a:outerShdw blurRad="38100" dist="38100" dir="2700000" algn="tl">
                  <a:srgbClr val="000000">
                    <a:alpha val="43137"/>
                  </a:srgbClr>
                </a:outerShdw>
              </a:effectLst>
              <a:latin typeface="Eurostile LT" pitchFamily="2" charset="0"/>
            </a:endParaRPr>
          </a:p>
          <a:p>
            <a:endParaRPr lang="fr-FR" sz="1400" dirty="0">
              <a:latin typeface="Eurostile LT" pitchFamily="2" charset="0"/>
            </a:endParaRPr>
          </a:p>
          <a:p>
            <a:endParaRPr lang="fr-FR" sz="1400" dirty="0" smtClean="0">
              <a:latin typeface="Eurostile LT" pitchFamily="2" charset="0"/>
            </a:endParaRPr>
          </a:p>
          <a:p>
            <a:endParaRPr lang="fr-FR" sz="1400" dirty="0">
              <a:latin typeface="Eurostile LT" pitchFamily="2" charset="0"/>
            </a:endParaRPr>
          </a:p>
        </p:txBody>
      </p:sp>
      <p:sp>
        <p:nvSpPr>
          <p:cNvPr id="6" name="Titre 3"/>
          <p:cNvSpPr txBox="1">
            <a:spLocks/>
          </p:cNvSpPr>
          <p:nvPr/>
        </p:nvSpPr>
        <p:spPr bwMode="auto">
          <a:xfrm>
            <a:off x="233363" y="0"/>
            <a:ext cx="875982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smtClean="0"/>
              <a:t>MODBUS PROTOCOL</a:t>
            </a:r>
            <a:endParaRPr lang="fr-FR" dirty="0"/>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892800"/>
            <a:ext cx="8601592" cy="4495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344546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dirty="0"/>
              <a:t>APPLICATION WITH ALLEGRA</a:t>
            </a:r>
          </a:p>
        </p:txBody>
      </p:sp>
      <p:sp>
        <p:nvSpPr>
          <p:cNvPr id="10243" name="Segnaposto contenuto 4"/>
          <p:cNvSpPr>
            <a:spLocks noGrp="1"/>
          </p:cNvSpPr>
          <p:nvPr>
            <p:ph idx="1"/>
          </p:nvPr>
        </p:nvSpPr>
        <p:spPr>
          <a:xfrm>
            <a:off x="5929313" y="1643063"/>
            <a:ext cx="3071812" cy="4708525"/>
          </a:xfrm>
        </p:spPr>
        <p:txBody>
          <a:bodyPr/>
          <a:lstStyle/>
          <a:p>
            <a:pPr eaLnBrk="1" hangingPunct="1">
              <a:buFont typeface="Arial" charset="0"/>
              <a:buChar char="•"/>
            </a:pPr>
            <a:r>
              <a:rPr lang="en-GB" sz="1200" dirty="0" smtClean="0"/>
              <a:t>D1 = configuration dip switches</a:t>
            </a:r>
          </a:p>
          <a:p>
            <a:pPr eaLnBrk="1" hangingPunct="1">
              <a:buFont typeface="Arial" charset="0"/>
              <a:buChar char="•"/>
            </a:pPr>
            <a:r>
              <a:rPr lang="en-GB" sz="1200" dirty="0" smtClean="0"/>
              <a:t>D2 = address dip switches</a:t>
            </a:r>
          </a:p>
          <a:p>
            <a:pPr eaLnBrk="1" hangingPunct="1">
              <a:buFont typeface="Arial" charset="0"/>
              <a:buChar char="•"/>
            </a:pPr>
            <a:r>
              <a:rPr lang="en-GB" sz="1200" dirty="0" smtClean="0"/>
              <a:t>J1 = jumper MC2</a:t>
            </a:r>
          </a:p>
          <a:p>
            <a:pPr eaLnBrk="1" hangingPunct="1">
              <a:buFont typeface="Arial" charset="0"/>
              <a:buChar char="•"/>
            </a:pPr>
            <a:r>
              <a:rPr lang="en-GB" sz="1200" dirty="0" smtClean="0"/>
              <a:t>T1 = air probe</a:t>
            </a:r>
          </a:p>
          <a:p>
            <a:pPr eaLnBrk="1" hangingPunct="1">
              <a:buFont typeface="Arial" charset="0"/>
              <a:buChar char="•"/>
            </a:pPr>
            <a:r>
              <a:rPr lang="en-GB" sz="1200" dirty="0" smtClean="0"/>
              <a:t>T2 = water  probe (for auto CH or electrical heater</a:t>
            </a:r>
          </a:p>
          <a:p>
            <a:pPr eaLnBrk="1" hangingPunct="1">
              <a:buFont typeface="Arial" charset="0"/>
              <a:buChar char="•"/>
            </a:pPr>
            <a:r>
              <a:rPr lang="en-GB" sz="1200" dirty="0" smtClean="0"/>
              <a:t>T3 = minimum coil temperature probe</a:t>
            </a:r>
          </a:p>
          <a:p>
            <a:pPr eaLnBrk="1" hangingPunct="1">
              <a:buFont typeface="Arial" charset="0"/>
              <a:buChar char="•"/>
            </a:pPr>
            <a:r>
              <a:rPr lang="en-GB" sz="1200" dirty="0" smtClean="0"/>
              <a:t>CF = F2-F2 windows contact</a:t>
            </a:r>
          </a:p>
          <a:p>
            <a:pPr eaLnBrk="1" hangingPunct="1">
              <a:buFont typeface="Arial" charset="0"/>
              <a:buChar char="•"/>
            </a:pPr>
            <a:r>
              <a:rPr lang="en-GB" sz="1200" dirty="0" smtClean="0"/>
              <a:t>CA = F1-F1 contact (remote On/off or CH)</a:t>
            </a:r>
          </a:p>
          <a:p>
            <a:pPr eaLnBrk="1" hangingPunct="1">
              <a:buFont typeface="Arial" charset="0"/>
              <a:buChar char="•"/>
            </a:pPr>
            <a:r>
              <a:rPr lang="en-GB" sz="1200" dirty="0" smtClean="0"/>
              <a:t>J5 = vertical / horizontal fan-coil installation</a:t>
            </a:r>
          </a:p>
          <a:p>
            <a:pPr eaLnBrk="1" hangingPunct="1">
              <a:buFont typeface="Arial" charset="0"/>
              <a:buChar char="•"/>
            </a:pPr>
            <a:r>
              <a:rPr lang="en-GB" sz="1200" dirty="0" smtClean="0"/>
              <a:t>J2 = asynchronous / EC motor switch</a:t>
            </a:r>
          </a:p>
          <a:p>
            <a:pPr eaLnBrk="1" hangingPunct="1">
              <a:buFont typeface="Arial" charset="0"/>
              <a:buChar char="•"/>
            </a:pPr>
            <a:r>
              <a:rPr lang="en-GB" sz="1200" dirty="0" smtClean="0"/>
              <a:t>0/10V = EC inverter control</a:t>
            </a:r>
          </a:p>
          <a:p>
            <a:pPr eaLnBrk="1" hangingPunct="1">
              <a:buFont typeface="Arial" charset="0"/>
              <a:buChar char="•"/>
            </a:pPr>
            <a:r>
              <a:rPr lang="en-GB" sz="1200" dirty="0" smtClean="0"/>
              <a:t>D0-D0 = free contact</a:t>
            </a:r>
          </a:p>
        </p:txBody>
      </p:sp>
      <p:pic>
        <p:nvPicPr>
          <p:cNvPr id="10244" name="Picture 2"/>
          <p:cNvPicPr>
            <a:picLocks noChangeAspect="1" noChangeArrowheads="1"/>
          </p:cNvPicPr>
          <p:nvPr/>
        </p:nvPicPr>
        <p:blipFill>
          <a:blip r:embed="rId2" cstate="print"/>
          <a:srcRect/>
          <a:stretch>
            <a:fillRect/>
          </a:stretch>
        </p:blipFill>
        <p:spPr bwMode="auto">
          <a:xfrm>
            <a:off x="0" y="1785938"/>
            <a:ext cx="5648325" cy="4124325"/>
          </a:xfrm>
          <a:prstGeom prst="rect">
            <a:avLst/>
          </a:prstGeom>
          <a:noFill/>
          <a:ln w="9525">
            <a:noFill/>
            <a:miter lim="800000"/>
            <a:headEnd/>
            <a:tailEnd/>
          </a:ln>
        </p:spPr>
      </p:pic>
    </p:spTree>
    <p:extLst>
      <p:ext uri="{BB962C8B-B14F-4D97-AF65-F5344CB8AC3E}">
        <p14:creationId xmlns:p14="http://schemas.microsoft.com/office/powerpoint/2010/main" val="937819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Segnaposto contenuto 2"/>
          <p:cNvSpPr>
            <a:spLocks noGrp="1"/>
          </p:cNvSpPr>
          <p:nvPr>
            <p:ph idx="1"/>
          </p:nvPr>
        </p:nvSpPr>
        <p:spPr>
          <a:xfrm>
            <a:off x="457200" y="1357313"/>
            <a:ext cx="8229600" cy="4951412"/>
          </a:xfrm>
        </p:spPr>
        <p:txBody>
          <a:bodyPr/>
          <a:lstStyle/>
          <a:p>
            <a:pPr eaLnBrk="1" hangingPunct="1"/>
            <a:r>
              <a:rPr lang="it-IT" sz="1800" dirty="0" err="1" smtClean="0"/>
              <a:t>One</a:t>
            </a:r>
            <a:r>
              <a:rPr lang="it-IT" sz="1800" dirty="0" smtClean="0"/>
              <a:t> Control Card </a:t>
            </a:r>
            <a:r>
              <a:rPr lang="it-IT" sz="1800" dirty="0" err="1" smtClean="0"/>
              <a:t>is</a:t>
            </a:r>
            <a:r>
              <a:rPr lang="it-IT" sz="1800" dirty="0" smtClean="0"/>
              <a:t> </a:t>
            </a:r>
            <a:r>
              <a:rPr lang="it-IT" sz="1800" dirty="0" err="1" smtClean="0"/>
              <a:t>used</a:t>
            </a:r>
            <a:r>
              <a:rPr lang="it-IT" sz="1800" dirty="0" smtClean="0"/>
              <a:t> to cover the </a:t>
            </a:r>
            <a:r>
              <a:rPr lang="it-IT" sz="1800" dirty="0" err="1" smtClean="0"/>
              <a:t>range</a:t>
            </a:r>
            <a:r>
              <a:rPr lang="it-IT" sz="1800" dirty="0" smtClean="0"/>
              <a:t> of fan coil with </a:t>
            </a:r>
            <a:r>
              <a:rPr lang="it-IT" sz="1800" dirty="0" err="1" smtClean="0"/>
              <a:t>asynchronous</a:t>
            </a:r>
            <a:r>
              <a:rPr lang="it-IT" sz="1800" dirty="0" smtClean="0"/>
              <a:t> and EC </a:t>
            </a:r>
            <a:r>
              <a:rPr lang="it-IT" sz="1800" dirty="0" err="1" smtClean="0"/>
              <a:t>brushless</a:t>
            </a:r>
            <a:r>
              <a:rPr lang="it-IT" sz="1800" dirty="0" smtClean="0"/>
              <a:t> </a:t>
            </a:r>
            <a:r>
              <a:rPr lang="it-IT" sz="1800" dirty="0" err="1" smtClean="0"/>
              <a:t>motors</a:t>
            </a:r>
            <a:endParaRPr lang="it-IT" sz="1800" dirty="0" smtClean="0"/>
          </a:p>
          <a:p>
            <a:pPr eaLnBrk="1" hangingPunct="1"/>
            <a:endParaRPr lang="it-IT" sz="1800" dirty="0" smtClean="0"/>
          </a:p>
          <a:p>
            <a:pPr eaLnBrk="1" hangingPunct="1"/>
            <a:r>
              <a:rPr lang="it-IT" sz="1800" dirty="0" smtClean="0"/>
              <a:t>To set the </a:t>
            </a:r>
            <a:r>
              <a:rPr lang="it-IT" sz="1800" dirty="0" err="1" smtClean="0"/>
              <a:t>motor</a:t>
            </a:r>
            <a:r>
              <a:rPr lang="it-IT" sz="1800" dirty="0" smtClean="0"/>
              <a:t> </a:t>
            </a:r>
            <a:r>
              <a:rPr lang="it-IT" sz="1800" dirty="0" err="1" smtClean="0"/>
              <a:t>type</a:t>
            </a:r>
            <a:r>
              <a:rPr lang="it-IT" sz="1800" dirty="0" smtClean="0"/>
              <a:t> </a:t>
            </a:r>
            <a:r>
              <a:rPr lang="it-IT" sz="1800" dirty="0" err="1" smtClean="0"/>
              <a:t>you</a:t>
            </a:r>
            <a:r>
              <a:rPr lang="it-IT" sz="1800" dirty="0" smtClean="0"/>
              <a:t> </a:t>
            </a:r>
            <a:r>
              <a:rPr lang="it-IT" sz="1800" dirty="0" err="1" smtClean="0"/>
              <a:t>have</a:t>
            </a:r>
            <a:r>
              <a:rPr lang="it-IT" sz="1800" dirty="0" smtClean="0"/>
              <a:t> just to </a:t>
            </a:r>
            <a:r>
              <a:rPr lang="it-IT" sz="1800" dirty="0" err="1" smtClean="0"/>
              <a:t>move</a:t>
            </a:r>
            <a:r>
              <a:rPr lang="it-IT" sz="1800" dirty="0" smtClean="0"/>
              <a:t> the </a:t>
            </a:r>
            <a:r>
              <a:rPr lang="it-IT" sz="1800" dirty="0" err="1" smtClean="0"/>
              <a:t>jumper</a:t>
            </a:r>
            <a:r>
              <a:rPr lang="it-IT" sz="1800" dirty="0" smtClean="0"/>
              <a:t> J2</a:t>
            </a:r>
          </a:p>
          <a:p>
            <a:pPr lvl="1" eaLnBrk="1" hangingPunct="1"/>
            <a:r>
              <a:rPr lang="it-IT" sz="1800" dirty="0" smtClean="0"/>
              <a:t>J2 </a:t>
            </a:r>
            <a:r>
              <a:rPr lang="it-IT" sz="1800" dirty="0" err="1" smtClean="0"/>
              <a:t>Closed</a:t>
            </a:r>
            <a:r>
              <a:rPr lang="it-IT" sz="1800" dirty="0" smtClean="0"/>
              <a:t> = </a:t>
            </a:r>
            <a:r>
              <a:rPr lang="it-IT" sz="1800" dirty="0" err="1" smtClean="0"/>
              <a:t>Asynchronous</a:t>
            </a:r>
            <a:r>
              <a:rPr lang="it-IT" sz="1800" dirty="0" smtClean="0"/>
              <a:t> </a:t>
            </a:r>
            <a:r>
              <a:rPr lang="it-IT" sz="1800" dirty="0" err="1" smtClean="0"/>
              <a:t>motor</a:t>
            </a:r>
            <a:endParaRPr lang="it-IT" sz="1800" dirty="0" smtClean="0"/>
          </a:p>
          <a:p>
            <a:pPr lvl="1" eaLnBrk="1" hangingPunct="1"/>
            <a:r>
              <a:rPr lang="it-IT" sz="1800" dirty="0" smtClean="0"/>
              <a:t>J2 Open = EC Motor</a:t>
            </a:r>
          </a:p>
        </p:txBody>
      </p:sp>
      <p:pic>
        <p:nvPicPr>
          <p:cNvPr id="26628" name="Picture 2"/>
          <p:cNvPicPr>
            <a:picLocks noChangeAspect="1" noChangeArrowheads="1"/>
          </p:cNvPicPr>
          <p:nvPr/>
        </p:nvPicPr>
        <p:blipFill>
          <a:blip r:embed="rId2" cstate="print"/>
          <a:srcRect/>
          <a:stretch>
            <a:fillRect/>
          </a:stretch>
        </p:blipFill>
        <p:spPr bwMode="auto">
          <a:xfrm>
            <a:off x="2947538" y="3928265"/>
            <a:ext cx="5786437" cy="1952625"/>
          </a:xfrm>
          <a:prstGeom prst="rect">
            <a:avLst/>
          </a:prstGeom>
          <a:noFill/>
          <a:ln w="9525">
            <a:noFill/>
            <a:miter lim="800000"/>
            <a:headEnd/>
            <a:tailEnd/>
          </a:ln>
        </p:spPr>
      </p:pic>
      <p:sp>
        <p:nvSpPr>
          <p:cNvPr id="5" name="Titolo 1"/>
          <p:cNvSpPr txBox="1">
            <a:spLocks/>
          </p:cNvSpPr>
          <p:nvPr/>
        </p:nvSpPr>
        <p:spPr bwMode="auto">
          <a:xfrm>
            <a:off x="233363" y="0"/>
            <a:ext cx="8492545" cy="4968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60000"/>
              </a:lnSpc>
              <a:spcBef>
                <a:spcPct val="50000"/>
              </a:spcBef>
              <a:spcAft>
                <a:spcPct val="0"/>
              </a:spcAft>
              <a:defRPr lang="en-US" sz="2800" b="0" kern="1200" baseline="0" dirty="0" smtClean="0">
                <a:solidFill>
                  <a:schemeClr val="tx1">
                    <a:lumMod val="65000"/>
                    <a:lumOff val="35000"/>
                  </a:schemeClr>
                </a:solidFill>
                <a:effectLst>
                  <a:outerShdw blurRad="38100" dist="38100" dir="2700000" algn="tl">
                    <a:srgbClr val="000000">
                      <a:alpha val="43137"/>
                    </a:srgbClr>
                  </a:outerShdw>
                </a:effectLst>
                <a:latin typeface="Eurostile LT" pitchFamily="2" charset="0"/>
                <a:ea typeface="+mn-ea"/>
                <a:cs typeface="Arial" charset="0"/>
              </a:defRPr>
            </a:lvl1pPr>
            <a:lvl2pPr algn="l" rtl="0" eaLnBrk="0" fontAlgn="base" hangingPunct="0">
              <a:spcBef>
                <a:spcPct val="0"/>
              </a:spcBef>
              <a:spcAft>
                <a:spcPct val="0"/>
              </a:spcAft>
              <a:defRPr sz="3200" b="1">
                <a:solidFill>
                  <a:srgbClr val="C00000"/>
                </a:solidFill>
                <a:latin typeface="Arial Narrow" pitchFamily="34" charset="0"/>
                <a:cs typeface="Arial" charset="0"/>
              </a:defRPr>
            </a:lvl2pPr>
            <a:lvl3pPr algn="l" rtl="0" eaLnBrk="0" fontAlgn="base" hangingPunct="0">
              <a:spcBef>
                <a:spcPct val="0"/>
              </a:spcBef>
              <a:spcAft>
                <a:spcPct val="0"/>
              </a:spcAft>
              <a:defRPr sz="3200" b="1">
                <a:solidFill>
                  <a:srgbClr val="C00000"/>
                </a:solidFill>
                <a:latin typeface="Arial Narrow" pitchFamily="34" charset="0"/>
                <a:cs typeface="Arial" charset="0"/>
              </a:defRPr>
            </a:lvl3pPr>
            <a:lvl4pPr algn="l" rtl="0" eaLnBrk="0" fontAlgn="base" hangingPunct="0">
              <a:spcBef>
                <a:spcPct val="0"/>
              </a:spcBef>
              <a:spcAft>
                <a:spcPct val="0"/>
              </a:spcAft>
              <a:defRPr sz="3200" b="1">
                <a:solidFill>
                  <a:srgbClr val="C00000"/>
                </a:solidFill>
                <a:latin typeface="Arial Narrow" pitchFamily="34" charset="0"/>
                <a:cs typeface="Arial" charset="0"/>
              </a:defRPr>
            </a:lvl4pPr>
            <a:lvl5pPr algn="l" rtl="0" eaLnBrk="0" fontAlgn="base" hangingPunct="0">
              <a:spcBef>
                <a:spcPct val="0"/>
              </a:spcBef>
              <a:spcAft>
                <a:spcPct val="0"/>
              </a:spcAft>
              <a:defRPr sz="3200" b="1">
                <a:solidFill>
                  <a:srgbClr val="C00000"/>
                </a:solidFill>
                <a:latin typeface="Arial Narrow"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smtClean="0"/>
              <a:t>APPLICATION WITH ALLEGRA</a:t>
            </a:r>
            <a:endParaRPr lang="fr-FR"/>
          </a:p>
        </p:txBody>
      </p:sp>
    </p:spTree>
    <p:extLst>
      <p:ext uri="{BB962C8B-B14F-4D97-AF65-F5344CB8AC3E}">
        <p14:creationId xmlns:p14="http://schemas.microsoft.com/office/powerpoint/2010/main" val="16543093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fontAlgn="auto" hangingPunct="1">
              <a:spcAft>
                <a:spcPts val="0"/>
              </a:spcAft>
              <a:defRPr/>
            </a:pPr>
            <a:r>
              <a:rPr lang="fr-FR" dirty="0"/>
              <a:t>APPLICATION WITH ALLEGRA</a:t>
            </a:r>
            <a:endParaRPr lang="en-GB" dirty="0"/>
          </a:p>
        </p:txBody>
      </p:sp>
      <p:sp>
        <p:nvSpPr>
          <p:cNvPr id="14339" name="Segnaposto contenuto 2"/>
          <p:cNvSpPr>
            <a:spLocks noGrp="1"/>
          </p:cNvSpPr>
          <p:nvPr>
            <p:ph idx="1"/>
          </p:nvPr>
        </p:nvSpPr>
        <p:spPr>
          <a:xfrm>
            <a:off x="4303165" y="1600200"/>
            <a:ext cx="4626523" cy="4708525"/>
          </a:xfrm>
        </p:spPr>
        <p:txBody>
          <a:bodyPr/>
          <a:lstStyle/>
          <a:p>
            <a:pPr marL="0" indent="0" eaLnBrk="1" hangingPunct="1">
              <a:buNone/>
            </a:pPr>
            <a:r>
              <a:rPr lang="en-GB" sz="1600" dirty="0" smtClean="0">
                <a:effectLst>
                  <a:outerShdw blurRad="38100" dist="38100" dir="2700000" algn="tl">
                    <a:srgbClr val="000000">
                      <a:alpha val="43137"/>
                    </a:srgbClr>
                  </a:outerShdw>
                </a:effectLst>
              </a:rPr>
              <a:t>JUMPERS</a:t>
            </a:r>
          </a:p>
          <a:p>
            <a:pPr eaLnBrk="1" hangingPunct="1"/>
            <a:endParaRPr lang="en-GB" sz="1600" dirty="0"/>
          </a:p>
          <a:p>
            <a:pPr eaLnBrk="1" hangingPunct="1"/>
            <a:r>
              <a:rPr lang="en-GB" sz="1600" dirty="0" smtClean="0"/>
              <a:t>J2 – </a:t>
            </a:r>
            <a:r>
              <a:rPr lang="en-GB" sz="1600" dirty="0" err="1" smtClean="0"/>
              <a:t>Asyn</a:t>
            </a:r>
            <a:r>
              <a:rPr lang="en-GB" sz="1600" dirty="0" smtClean="0"/>
              <a:t> / </a:t>
            </a:r>
            <a:r>
              <a:rPr lang="en-GB" sz="1600" dirty="0" err="1" smtClean="0"/>
              <a:t>Ecm</a:t>
            </a:r>
            <a:endParaRPr lang="en-GB" sz="1600" dirty="0" smtClean="0"/>
          </a:p>
          <a:p>
            <a:pPr eaLnBrk="1" hangingPunct="1"/>
            <a:r>
              <a:rPr lang="en-GB" sz="1600" dirty="0" smtClean="0"/>
              <a:t>J5 – Vertical / Horizontal </a:t>
            </a:r>
            <a:br>
              <a:rPr lang="en-GB" sz="1600" dirty="0" smtClean="0"/>
            </a:br>
            <a:r>
              <a:rPr lang="en-GB" sz="1200" dirty="0" smtClean="0"/>
              <a:t>(</a:t>
            </a:r>
            <a:r>
              <a:rPr lang="en-GB" sz="1200" dirty="0" err="1" smtClean="0"/>
              <a:t>destratification</a:t>
            </a:r>
            <a:r>
              <a:rPr lang="en-GB" sz="1200" dirty="0" smtClean="0"/>
              <a:t> function in horizontal)</a:t>
            </a:r>
          </a:p>
          <a:p>
            <a:pPr eaLnBrk="1" hangingPunct="1"/>
            <a:r>
              <a:rPr lang="en-GB" sz="1600" dirty="0" smtClean="0"/>
              <a:t>JP 1 – Windows contact </a:t>
            </a:r>
            <a:r>
              <a:rPr lang="en-GB" sz="1600" dirty="0"/>
              <a:t/>
            </a:r>
            <a:br>
              <a:rPr lang="en-GB" sz="1600" dirty="0"/>
            </a:br>
            <a:r>
              <a:rPr lang="en-GB" sz="1400" dirty="0" smtClean="0"/>
              <a:t>(remove when F2-F2 used)</a:t>
            </a:r>
          </a:p>
          <a:p>
            <a:pPr eaLnBrk="1" hangingPunct="1"/>
            <a:r>
              <a:rPr lang="en-GB" sz="1600" dirty="0" smtClean="0"/>
              <a:t>MC 2 – END of the serial line connection</a:t>
            </a:r>
          </a:p>
        </p:txBody>
      </p:sp>
      <p:pic>
        <p:nvPicPr>
          <p:cNvPr id="14340" name="Picture 2"/>
          <p:cNvPicPr>
            <a:picLocks noChangeAspect="1" noChangeArrowheads="1"/>
          </p:cNvPicPr>
          <p:nvPr/>
        </p:nvPicPr>
        <p:blipFill>
          <a:blip r:embed="rId2" cstate="print"/>
          <a:srcRect/>
          <a:stretch>
            <a:fillRect/>
          </a:stretch>
        </p:blipFill>
        <p:spPr bwMode="auto">
          <a:xfrm>
            <a:off x="428625" y="2000250"/>
            <a:ext cx="3771900" cy="3638550"/>
          </a:xfrm>
          <a:prstGeom prst="rect">
            <a:avLst/>
          </a:prstGeom>
          <a:noFill/>
          <a:ln w="9525">
            <a:noFill/>
            <a:miter lim="800000"/>
            <a:headEnd/>
            <a:tailEnd/>
          </a:ln>
        </p:spPr>
      </p:pic>
      <p:sp>
        <p:nvSpPr>
          <p:cNvPr id="5" name="Fumetto 2 4"/>
          <p:cNvSpPr/>
          <p:nvPr/>
        </p:nvSpPr>
        <p:spPr>
          <a:xfrm>
            <a:off x="2000250" y="5715000"/>
            <a:ext cx="714375" cy="285750"/>
          </a:xfrm>
          <a:prstGeom prst="wedgeRoundRectCallout">
            <a:avLst>
              <a:gd name="adj1" fmla="val 99199"/>
              <a:gd name="adj2" fmla="val -38909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000" b="1" dirty="0">
                <a:solidFill>
                  <a:schemeClr val="accent5">
                    <a:lumMod val="50000"/>
                  </a:schemeClr>
                </a:solidFill>
                <a:latin typeface="Eurostile LT" pitchFamily="2" charset="0"/>
              </a:rPr>
              <a:t>MC2</a:t>
            </a:r>
          </a:p>
        </p:txBody>
      </p:sp>
      <p:sp>
        <p:nvSpPr>
          <p:cNvPr id="8" name="Fumetto 2 7"/>
          <p:cNvSpPr/>
          <p:nvPr/>
        </p:nvSpPr>
        <p:spPr>
          <a:xfrm>
            <a:off x="500063" y="3214688"/>
            <a:ext cx="428625" cy="285750"/>
          </a:xfrm>
          <a:prstGeom prst="wedgeRoundRectCallout">
            <a:avLst>
              <a:gd name="adj1" fmla="val 56093"/>
              <a:gd name="adj2" fmla="val -349509"/>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000" b="1" dirty="0">
                <a:solidFill>
                  <a:schemeClr val="accent5">
                    <a:lumMod val="50000"/>
                  </a:schemeClr>
                </a:solidFill>
                <a:latin typeface="Eurostile LT" pitchFamily="2" charset="0"/>
              </a:rPr>
              <a:t>J 2</a:t>
            </a:r>
          </a:p>
        </p:txBody>
      </p:sp>
      <p:sp>
        <p:nvSpPr>
          <p:cNvPr id="9" name="Fumetto 2 8"/>
          <p:cNvSpPr/>
          <p:nvPr/>
        </p:nvSpPr>
        <p:spPr>
          <a:xfrm>
            <a:off x="928688" y="3571875"/>
            <a:ext cx="571500" cy="285750"/>
          </a:xfrm>
          <a:prstGeom prst="wedgeRoundRectCallout">
            <a:avLst>
              <a:gd name="adj1" fmla="val 94251"/>
              <a:gd name="adj2" fmla="val -316520"/>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000" b="1" dirty="0">
                <a:solidFill>
                  <a:schemeClr val="accent5">
                    <a:lumMod val="50000"/>
                  </a:schemeClr>
                </a:solidFill>
                <a:latin typeface="Eurostile LT" pitchFamily="2" charset="0"/>
              </a:rPr>
              <a:t>JP 1</a:t>
            </a:r>
          </a:p>
        </p:txBody>
      </p:sp>
      <p:sp>
        <p:nvSpPr>
          <p:cNvPr id="10" name="Fumetto 2 9"/>
          <p:cNvSpPr/>
          <p:nvPr/>
        </p:nvSpPr>
        <p:spPr>
          <a:xfrm>
            <a:off x="2143125" y="3357563"/>
            <a:ext cx="428625" cy="285750"/>
          </a:xfrm>
          <a:prstGeom prst="wedgeRoundRectCallout">
            <a:avLst>
              <a:gd name="adj1" fmla="val 193769"/>
              <a:gd name="adj2" fmla="val -339612"/>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000" b="1" dirty="0">
                <a:solidFill>
                  <a:schemeClr val="accent5">
                    <a:lumMod val="50000"/>
                  </a:schemeClr>
                </a:solidFill>
                <a:latin typeface="Eurostile LT" pitchFamily="2" charset="0"/>
              </a:rPr>
              <a:t>J 5</a:t>
            </a:r>
          </a:p>
        </p:txBody>
      </p:sp>
    </p:spTree>
    <p:extLst>
      <p:ext uri="{BB962C8B-B14F-4D97-AF65-F5344CB8AC3E}">
        <p14:creationId xmlns:p14="http://schemas.microsoft.com/office/powerpoint/2010/main" val="219133863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BULLETTYPE" val="3"/>
  <p:tag name="INPUTSOURCE" val="1"/>
  <p:tag name="BACKUPMAINTENANCE" val="7"/>
  <p:tag name="ROTATIONINTERVAL" val="2"/>
  <p:tag name="RACERSMAXDISPLAYED" val="5"/>
  <p:tag name="TEAMSINLEADERBOARD" val="20"/>
  <p:tag name="BUBBLEVALUEFORMAT" val="0.0"/>
  <p:tag name="CUSTOMCELLFORECOLOR" val="-16777216"/>
  <p:tag name="CUSTOMCELLBACKCOLOR4" val="-8355712"/>
  <p:tag name="DISPLAYDEVICEID" val="True"/>
  <p:tag name="GRIDSIZE" val="{Width=800, Height=600}"/>
  <p:tag name="CHARTCOLORS" val="0"/>
  <p:tag name="MULTIRESPDIVISOR" val="1"/>
  <p:tag name="INCORRECTPOINTVALUE" val="0"/>
  <p:tag name="AUTOADJUSTPARTRANGE" val="True"/>
  <p:tag name="FIBNUMRESULTS" val="10"/>
  <p:tag name="PRRESPONSE2" val="9"/>
  <p:tag name="PRRESPONSE6" val="1"/>
  <p:tag name="PRRESPONSE10" val="1"/>
  <p:tag name="POWERPOINTVERSION" val="12.0"/>
  <p:tag name="CSVFORMAT" val="0"/>
  <p:tag name="RESPCOUNTERFORMAT" val="0"/>
  <p:tag name="ALLOWDUPLICATES" val="False"/>
  <p:tag name="REVIEWONLY" val="False"/>
  <p:tag name="RACEANIMATIONSPEED" val="3"/>
  <p:tag name="BUBBLENAMEVISIBLE" val="True"/>
  <p:tag name="CUSTOMGRIDBACKCOLOR" val="-2830136"/>
  <p:tag name="USESCHEMECOLORS" val="True"/>
  <p:tag name="GRIDROTATIONINTERVAL" val="2"/>
  <p:tag name="POLLINGCYCLE" val="2"/>
  <p:tag name="INCLUDEPPT" val="True"/>
  <p:tag name="REALTIMEBACKUPPATH" val="(None)"/>
  <p:tag name="PRRESPONSE3" val="8"/>
  <p:tag name="PRRESPONSE8" val="1"/>
  <p:tag name="TPVERSION" val="2008"/>
  <p:tag name="COUNTDOWNSECONDS" val="10"/>
  <p:tag name="AUTOADVANCE" val="False"/>
  <p:tag name="SKIPREMAININGRACESLIDES" val="True"/>
  <p:tag name="BUBBLEGROUPING" val="3"/>
  <p:tag name="CUSTOMCELLBACKCOLOR3" val="-268652"/>
  <p:tag name="AUTOSIZEGRID" val="True"/>
  <p:tag name="RESETCHARTS" val="True"/>
  <p:tag name="REALTIMEBACKUP" val="False"/>
  <p:tag name="FIBINCLUDEOTHER" val="True"/>
  <p:tag name="PRRESPONSE5" val="6"/>
  <p:tag name="ANSWERNOWTEXT" val="Answer Now"/>
  <p:tag name="BACKUPSESSIONS" val="True"/>
  <p:tag name="RACEENDPOINTS" val="100"/>
  <p:tag name="DEFAULTNUMTEAMS" val="10"/>
  <p:tag name="DISPLAYDEVICENUMBER" val="True"/>
  <p:tag name="ZEROBASED" val="False"/>
  <p:tag name="PRRESPONSE1" val="10"/>
  <p:tag name="SHOWFLASHWARNING" val="False"/>
  <p:tag name="COUNTDOWNSTYLE" val="-1"/>
  <p:tag name="AUTOUPDATEALIASES" val="True"/>
  <p:tag name="BUBBLESIZEVISIBLE" val="True"/>
  <p:tag name="GRIDOPACITY" val="90"/>
  <p:tag name="FIBDISPLAYKEYWORDS" val="True"/>
  <p:tag name="SHOWBARVISIBLE" val="True"/>
  <p:tag name="NUMRESPONSES" val="1"/>
  <p:tag name="MAXRESPONDERS" val="20"/>
  <p:tag name="GRIDPOSITION" val="1"/>
  <p:tag name="CHARTSCALE" val="True"/>
  <p:tag name="PRRESPONSE9" val="1"/>
  <p:tag name="CHARTVALUEFORMAT" val="0%"/>
  <p:tag name="CUSTOMCELLBACKCOLOR2" val="-13395457"/>
  <p:tag name="CORRECTPOINTVALUE" val="1"/>
  <p:tag name="USESECONDARYMONITOR" val="True"/>
  <p:tag name="PARTICIPANTSINLEADERBOARD" val="20"/>
  <p:tag name="SAVECSVWITHSESSION" val="True"/>
  <p:tag name="DISPLAYNAME" val="True"/>
  <p:tag name="PRRESPONSE7" val="1"/>
  <p:tag name="GRIDFONTSIZE" val="12"/>
  <p:tag name="STDCHART" val="1"/>
  <p:tag name="RESPTABLESTYLE" val="-1"/>
  <p:tag name="CUSTOMCELLBACKCOLOR1" val="-657956"/>
  <p:tag name="PRRESPONSE4" val="7"/>
  <p:tag name="ADVANCEDSETTINGSVIEW" val="True"/>
  <p:tag name="DELIMITERS" val="3.1"/>
  <p:tag name="CHARTLABELS" val="1"/>
  <p:tag name="ALLOWUSERFEEDBACK" val="True"/>
  <p:tag name="ALWAYSOPENPOLL" val="False"/>
  <p:tag name="ANSWERNOWSTYLE" val="-1"/>
  <p:tag name="RESPCOUNTERSTYLE" val="-1"/>
  <p:tag name="INCLUDENONRESPONDERS" val="False"/>
  <p:tag name="FIBDISPLAYRESULTS" val="True"/>
  <p:tag name="TPSTANDARDS" val=""/>
  <p:tag name="EXPANDSHOWBAR" val="True"/>
  <p:tag name="TPFULLVERSION" val="4.3.2.1178"/>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2879</Words>
  <Application>Microsoft Office PowerPoint</Application>
  <PresentationFormat>Affichage à l'écran (4:3)</PresentationFormat>
  <Paragraphs>661</Paragraphs>
  <Slides>67</Slides>
  <Notes>1</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67</vt:i4>
      </vt:variant>
    </vt:vector>
  </HeadingPairs>
  <TitlesOfParts>
    <vt:vector size="69" baseType="lpstr">
      <vt:lpstr>Custom Design</vt:lpstr>
      <vt:lpstr>Image</vt:lpstr>
      <vt:lpstr>ALLEGRA – ARMONIA Modbus control</vt:lpstr>
      <vt:lpstr>INTRODUCTION OF NEW CONTROL</vt:lpstr>
      <vt:lpstr>What the MB Cards are?</vt:lpstr>
      <vt:lpstr>Présentation PowerPoint</vt:lpstr>
      <vt:lpstr>Présentation PowerPoint</vt:lpstr>
      <vt:lpstr>Présentation PowerPoint</vt:lpstr>
      <vt:lpstr>APPLICATION WITH ALLEGRA</vt:lpstr>
      <vt:lpstr>Présentation PowerPoint</vt:lpstr>
      <vt:lpstr>APPLICATION WITH ALLEGRA</vt:lpstr>
      <vt:lpstr>Présentation PowerPoint</vt:lpstr>
      <vt:lpstr>Présentation PowerPoint</vt:lpstr>
      <vt:lpstr>APPLICATION WITH ARMONIA AC motor</vt:lpstr>
      <vt:lpstr>APPLICATION WITH ARMONIA AC motor</vt:lpstr>
      <vt:lpstr>APPLICATION WITH ARMONIA AC motor</vt:lpstr>
      <vt:lpstr>APPLICATION WITH ARMONIA EC motor</vt:lpstr>
      <vt:lpstr>APPLICATION WITH ARMONIA EC motor</vt:lpstr>
      <vt:lpstr>APPLICATION WITH ARMONIA EC motor</vt:lpstr>
      <vt:lpstr>APPLICATION WITH ARMONIA</vt:lpstr>
      <vt:lpstr>Présentation PowerPoint</vt:lpstr>
      <vt:lpstr>Dip Blocks</vt:lpstr>
      <vt:lpstr>Configuration Dip Block</vt:lpstr>
      <vt:lpstr>Status and Alarms Leds Indication</vt:lpstr>
      <vt:lpstr>Serial Bus connection</vt:lpstr>
      <vt:lpstr>D0-D0 dry contact</vt:lpstr>
      <vt:lpstr>NEW REMOTE CONTROL</vt:lpstr>
      <vt:lpstr>Présentation PowerPoint</vt:lpstr>
      <vt:lpstr>Présentation PowerPoint</vt:lpstr>
      <vt:lpstr>Présentation PowerPoint</vt:lpstr>
      <vt:lpstr>Présentation PowerPoint</vt:lpstr>
      <vt:lpstr>Présentation PowerPoint</vt:lpstr>
      <vt:lpstr>Présentation PowerPoint</vt:lpstr>
      <vt:lpstr>RIR65 – infra-red remote control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Lennox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Ozzie Buckler</dc:creator>
  <cp:lastModifiedBy>Lenglet, Olivier</cp:lastModifiedBy>
  <cp:revision>681</cp:revision>
  <dcterms:created xsi:type="dcterms:W3CDTF">2008-03-18T14:07:51Z</dcterms:created>
  <dcterms:modified xsi:type="dcterms:W3CDTF">2013-02-15T14:53:52Z</dcterms:modified>
</cp:coreProperties>
</file>