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531" r:id="rId3"/>
    <p:sldId id="533" r:id="rId4"/>
    <p:sldId id="532" r:id="rId5"/>
    <p:sldId id="534" r:id="rId6"/>
    <p:sldId id="536" r:id="rId7"/>
    <p:sldId id="537" r:id="rId8"/>
    <p:sldId id="538" r:id="rId9"/>
    <p:sldId id="539" r:id="rId10"/>
    <p:sldId id="540" r:id="rId11"/>
    <p:sldId id="541" r:id="rId12"/>
    <p:sldId id="542" r:id="rId13"/>
    <p:sldId id="543" r:id="rId14"/>
    <p:sldId id="544" r:id="rId15"/>
    <p:sldId id="545" r:id="rId16"/>
    <p:sldId id="546" r:id="rId17"/>
    <p:sldId id="547" r:id="rId18"/>
  </p:sldIdLst>
  <p:sldSz cx="9144000" cy="6858000" type="screen4x3"/>
  <p:notesSz cx="6858000" cy="9144000"/>
  <p:custDataLst>
    <p:tags r:id="rId21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DFE1"/>
    <a:srgbClr val="C80D47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2" autoAdjust="0"/>
    <p:restoredTop sz="89165" autoAdjust="0"/>
  </p:normalViewPr>
  <p:slideViewPr>
    <p:cSldViewPr>
      <p:cViewPr>
        <p:scale>
          <a:sx n="75" d="100"/>
          <a:sy n="75" d="100"/>
        </p:scale>
        <p:origin x="-122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3144"/>
    </p:cViewPr>
  </p:sorterViewPr>
  <p:notesViewPr>
    <p:cSldViewPr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5024C73-6728-4B64-8269-53DF7D8553A0}" type="datetimeFigureOut">
              <a:rPr lang="fr-FR"/>
              <a:pPr>
                <a:defRPr/>
              </a:pPr>
              <a:t>15/02/2013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27A350-5B64-4046-B6FA-BA476F43AE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2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0A2E4CC-0A94-4BF2-A027-F16BB625A4C0}" type="datetimeFigureOut">
              <a:rPr lang="fr-FR"/>
              <a:pPr>
                <a:defRPr/>
              </a:pPr>
              <a:t>15/02/2013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4ABF1B-C938-4FB3-A994-908BE9F132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719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8825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rgbClr val="C00000"/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643688"/>
            <a:ext cx="75565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B1072-7836-4485-B8A5-66F4B0A755D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32" name="Picture 8" descr="\\mnssrv02\Services\Documentation\IMAGES\00Elements graphiques 2012\Faisceau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" y="5133947"/>
            <a:ext cx="9144000" cy="17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mnssrv02\Services\Documentation\IMAGES\00Elements graphiques 2012\lennox_logo_P1945_ThinkFar_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832620" cy="12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6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4838" cy="4754563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643688"/>
            <a:ext cx="75565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1D6A1-56AD-4D72-A17D-45EE2268D1D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7777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48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4838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pic>
        <p:nvPicPr>
          <p:cNvPr id="1030" name="Imag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938" y="188913"/>
            <a:ext cx="13652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2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00000"/>
          </a:solidFill>
          <a:latin typeface="Arial Narrow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 Narrow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SzPct val="80000"/>
        <a:buFont typeface="Wingdings" pitchFamily="2" charset="2"/>
        <a:buChar char="n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AA600"/>
        </a:buClr>
        <a:buSzPct val="11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004048" y="6281619"/>
            <a:ext cx="396044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b="1" dirty="0" smtClean="0">
                <a:solidFill>
                  <a:srgbClr val="595959"/>
                </a:solidFill>
                <a:latin typeface="+mn-lt"/>
              </a:rPr>
              <a:t>Olivier LENGLET – the 3</a:t>
            </a:r>
            <a:r>
              <a:rPr lang="en-US" sz="1200" b="1" baseline="30000" dirty="0" smtClean="0">
                <a:solidFill>
                  <a:srgbClr val="595959"/>
                </a:solidFill>
                <a:latin typeface="+mn-lt"/>
              </a:rPr>
              <a:t>rd</a:t>
            </a:r>
            <a:r>
              <a:rPr lang="en-US" sz="1200" b="1" dirty="0" smtClean="0">
                <a:solidFill>
                  <a:srgbClr val="595959"/>
                </a:solidFill>
                <a:latin typeface="+mn-lt"/>
              </a:rPr>
              <a:t> of February 2013</a:t>
            </a:r>
            <a:endParaRPr lang="en-US" sz="1200" b="1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27584" y="2276872"/>
            <a:ext cx="7772400" cy="1261721"/>
          </a:xfrm>
        </p:spPr>
        <p:txBody>
          <a:bodyPr anchor="t"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  <a:cs typeface="Arial" charset="0"/>
              </a:rPr>
              <a:t>STAND ALONE CONTROL FOR TERMINALS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-13420" y="4509120"/>
            <a:ext cx="9157420" cy="1118525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 smtClean="0">
                <a:latin typeface="Eurostile LT" pitchFamily="2" charset="0"/>
              </a:rPr>
              <a:t>Olivier Lenglet</a:t>
            </a:r>
            <a:endParaRPr lang="en-US" dirty="0">
              <a:latin typeface="Eurostile LT" pitchFamily="2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en-US" dirty="0" smtClean="0">
                <a:latin typeface="Eurostile LT" pitchFamily="2" charset="0"/>
              </a:rPr>
              <a:t>Airside/CCU Product Manager</a:t>
            </a:r>
            <a:r>
              <a:rPr lang="en-US" dirty="0">
                <a:latin typeface="Eurostile LT" pitchFamily="2" charset="0"/>
              </a:rPr>
              <a:t/>
            </a:r>
            <a:br>
              <a:rPr lang="en-US" dirty="0">
                <a:latin typeface="Eurostile LT" pitchFamily="2" charset="0"/>
              </a:rPr>
            </a:br>
            <a:endParaRPr lang="en-US" dirty="0">
              <a:latin typeface="Eurostile LT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73" y="3789040"/>
            <a:ext cx="2270346" cy="278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80" name="AutoShape 8" descr="data:image/jpeg;base64,/9j/4AAQSkZJRgABAQAAAQABAAD/2wCEAAkGBhISEBIQExESFBATEBASFxUWFRASEBIWFBUVFRUUFRMXHiYeGB0jGRISHy8gIycpLCwtFR4xNTAqNSYrLCkBCQoKDgwNFA4PGDUlHyQvNS0pNS0sLCwpNS0qMi0pLC4yNiksLzUpLDUsKS4sKSkpLCopKSkpKSosKSwsLCwsLP/AABEIAOEA4QMBIgACEQEDEQH/xAAcAAEAAQUBAQAAAAAAAAAAAAAABwIDBAUGAQj/xABCEAACAQICBwUFBAYKAwAAAAAAAQIDEQQhBQYSMUFRYQcicZGhExQygbFygsHwQkNSotHhFiRiZJKTs8LS8SNTsv/EABkBAQEAAwEAAAAAAAAAAAAAAAADAQQFAv/EAB0RAQACAgMBAQAAAAAAAAAAAAABAwIREhMhBEH/2gAMAwEAAhEDEQA/AJxAAAAAAAAAAAAAAAAAAAAAAAAAAAAAAAAAAAAAAAAAAAAAAAAAAAAAAAAAAAAAAAAAAAAAAAAAAAAAAAAAAAAAAAAAAAAAAAAI4x2vuJnJuk404XdlsqUmubb4+BIeIb2JW37MreNsiE8PK0UpNJ3e9pb3dICUNUNY5YqE1NJVKbim45RkpJ2duD7rOgOF7M13sU7rN0beCU8/A7oAAAAAAAAAAAAAAAAAAAAAAAAAAAABzuuemZUaUacHapV2o34xil3muuaS8egGxxusOGpPZnWgpLfFXlJeKjdowJa84RO21N9VCVvUjyVNLLe/QKnf+X8wJEhrxhH+lNeMJ/gYeI7Q6K+ClVl1exFfVv0OUoTpqMoulGTe6TctqPgr29Cy6ceQGdrFrnXxFOdOlH2UHGSaTvUnlu2uC6LzI5qYVtvaass7Nd771+VztYwSZ7KpT4uN0r5mtfR26902KLuvfm2i1ZxNahU9pSlJKKeb+F3fw8mrXv8ALpaSdF9osJRXtqUoy/ah3ovn3XmvU5CU4yWTuhTppFasOGMY72nZnzynLSR/6Y4O1/bfuVb/APyU/wBNMH/7X/l1f+JweGnTi7ypqceV3G/3lmizVhFtuK2Ve9r3suV2UTSLT1wwb/XJfajUj6tWNrQxEZxUoSjKL4xaa80RBGmuO7mv4GdonSksJVVSLbptr2keEo8Xbmt6fS3ECVQU05ppSTumk0+ae4qAAAAAAAAAAAAAAAAAAAAcd2gYd3oVf0VtwfJN2cfPZl5HYlnGYOFWnKnNXhJWa/FcmnZ36ARHxKkze6Q1apU6jprGYdSVnsVZxp1En8Pj5IQ1MrSjtQqUZp7tmd0/nawGj2zxzN3LUXF2y9j4Oc0/SLLGI1LxkVfYhLpCom1/jUQNFisS4xus80U0K6nHaW7NGPi68Vtxm7OLcZJ5Si+TW9MvaOp2pQtxV/N3/ECxidIbM9hLO68n+WZMKpi4/Cr2kZ/2WvGzuvqzP0ToaviL+xpuSTs5XSgny2nlfoBVGoVqRsq2ouOVtiNF5Z3qPLpuLuH1Ixue3GiuTjNv6oDUlFS/wpXk2klxbeSXmzpaWo2Ie9014yk/ojeaB1OhQn7ac/aVUnbLZhC++y4vfm/IDdaOw7p0aVN5uFOEX4xik/oZAAAAAAAAAAAAAAAAAAAAADn9cdao4KjdWdeaapx3q63yl/ZV147jP09punhKEq1TcslFW2pye6Mb/lJN8CD9M6XqYmtKtUd5SeS/RhHhCPRfzAxcXVdWUp1HtynJyk3m23vZr54Jxe1BtPo9l/KSM0xMTUb7kPvPl0A3eq/aRi8I1Fydajxp1JNuPPYqZuPHmuhv9cu0f3vDwo4eM4Qmr1dpJS35U01vWV2+OXU4BaOS3t36FzDYq6ae9eqNP67Jww1H62/lrjLLc/iqVFKPW2/jc73QeAdWNKnG204R37so3OKjh9pZ3TOv0bjNmMJJ2eyndcMiXw5zPKFPtxiOMtTrC3ZJNrPhveTyuavQel6mDxMcRS3r4obozi/ig+j9HZmw0w1N2638v+zSvuvPxzJ/TZMXeKfPXE1evojQ2l6eKoQr0neE184tZOMlwad0ZpwPY5O+Erv+9P8A0qZ3x0q8uWMTLn2Y8cpiAAHt4AAAAAAAAAAAAAAAAAAAAAHB9ryfulF/3letOoRTGpzJc7W6d8DB/s4mm/ONRfiQ+B7icRayXxPd06lyjSUVbzfFswlTvVfKy/gZtWooxb4JAY2OxVu7H4n6FijQ2akHnZv1K8HC95u+03+bGYofnkRuq7MdK1WdeW2Qps995nFWjKy5NJpeBYjO2Tfz3JntSWWTV+rOLHZVl547E9duPvqmnO187ve23dljFV7x33zvuLVVu74/QqpUXa7L1UZ2ZcpRsuwrx4wnfs/0XRoYGl7GcaiqL2k6kW2pzaSla+61lG2T7uedzpCCdQ9bZYLExhKX9UqySqJ/DBvJVVytlfmvBE6pnYiIiNQ5Mzudy9ABlgAAAAAAAAAAAAAAAAAAAAAarWXV+GNoOhOUoraUlKNrqUb2unvWe4hzWTUzE4N3nHapXyqxu4P7S3wfR/JsngpnBNNNJpqzTzTT4NAfMVaps1FLg0k/UqxdW8LLi4r1/kTZpLspwNWUppVKTlwpySgvCMk0vDcc3rH2RU6OHqVsPWquVKEqmxU2JKSim2ouKTTsst4Ef0kXkWKMi/FgVbF9+4SwqfDMqRnYGaUoy7u/issrAYEcLZZxszFxGJS7qV36I6HWHH06jXs47Ktbr4nPVcLZZGBZqUW8771uJb7OtfqU6NLB15OGIhFU4ynZQrJZRUZftW2VZ77ZXIpjSyyefjkeShdZr+BkfTAIh1M7TJ0HGhi3KdDKMaucqlL7b3zj13rrwlulVjKKlFqUZJSTTTTTzTT4oCsAAAAAAAAAAAAAAAAAAAAAAAA8lG6s9x6AIF131ZeBxUoqL93qNzpPOyXGnfnF+lmaaEz6B1g0BSxlCVCqnsvNNZShJXtOL5q782nkyE9Z9TsRgJNzW3h3K0a0U9l8lNfoS6PLfZsDXxkXFMwoVvzxLqrAXG7v8/U9td9PAxqde/ii/GQHnu298Ou5HuzytkXoyyt4fn6nsabe5X8AMSpSOn7Ptcp4StGhUk3hKklGz/Uylkpx5Rv8S+fO+gnCxg4qO8D6ZBptTtIuvgMNVbvJ0YKT5yh3JfvRZuQAAAAAAAAAAAAAAAAAAAAAAAABRVoxlFxlFSi1ZppOLT4NPeVgDhtN9keDrd6i5YaXKFpUf8t7vutHK4rsexsZWp1sPOPOTqU5fOOzJepMYAhel2OY5ybdXDRy/aqyu/DYXmaLS2ruKwjXvFFwjKTjGalGUJNK9k0+XO31PoU5ztB0P7xgK0Ur1KaVaHPap5tLxjtr5gQrTkbLAaXnRUlDZTkrXaTkvC+409CoZCYCrO+Zh10ZM2Y1cCY+yPEbWjVG/wAFetHhldqf+/1O0I87F6v9VxELq6xN7cVtU4Z/PZfkSGAAAAAAAAAAAAAAAAAAAAAAAAAAAAAADxo9AHz3rDov3bGV6FrRhUbj9iXeh+7JeRio7ftg0Ts16GKSyqQdGX2od6N/GMpf4DhYSAqZj1UZEixVQEldic//AB4tcqlF9M4yX4MkwjHsTXdxn2qH0qEnAAAAAAAAAAAAAAAAAAAAAAAAAAAAAAAAAc12iaJ940fWSXeppV4+NPN+cdtfMg+lM+k5wTTTV0001wae9HzvpbRrw2JrYd/qqsorrHfB/OLi/mBZuWarL1y1UAkjsUj3MW+G3RXkpv8AFEmkfdjmj5ww1arJNRq1Y7F795QjZyXS7a+6yQQAAAAAAAAAAAAAAAAAAAAAAAAAAAAAAAABx+tvZ1TxlT28ajpVnFRk7bcJ2yTaumnbK6fyOwAEVQ7IsRezr0dnPNKo307tl9Te6J7KMNTalWnKu1Z7Ntil84q7fn8juABTTpqKUYpKKSSSSSSWSSS3Iq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5207" y="1141763"/>
            <a:ext cx="8372288" cy="532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General features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Outputs for on / off valve actuator and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/>
            </a:r>
            <a:b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</a:b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electrical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heater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Output for three-speed fan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Control depending on the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room/return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air temperature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Automatic heating / cooling changeover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Operating modes: normal, energy saving and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/>
            </a:r>
            <a:b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</a:b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frost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protection mode or OFF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Operating mode changeover input for remote control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Selectable control parameters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Operating voltage AC 230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V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eaLnBrk="0" hangingPunct="0">
              <a:defRPr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Applications</a:t>
            </a:r>
          </a:p>
          <a:p>
            <a:pPr eaLnBrk="0" hangingPunct="0"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2p / 2p + Electrical Heater / 4p</a:t>
            </a:r>
          </a:p>
        </p:txBody>
      </p:sp>
      <p:grpSp>
        <p:nvGrpSpPr>
          <p:cNvPr id="8" name="Groupe 11"/>
          <p:cNvGrpSpPr>
            <a:grpSpLocks/>
          </p:cNvGrpSpPr>
          <p:nvPr/>
        </p:nvGrpSpPr>
        <p:grpSpPr bwMode="auto">
          <a:xfrm flipV="1">
            <a:off x="233363" y="620713"/>
            <a:ext cx="8785225" cy="360362"/>
            <a:chOff x="-1966664" y="908720"/>
            <a:chExt cx="8784976" cy="432048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966664" y="1340768"/>
              <a:ext cx="632283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4932415" y="908720"/>
              <a:ext cx="188589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V="1">
              <a:off x="4356169" y="908720"/>
              <a:ext cx="576247" cy="4320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66688" y="180975"/>
            <a:ext cx="8634412" cy="374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LXRCC20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4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81" y="1700808"/>
            <a:ext cx="2270346" cy="278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80" name="AutoShape 8" descr="data:image/jpeg;base64,/9j/4AAQSkZJRgABAQAAAQABAAD/2wCEAAkGBhISEBIQExESFBATEBASFxUWFRASEBIWFBUVFRUUFRMXHiYeGB0jGRISHy8gIycpLCwtFR4xNTAqNSYrLCkBCQoKDgwNFA4PGDUlHyQvNS0pNS0sLCwpNS0qMi0pLC4yNiksLzUpLDUsKS4sKSkpLCopKSkpKSosKSwsLCwsLP/AABEIAOEA4QMBIgACEQEDEQH/xAAcAAEAAQUBAQAAAAAAAAAAAAAABwIDBAUGAQj/xABCEAACAQICBwUFBAYKAwAAAAAAAQIDEQQhBQYSMUFRYQcicZGhExQygbFygsHwQkNSotHhFiRiZJKTs8LS8SNTsv/EABkBAQEAAwEAAAAAAAAAAAAAAAADAQQFAv/EAB0RAQACAgMBAQAAAAAAAAAAAAABAwIREhMhBEH/2gAMAwEAAhEDEQA/AJxAAAAAAAAAAAAAAAAAAAAAAAAAAAAAAAAAAAAAAAAAAAAAAAAAAAAAAAAAAAAAAAAAAAAAAAAAAAAAAAAAAAAAAAAAAAAAAAAI4x2vuJnJuk404XdlsqUmubb4+BIeIb2JW37MreNsiE8PK0UpNJ3e9pb3dICUNUNY5YqE1NJVKbim45RkpJ2duD7rOgOF7M13sU7rN0beCU8/A7oAAAAAAAAAAAAAAAAAAAAAAAAAAAABzuuemZUaUacHapV2o34xil3muuaS8egGxxusOGpPZnWgpLfFXlJeKjdowJa84RO21N9VCVvUjyVNLLe/QKnf+X8wJEhrxhH+lNeMJ/gYeI7Q6K+ClVl1exFfVv0OUoTpqMoulGTe6TctqPgr29Cy6ceQGdrFrnXxFOdOlH2UHGSaTvUnlu2uC6LzI5qYVtvaass7Nd771+VztYwSZ7KpT4uN0r5mtfR26902KLuvfm2i1ZxNahU9pSlJKKeb+F3fw8mrXv8ALpaSdF9osJRXtqUoy/ah3ovn3XmvU5CU4yWTuhTppFasOGMY72nZnzynLSR/6Y4O1/bfuVb/APyU/wBNMH/7X/l1f+JweGnTi7ypqceV3G/3lmizVhFtuK2Ve9r3suV2UTSLT1wwb/XJfajUj6tWNrQxEZxUoSjKL4xaa80RBGmuO7mv4GdonSksJVVSLbptr2keEo8Xbmt6fS3ECVQU05ppSTumk0+ae4qAAAAAAAAAAAAAAAAAAAAcd2gYd3oVf0VtwfJN2cfPZl5HYlnGYOFWnKnNXhJWa/FcmnZ36ARHxKkze6Q1apU6jprGYdSVnsVZxp1En8Pj5IQ1MrSjtQqUZp7tmd0/nawGj2zxzN3LUXF2y9j4Oc0/SLLGI1LxkVfYhLpCom1/jUQNFisS4xus80U0K6nHaW7NGPi68Vtxm7OLcZJ5Si+TW9MvaOp2pQtxV/N3/ECxidIbM9hLO68n+WZMKpi4/Cr2kZ/2WvGzuvqzP0ToaviL+xpuSTs5XSgny2nlfoBVGoVqRsq2ouOVtiNF5Z3qPLpuLuH1Ixue3GiuTjNv6oDUlFS/wpXk2klxbeSXmzpaWo2Ie9014yk/ojeaB1OhQn7ac/aVUnbLZhC++y4vfm/IDdaOw7p0aVN5uFOEX4xik/oZAAAAAAAAAAAAAAAAAAAAADn9cdao4KjdWdeaapx3q63yl/ZV147jP09punhKEq1TcslFW2pye6Mb/lJN8CD9M6XqYmtKtUd5SeS/RhHhCPRfzAxcXVdWUp1HtynJyk3m23vZr54Jxe1BtPo9l/KSM0xMTUb7kPvPl0A3eq/aRi8I1Fydajxp1JNuPPYqZuPHmuhv9cu0f3vDwo4eM4Qmr1dpJS35U01vWV2+OXU4BaOS3t36FzDYq6ae9eqNP67Jww1H62/lrjLLc/iqVFKPW2/jc73QeAdWNKnG204R37so3OKjh9pZ3TOv0bjNmMJJ2eyndcMiXw5zPKFPtxiOMtTrC3ZJNrPhveTyuavQel6mDxMcRS3r4obozi/ig+j9HZmw0w1N2638v+zSvuvPxzJ/TZMXeKfPXE1evojQ2l6eKoQr0neE184tZOMlwad0ZpwPY5O+Erv+9P8A0qZ3x0q8uWMTLn2Y8cpiAAHt4AAAAAAAAAAAAAAAAAAAAAHB9ryfulF/3letOoRTGpzJc7W6d8DB/s4mm/ONRfiQ+B7icRayXxPd06lyjSUVbzfFswlTvVfKy/gZtWooxb4JAY2OxVu7H4n6FijQ2akHnZv1K8HC95u+03+bGYofnkRuq7MdK1WdeW2Qps995nFWjKy5NJpeBYjO2Tfz3JntSWWTV+rOLHZVl547E9duPvqmnO187ve23dljFV7x33zvuLVVu74/QqpUXa7L1UZ2ZcpRsuwrx4wnfs/0XRoYGl7GcaiqL2k6kW2pzaSla+61lG2T7uedzpCCdQ9bZYLExhKX9UqySqJ/DBvJVVytlfmvBE6pnYiIiNQ5Mzudy9ABlgAAAAAAAAAAAAAAAAAAAAAarWXV+GNoOhOUoraUlKNrqUb2unvWe4hzWTUzE4N3nHapXyqxu4P7S3wfR/JsngpnBNNNJpqzTzTT4NAfMVaps1FLg0k/UqxdW8LLi4r1/kTZpLspwNWUppVKTlwpySgvCMk0vDcc3rH2RU6OHqVsPWquVKEqmxU2JKSim2ouKTTsst4Ef0kXkWKMi/FgVbF9+4SwqfDMqRnYGaUoy7u/issrAYEcLZZxszFxGJS7qV36I6HWHH06jXs47Ktbr4nPVcLZZGBZqUW8771uJb7OtfqU6NLB15OGIhFU4ynZQrJZRUZftW2VZ77ZXIpjSyyefjkeShdZr+BkfTAIh1M7TJ0HGhi3KdDKMaucqlL7b3zj13rrwlulVjKKlFqUZJSTTTTTzTT4oCsAAAAAAAAAAAAAAAAAAAAAAAA8lG6s9x6AIF131ZeBxUoqL93qNzpPOyXGnfnF+lmaaEz6B1g0BSxlCVCqnsvNNZShJXtOL5q782nkyE9Z9TsRgJNzW3h3K0a0U9l8lNfoS6PLfZsDXxkXFMwoVvzxLqrAXG7v8/U9td9PAxqde/ii/GQHnu298Ou5HuzytkXoyyt4fn6nsabe5X8AMSpSOn7Ptcp4StGhUk3hKklGz/Uylkpx5Rv8S+fO+gnCxg4qO8D6ZBptTtIuvgMNVbvJ0YKT5yh3JfvRZuQAAAAAAAAAAAAAAAAAAAAAAAABRVoxlFxlFSi1ZppOLT4NPeVgDhtN9keDrd6i5YaXKFpUf8t7vutHK4rsexsZWp1sPOPOTqU5fOOzJepMYAhel2OY5ybdXDRy/aqyu/DYXmaLS2ruKwjXvFFwjKTjGalGUJNK9k0+XO31PoU5ztB0P7xgK0Ur1KaVaHPap5tLxjtr5gQrTkbLAaXnRUlDZTkrXaTkvC+409CoZCYCrO+Zh10ZM2Y1cCY+yPEbWjVG/wAFetHhldqf+/1O0I87F6v9VxELq6xN7cVtU4Z/PZfkSGAAAAAAAAAAAAAAAAAAAAAAAAAAAAAADxo9AHz3rDov3bGV6FrRhUbj9iXeh+7JeRio7ftg0Ts16GKSyqQdGX2od6N/GMpf4DhYSAqZj1UZEixVQEldic//AB4tcqlF9M4yX4MkwjHsTXdxn2qH0qEnAAAAAAAAAAAAAAAAAAAAAAAAAAAAAAAAAc12iaJ940fWSXeppV4+NPN+cdtfMg+lM+k5wTTTV0001wae9HzvpbRrw2JrYd/qqsorrHfB/OLi/mBZuWarL1y1UAkjsUj3MW+G3RXkpv8AFEmkfdjmj5ww1arJNRq1Y7F795QjZyXS7a+6yQQAAAAAAAAAAAAAAAAAAAAAAAAAAAAAAAABx+tvZ1TxlT28ajpVnFRk7bcJ2yTaumnbK6fyOwAEVQ7IsRezr0dnPNKo307tl9Te6J7KMNTalWnKu1Z7Ntil84q7fn8juABTTpqKUYpKKSSSSSSWSSS3Iq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5207" y="1141763"/>
            <a:ext cx="8372288" cy="532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Automatic changeover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changeover sensor (QAH11 + ARG86.3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)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When 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the water 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temperature lies above 28 °C, 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</a:b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the 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controller switches to heating mode, 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</a:b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below 16 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°C it switches to cooling mode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.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endParaRPr lang="en-US" sz="16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endParaRPr lang="en-US" sz="16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endParaRPr lang="en-US" sz="16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endParaRPr lang="en-US" sz="16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eaLnBrk="0" hangingPunct="0"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Energy saving mode</a:t>
            </a:r>
            <a:endParaRPr lang="en-US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marL="742950" lvl="1" indent="-28575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the </a:t>
            </a:r>
            <a:r>
              <a:rPr lang="en-US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setpoint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 of heating is 16°C and the </a:t>
            </a:r>
            <a:r>
              <a:rPr lang="en-US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setpoint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 of 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cooling 28 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°C, independent of the position of the </a:t>
            </a:r>
            <a:r>
              <a:rPr lang="en-US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setpoint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 knob. This operating mode will 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be activated 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when input D1 for operating mode changeover is active and DIP switch 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no.2 is 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set to ON.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90" y="2891260"/>
            <a:ext cx="2105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11"/>
          <p:cNvGrpSpPr>
            <a:grpSpLocks/>
          </p:cNvGrpSpPr>
          <p:nvPr/>
        </p:nvGrpSpPr>
        <p:grpSpPr bwMode="auto">
          <a:xfrm flipV="1">
            <a:off x="233363" y="620713"/>
            <a:ext cx="8785225" cy="360362"/>
            <a:chOff x="-1966664" y="908720"/>
            <a:chExt cx="8784976" cy="432048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-1966664" y="1340768"/>
              <a:ext cx="632283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4932415" y="908720"/>
              <a:ext cx="188589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V="1">
              <a:off x="4356169" y="908720"/>
              <a:ext cx="576247" cy="4320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6688" y="180975"/>
            <a:ext cx="8634412" cy="374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LXRCC20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2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86" y="2708920"/>
            <a:ext cx="1135173" cy="139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80" name="AutoShape 8" descr="data:image/jpeg;base64,/9j/4AAQSkZJRgABAQAAAQABAAD/2wCEAAkGBhISEBIQExESFBATEBASFxUWFRASEBIWFBUVFRUUFRMXHiYeGB0jGRISHy8gIycpLCwtFR4xNTAqNSYrLCkBCQoKDgwNFA4PGDUlHyQvNS0pNS0sLCwpNS0qMi0pLC4yNiksLzUpLDUsKS4sKSkpLCopKSkpKSosKSwsLCwsLP/AABEIAOEA4QMBIgACEQEDEQH/xAAcAAEAAQUBAQAAAAAAAAAAAAAABwIDBAUGAQj/xABCEAACAQICBwUFBAYKAwAAAAAAAQIDEQQhBQYSMUFRYQcicZGhExQygbFygsHwQkNSotHhFiRiZJKTs8LS8SNTsv/EABkBAQEAAwEAAAAAAAAAAAAAAAADAQQFAv/EAB0RAQACAgMBAQAAAAAAAAAAAAABAwIREhMhBEH/2gAMAwEAAhEDEQA/AJxAAAAAAAAAAAAAAAAAAAAAAAAAAAAAAAAAAAAAAAAAAAAAAAAAAAAAAAAAAAAAAAAAAAAAAAAAAAAAAAAAAAAAAAAAAAAAAAAI4x2vuJnJuk404XdlsqUmubb4+BIeIb2JW37MreNsiE8PK0UpNJ3e9pb3dICUNUNY5YqE1NJVKbim45RkpJ2duD7rOgOF7M13sU7rN0beCU8/A7oAAAAAAAAAAAAAAAAAAAAAAAAAAAABzuuemZUaUacHapV2o34xil3muuaS8egGxxusOGpPZnWgpLfFXlJeKjdowJa84RO21N9VCVvUjyVNLLe/QKnf+X8wJEhrxhH+lNeMJ/gYeI7Q6K+ClVl1exFfVv0OUoTpqMoulGTe6TctqPgr29Cy6ceQGdrFrnXxFOdOlH2UHGSaTvUnlu2uC6LzI5qYVtvaass7Nd771+VztYwSZ7KpT4uN0r5mtfR26902KLuvfm2i1ZxNahU9pSlJKKeb+F3fw8mrXv8ALpaSdF9osJRXtqUoy/ah3ovn3XmvU5CU4yWTuhTppFasOGMY72nZnzynLSR/6Y4O1/bfuVb/APyU/wBNMH/7X/l1f+JweGnTi7ypqceV3G/3lmizVhFtuK2Ve9r3suV2UTSLT1wwb/XJfajUj6tWNrQxEZxUoSjKL4xaa80RBGmuO7mv4GdonSksJVVSLbptr2keEo8Xbmt6fS3ECVQU05ppSTumk0+ae4qAAAAAAAAAAAAAAAAAAAAcd2gYd3oVf0VtwfJN2cfPZl5HYlnGYOFWnKnNXhJWa/FcmnZ36ARHxKkze6Q1apU6jprGYdSVnsVZxp1En8Pj5IQ1MrSjtQqUZp7tmd0/nawGj2zxzN3LUXF2y9j4Oc0/SLLGI1LxkVfYhLpCom1/jUQNFisS4xus80U0K6nHaW7NGPi68Vtxm7OLcZJ5Si+TW9MvaOp2pQtxV/N3/ECxidIbM9hLO68n+WZMKpi4/Cr2kZ/2WvGzuvqzP0ToaviL+xpuSTs5XSgny2nlfoBVGoVqRsq2ouOVtiNF5Z3qPLpuLuH1Ixue3GiuTjNv6oDUlFS/wpXk2klxbeSXmzpaWo2Ie9014yk/ojeaB1OhQn7ac/aVUnbLZhC++y4vfm/IDdaOw7p0aVN5uFOEX4xik/oZAAAAAAAAAAAAAAAAAAAAADn9cdao4KjdWdeaapx3q63yl/ZV147jP09punhKEq1TcslFW2pye6Mb/lJN8CD9M6XqYmtKtUd5SeS/RhHhCPRfzAxcXVdWUp1HtynJyk3m23vZr54Jxe1BtPo9l/KSM0xMTUb7kPvPl0A3eq/aRi8I1Fydajxp1JNuPPYqZuPHmuhv9cu0f3vDwo4eM4Qmr1dpJS35U01vWV2+OXU4BaOS3t36FzDYq6ae9eqNP67Jww1H62/lrjLLc/iqVFKPW2/jc73QeAdWNKnG204R37so3OKjh9pZ3TOv0bjNmMJJ2eyndcMiXw5zPKFPtxiOMtTrC3ZJNrPhveTyuavQel6mDxMcRS3r4obozi/ig+j9HZmw0w1N2638v+zSvuvPxzJ/TZMXeKfPXE1evojQ2l6eKoQr0neE184tZOMlwad0ZpwPY5O+Erv+9P8A0qZ3x0q8uWMTLn2Y8cpiAAHt4AAAAAAAAAAAAAAAAAAAAAHB9ryfulF/3letOoRTGpzJc7W6d8DB/s4mm/ONRfiQ+B7icRayXxPd06lyjSUVbzfFswlTvVfKy/gZtWooxb4JAY2OxVu7H4n6FijQ2akHnZv1K8HC95u+03+bGYofnkRuq7MdK1WdeW2Qps995nFWjKy5NJpeBYjO2Tfz3JntSWWTV+rOLHZVl547E9duPvqmnO187ve23dljFV7x33zvuLVVu74/QqpUXa7L1UZ2ZcpRsuwrx4wnfs/0XRoYGl7GcaiqL2k6kW2pzaSla+61lG2T7uedzpCCdQ9bZYLExhKX9UqySqJ/DBvJVVytlfmvBE6pnYiIiNQ5Mzudy9ABlgAAAAAAAAAAAAAAAAAAAAAarWXV+GNoOhOUoraUlKNrqUb2unvWe4hzWTUzE4N3nHapXyqxu4P7S3wfR/JsngpnBNNNJpqzTzTT4NAfMVaps1FLg0k/UqxdW8LLi4r1/kTZpLspwNWUppVKTlwpySgvCMk0vDcc3rH2RU6OHqVsPWquVKEqmxU2JKSim2ouKTTsst4Ef0kXkWKMi/FgVbF9+4SwqfDMqRnYGaUoy7u/issrAYEcLZZxszFxGJS7qV36I6HWHH06jXs47Ktbr4nPVcLZZGBZqUW8771uJb7OtfqU6NLB15OGIhFU4ynZQrJZRUZftW2VZ77ZXIpjSyyefjkeShdZr+BkfTAIh1M7TJ0HGhi3KdDKMaucqlL7b3zj13rrwlulVjKKlFqUZJSTTTTTzTT4oCsAAAAAAAAAAAAAAAAAAAAAAAA8lG6s9x6AIF131ZeBxUoqL93qNzpPOyXGnfnF+lmaaEz6B1g0BSxlCVCqnsvNNZShJXtOL5q782nkyE9Z9TsRgJNzW3h3K0a0U9l8lNfoS6PLfZsDXxkXFMwoVvzxLqrAXG7v8/U9td9PAxqde/ii/GQHnu298Ou5HuzytkXoyyt4fn6nsabe5X8AMSpSOn7Ptcp4StGhUk3hKklGz/Uylkpx5Rv8S+fO+gnCxg4qO8D6ZBptTtIuvgMNVbvJ0YKT5yh3JfvRZuQAAAAAAAAAAAAAAAAAAAAAAAABRVoxlFxlFSi1ZppOLT4NPeVgDhtN9keDrd6i5YaXKFpUf8t7vutHK4rsexsZWp1sPOPOTqU5fOOzJepMYAhel2OY5ybdXDRy/aqyu/DYXmaLS2ruKwjXvFFwjKTjGalGUJNK9k0+XO31PoU5ztB0P7xgK0Ur1KaVaHPap5tLxjtr5gQrTkbLAaXnRUlDZTkrXaTkvC+409CoZCYCrO+Zh10ZM2Y1cCY+yPEbWjVG/wAFetHhldqf+/1O0I87F6v9VxELq6xN7cVtU4Z/PZfkSGAAAAAAAAAAAAAAAAAAAAAAAAAAAAAADxo9AHz3rDov3bGV6FrRhUbj9iXeh+7JeRio7ftg0Ts16GKSyqQdGX2od6N/GMpf4DhYSAqZj1UZEixVQEldic//AB4tcqlF9M4yX4MkwjHsTXdxn2qH0qEnAAAAAAAAAAAAAAAAAAAAAAAAAAAAAAAAAc12iaJ940fWSXeppV4+NPN+cdtfMg+lM+k5wTTTV0001wae9HzvpbRrw2JrYd/qqsorrHfB/OLi/mBZuWarL1y1UAkjsUj3MW+G3RXkpv8AFEmkfdjmj5ww1arJNRq1Y7F795QjZyXS7a+6yQQAAAAAAAAAAAAAAAAAAAAAAAAAAAAAAAABx+tvZ1TxlT28ajpVnFRk7bcJ2yTaumnbK6fyOwAEVQ7IsRezr0dnPNKo307tl9Te6J7KMNTalWnKu1Z7Ntil84q7fn8juABTTpqKUYpKKSSSSSSWSSS3Iq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5207" y="1141763"/>
            <a:ext cx="8372288" cy="532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2800" b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Set of DIP switches </a:t>
            </a:r>
          </a:p>
          <a:p>
            <a:endParaRPr lang="en-US" sz="1100" smtClean="0">
              <a:latin typeface="Eurostile LT" pitchFamily="2" charset="0"/>
            </a:endParaRPr>
          </a:p>
          <a:p>
            <a:r>
              <a:rPr lang="en-US" sz="1100" smtClean="0">
                <a:latin typeface="Eurostile LT" pitchFamily="2" charset="0"/>
              </a:rPr>
              <a:t>1 Fan control			ON  : Fan control is temperature dependent in all operating modes</a:t>
            </a:r>
          </a:p>
          <a:p>
            <a:r>
              <a:rPr lang="en-US" sz="1100" smtClean="0">
                <a:latin typeface="Eurostile LT" pitchFamily="2" charset="0"/>
              </a:rPr>
              <a:t>			</a:t>
            </a:r>
            <a:r>
              <a:rPr lang="en-US" sz="1100" b="1" smtClean="0">
                <a:solidFill>
                  <a:srgbClr val="FF0000"/>
                </a:solidFill>
                <a:latin typeface="Eurostile LT" pitchFamily="2" charset="0"/>
              </a:rPr>
              <a:t>OFF :</a:t>
            </a:r>
            <a:r>
              <a:rPr lang="en-US" sz="1100" smtClean="0">
                <a:latin typeface="Eurostile LT" pitchFamily="2" charset="0"/>
              </a:rPr>
              <a:t> Fan control in normal operation is temperature-independent </a:t>
            </a:r>
          </a:p>
          <a:p>
            <a:endParaRPr lang="en-US" sz="1100" smtClean="0">
              <a:latin typeface="Eurostile LT" pitchFamily="2" charset="0"/>
            </a:endParaRPr>
          </a:p>
          <a:p>
            <a:r>
              <a:rPr lang="en-US" sz="1100" smtClean="0">
                <a:latin typeface="Eurostile LT" pitchFamily="2" charset="0"/>
              </a:rPr>
              <a:t>2 Operating mode changeover	ON  : Changeover between normal operation and energy saving mode</a:t>
            </a:r>
          </a:p>
          <a:p>
            <a:r>
              <a:rPr lang="en-US" sz="1100" smtClean="0">
                <a:latin typeface="Eurostile LT" pitchFamily="2" charset="0"/>
              </a:rPr>
              <a:t>via an external switch		</a:t>
            </a:r>
            <a:r>
              <a:rPr lang="en-US" sz="1100" b="1" smtClean="0">
                <a:solidFill>
                  <a:srgbClr val="FF0000"/>
                </a:solidFill>
                <a:latin typeface="Eurostile LT" pitchFamily="2" charset="0"/>
              </a:rPr>
              <a:t>OFF :</a:t>
            </a:r>
            <a:r>
              <a:rPr lang="en-US" sz="1100" smtClean="0">
                <a:latin typeface="Eurostile LT" pitchFamily="2" charset="0"/>
              </a:rPr>
              <a:t> Changeover between normal operation and standby</a:t>
            </a:r>
          </a:p>
          <a:p>
            <a:endParaRPr lang="en-US" sz="1100" smtClean="0">
              <a:latin typeface="Eurostile LT" pitchFamily="2" charset="0"/>
            </a:endParaRPr>
          </a:p>
          <a:p>
            <a:r>
              <a:rPr lang="en-US" sz="1100" smtClean="0">
                <a:latin typeface="Eurostile LT" pitchFamily="2" charset="0"/>
              </a:rPr>
              <a:t>3 Operating action of switch	</a:t>
            </a:r>
            <a:r>
              <a:rPr lang="en-US" sz="1100" b="1" smtClean="0">
                <a:solidFill>
                  <a:srgbClr val="FF0000"/>
                </a:solidFill>
                <a:latin typeface="Eurostile LT" pitchFamily="2" charset="0"/>
              </a:rPr>
              <a:t>ON :</a:t>
            </a:r>
            <a:r>
              <a:rPr lang="en-US" sz="1100" smtClean="0">
                <a:latin typeface="Eurostile LT" pitchFamily="2" charset="0"/>
              </a:rPr>
              <a:t> Changeover activated when contact of switch is closed (N.O.)</a:t>
            </a:r>
          </a:p>
          <a:p>
            <a:r>
              <a:rPr lang="en-US" sz="1100" smtClean="0">
                <a:latin typeface="Eurostile LT" pitchFamily="2" charset="0"/>
              </a:rPr>
              <a:t>for external operating		OFF : Changeover activated when contact of switch is open (N.O.)</a:t>
            </a:r>
          </a:p>
          <a:p>
            <a:r>
              <a:rPr lang="en-US" sz="1100" smtClean="0">
                <a:latin typeface="Eurostile LT" pitchFamily="2" charset="0"/>
              </a:rPr>
              <a:t>mode changeover</a:t>
            </a:r>
          </a:p>
          <a:p>
            <a:endParaRPr lang="en-US" sz="1100" smtClean="0">
              <a:latin typeface="Eurostile LT" pitchFamily="2" charset="0"/>
            </a:endParaRPr>
          </a:p>
          <a:p>
            <a:r>
              <a:rPr lang="en-US" sz="1100" smtClean="0">
                <a:latin typeface="Eurostile LT" pitchFamily="2" charset="0"/>
              </a:rPr>
              <a:t>4 Standby 			ON : Frost protection function not enabled</a:t>
            </a:r>
          </a:p>
          <a:p>
            <a:r>
              <a:rPr lang="en-US" sz="1100" smtClean="0">
                <a:latin typeface="Eurostile LT" pitchFamily="2" charset="0"/>
              </a:rPr>
              <a:t>			</a:t>
            </a:r>
            <a:r>
              <a:rPr lang="en-US" sz="1100" b="1" smtClean="0">
                <a:solidFill>
                  <a:srgbClr val="FF0000"/>
                </a:solidFill>
                <a:latin typeface="Eurostile LT" pitchFamily="2" charset="0"/>
              </a:rPr>
              <a:t>OFF :</a:t>
            </a:r>
            <a:r>
              <a:rPr lang="en-US" sz="1100" smtClean="0">
                <a:latin typeface="Eurostile LT" pitchFamily="2" charset="0"/>
              </a:rPr>
              <a:t> Frost protection function enabled</a:t>
            </a:r>
          </a:p>
          <a:p>
            <a:endParaRPr lang="en-US" sz="1100" smtClean="0">
              <a:latin typeface="Eurostile LT" pitchFamily="2" charset="0"/>
            </a:endParaRPr>
          </a:p>
          <a:p>
            <a:r>
              <a:rPr lang="en-US" sz="1100" smtClean="0">
                <a:latin typeface="Eurostile LT" pitchFamily="2" charset="0"/>
              </a:rPr>
              <a:t>5 Switching differential 		</a:t>
            </a:r>
            <a:r>
              <a:rPr lang="en-US" sz="1100" b="1" smtClean="0">
                <a:solidFill>
                  <a:srgbClr val="FF0000"/>
                </a:solidFill>
                <a:latin typeface="Eurostile LT" pitchFamily="2" charset="0"/>
              </a:rPr>
              <a:t>ON :</a:t>
            </a:r>
            <a:r>
              <a:rPr lang="en-US" sz="1100" smtClean="0">
                <a:latin typeface="Eurostile LT" pitchFamily="2" charset="0"/>
              </a:rPr>
              <a:t> 1 K in heating mode 1) 0.5 K in cooing mode</a:t>
            </a:r>
          </a:p>
          <a:p>
            <a:r>
              <a:rPr lang="en-US" sz="1100" smtClean="0">
                <a:latin typeface="Eurostile LT" pitchFamily="2" charset="0"/>
              </a:rPr>
              <a:t>			OFF : 4 K in heating mode 2 K in cooling mode</a:t>
            </a:r>
          </a:p>
          <a:p>
            <a:endParaRPr lang="en-US" sz="1100" smtClean="0">
              <a:latin typeface="Eurostile LT" pitchFamily="2" charset="0"/>
            </a:endParaRPr>
          </a:p>
          <a:p>
            <a:r>
              <a:rPr lang="en-US" sz="1100" smtClean="0">
                <a:latin typeface="Eurostile LT" pitchFamily="2" charset="0"/>
              </a:rPr>
              <a:t>6 Dead zone in normal operation	</a:t>
            </a:r>
            <a:r>
              <a:rPr lang="en-US" sz="1100" b="1" smtClean="0">
                <a:solidFill>
                  <a:srgbClr val="FF0000"/>
                </a:solidFill>
                <a:latin typeface="Eurostile LT" pitchFamily="2" charset="0"/>
              </a:rPr>
              <a:t>ON :</a:t>
            </a:r>
            <a:r>
              <a:rPr lang="en-US" sz="1100" smtClean="0">
                <a:latin typeface="Eurostile LT" pitchFamily="2" charset="0"/>
              </a:rPr>
              <a:t> 2 K</a:t>
            </a:r>
          </a:p>
          <a:p>
            <a:r>
              <a:rPr lang="en-US" sz="1100" smtClean="0">
                <a:latin typeface="Eurostile LT" pitchFamily="2" charset="0"/>
              </a:rPr>
              <a:t>			OFF : 5 K</a:t>
            </a:r>
          </a:p>
          <a:p>
            <a:endParaRPr lang="en-US" sz="1100" smtClean="0">
              <a:latin typeface="Eurostile LT" pitchFamily="2" charset="0"/>
            </a:endParaRPr>
          </a:p>
          <a:p>
            <a:r>
              <a:rPr lang="en-US" sz="1100" smtClean="0">
                <a:latin typeface="Eurostile LT" pitchFamily="2" charset="0"/>
              </a:rPr>
              <a:t>7 Setpoint differential 		</a:t>
            </a:r>
            <a:r>
              <a:rPr lang="en-US" sz="1100" b="1" smtClean="0">
                <a:solidFill>
                  <a:srgbClr val="FF0000"/>
                </a:solidFill>
                <a:latin typeface="Eurostile LT" pitchFamily="2" charset="0"/>
              </a:rPr>
              <a:t>ON</a:t>
            </a:r>
            <a:r>
              <a:rPr lang="en-US" sz="1100" smtClean="0">
                <a:latin typeface="Eurostile LT" pitchFamily="2" charset="0"/>
              </a:rPr>
              <a:t> : 2 K </a:t>
            </a:r>
          </a:p>
          <a:p>
            <a:r>
              <a:rPr lang="en-US" sz="1100" smtClean="0">
                <a:latin typeface="Eurostile LT" pitchFamily="2" charset="0"/>
              </a:rPr>
              <a:t>			OFF : 4 K</a:t>
            </a:r>
          </a:p>
          <a:p>
            <a:endParaRPr lang="en-US" sz="1100" smtClean="0">
              <a:latin typeface="Eurostile LT" pitchFamily="2" charset="0"/>
            </a:endParaRPr>
          </a:p>
          <a:p>
            <a:r>
              <a:rPr lang="en-US" sz="1100" smtClean="0">
                <a:latin typeface="Eurostile LT" pitchFamily="2" charset="0"/>
              </a:rPr>
              <a:t>8 Electrical heater 		</a:t>
            </a:r>
            <a:r>
              <a:rPr lang="en-US" sz="1100" b="1" smtClean="0">
                <a:solidFill>
                  <a:srgbClr val="FF0000"/>
                </a:solidFill>
                <a:latin typeface="Eurostile LT" pitchFamily="2" charset="0"/>
              </a:rPr>
              <a:t>ON :</a:t>
            </a:r>
            <a:r>
              <a:rPr lang="en-US" sz="1100" smtClean="0">
                <a:latin typeface="Eurostile LT" pitchFamily="2" charset="0"/>
              </a:rPr>
              <a:t> Active in cooling mode</a:t>
            </a:r>
          </a:p>
          <a:p>
            <a:r>
              <a:rPr lang="en-US" sz="1100" smtClean="0">
                <a:latin typeface="Eurostile LT" pitchFamily="2" charset="0"/>
              </a:rPr>
              <a:t>			OFF : Inactive in cooling mode</a:t>
            </a:r>
          </a:p>
          <a:p>
            <a:endParaRPr lang="en-US" sz="1100" smtClean="0">
              <a:latin typeface="Eurostile LT" pitchFamily="2" charset="0"/>
            </a:endParaRPr>
          </a:p>
          <a:p>
            <a:r>
              <a:rPr lang="en-US" sz="1100" b="1" smtClean="0">
                <a:solidFill>
                  <a:srgbClr val="FF0000"/>
                </a:solidFill>
                <a:latin typeface="Eurostile LT" pitchFamily="2" charset="0"/>
              </a:rPr>
              <a:t>Factory setting</a:t>
            </a:r>
            <a:endParaRPr lang="en-US" sz="1100" b="1">
              <a:solidFill>
                <a:srgbClr val="FF0000"/>
              </a:solidFill>
              <a:latin typeface="Eurostile LT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78" y="4386064"/>
            <a:ext cx="1327920" cy="160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11"/>
          <p:cNvGrpSpPr>
            <a:grpSpLocks/>
          </p:cNvGrpSpPr>
          <p:nvPr/>
        </p:nvGrpSpPr>
        <p:grpSpPr bwMode="auto">
          <a:xfrm flipV="1">
            <a:off x="233363" y="620713"/>
            <a:ext cx="8785225" cy="360362"/>
            <a:chOff x="-1966664" y="908720"/>
            <a:chExt cx="8784976" cy="432048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-1966664" y="1340768"/>
              <a:ext cx="632283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4932415" y="908720"/>
              <a:ext cx="188589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V="1">
              <a:off x="4356169" y="908720"/>
              <a:ext cx="576247" cy="4320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6688" y="180975"/>
            <a:ext cx="8634412" cy="374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LXRCC20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0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5207" y="1141764"/>
            <a:ext cx="8372288" cy="482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hangingPunct="0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Connection diagram</a:t>
            </a:r>
            <a:b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</a:br>
            <a:r>
              <a:rPr lang="en-US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 	</a:t>
            </a:r>
            <a:r>
              <a:rPr lang="en-GB" sz="1000" dirty="0" smtClean="0">
                <a:latin typeface="Eurostile LT" pitchFamily="2" charset="0"/>
              </a:rPr>
              <a:t>B1	Return </a:t>
            </a:r>
            <a:r>
              <a:rPr lang="en-GB" sz="1000" dirty="0">
                <a:latin typeface="Eurostile LT" pitchFamily="2" charset="0"/>
              </a:rPr>
              <a:t>air temperature sensor (QAH11)</a:t>
            </a: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B2 	Changeover sensor (QAH11 </a:t>
            </a:r>
            <a:r>
              <a:rPr lang="en-GB" sz="1000" dirty="0">
                <a:latin typeface="Eurostile LT" pitchFamily="2" charset="0"/>
              </a:rPr>
              <a:t>temperature sensor + </a:t>
            </a:r>
            <a:r>
              <a:rPr lang="en-GB" sz="1000" dirty="0" smtClean="0">
                <a:latin typeface="Eurostile LT" pitchFamily="2" charset="0"/>
              </a:rPr>
              <a:t>ARG863.3)	</a:t>
            </a: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S1 	External </a:t>
            </a:r>
            <a:r>
              <a:rPr lang="en-GB" sz="1000" dirty="0">
                <a:latin typeface="Eurostile LT" pitchFamily="2" charset="0"/>
              </a:rPr>
              <a:t>operating mode changeover </a:t>
            </a:r>
            <a:r>
              <a:rPr lang="en-GB" sz="1000" dirty="0" smtClean="0">
                <a:latin typeface="Eurostile LT" pitchFamily="2" charset="0"/>
              </a:rPr>
              <a:t>switch</a:t>
            </a:r>
          </a:p>
          <a:p>
            <a:pPr hangingPunct="0"/>
            <a:r>
              <a:rPr lang="en-GB" sz="1000" dirty="0">
                <a:latin typeface="Eurostile LT" pitchFamily="2" charset="0"/>
              </a:rPr>
              <a:t>	</a:t>
            </a:r>
            <a:r>
              <a:rPr lang="en-GB" sz="1000" dirty="0" smtClean="0">
                <a:latin typeface="Eurostile LT" pitchFamily="2" charset="0"/>
              </a:rPr>
              <a:t>Y</a:t>
            </a:r>
            <a:r>
              <a:rPr lang="en-GB" sz="1000" dirty="0">
                <a:latin typeface="Eurostile LT" pitchFamily="2" charset="0"/>
              </a:rPr>
              <a:t>	Zone valve or thermal valve for heating or cooling </a:t>
            </a: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Y1 </a:t>
            </a:r>
            <a:r>
              <a:rPr lang="en-GB" sz="1000" dirty="0">
                <a:latin typeface="Eurostile LT" pitchFamily="2" charset="0"/>
              </a:rPr>
              <a:t>	Zone valve or thermal valve for cooling</a:t>
            </a: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Y2 </a:t>
            </a:r>
            <a:r>
              <a:rPr lang="en-GB" sz="1000" dirty="0">
                <a:latin typeface="Eurostile LT" pitchFamily="2" charset="0"/>
              </a:rPr>
              <a:t>	Zone valve or thermal valve for heating</a:t>
            </a: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E1</a:t>
            </a:r>
            <a:r>
              <a:rPr lang="en-GB" sz="1000" dirty="0">
                <a:latin typeface="Eurostile LT" pitchFamily="2" charset="0"/>
              </a:rPr>
              <a:t>	Electrical heater (1250VA max)</a:t>
            </a: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L </a:t>
            </a:r>
            <a:r>
              <a:rPr lang="en-GB" sz="1000" dirty="0">
                <a:latin typeface="Eurostile LT" pitchFamily="2" charset="0"/>
              </a:rPr>
              <a:t>	Switching voltage AC 250 V</a:t>
            </a: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M1 </a:t>
            </a:r>
            <a:r>
              <a:rPr lang="en-GB" sz="1000" dirty="0">
                <a:latin typeface="Eurostile LT" pitchFamily="2" charset="0"/>
              </a:rPr>
              <a:t>	3-speed fan</a:t>
            </a: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N </a:t>
            </a:r>
            <a:r>
              <a:rPr lang="en-GB" sz="1000" dirty="0">
                <a:latin typeface="Eurostile LT" pitchFamily="2" charset="0"/>
              </a:rPr>
              <a:t>	Neutral</a:t>
            </a: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N1 </a:t>
            </a:r>
            <a:r>
              <a:rPr lang="en-GB" sz="1000" dirty="0">
                <a:latin typeface="Eurostile LT" pitchFamily="2" charset="0"/>
              </a:rPr>
              <a:t>	Room thermostat</a:t>
            </a: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Q1 </a:t>
            </a:r>
            <a:r>
              <a:rPr lang="en-GB" sz="1000" dirty="0">
                <a:latin typeface="Eurostile LT" pitchFamily="2" charset="0"/>
              </a:rPr>
              <a:t>	Control output "Fan speed I", AC 230 V (max 600VA)</a:t>
            </a: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Q2 </a:t>
            </a:r>
            <a:r>
              <a:rPr lang="en-GB" sz="1000" dirty="0">
                <a:latin typeface="Eurostile LT" pitchFamily="2" charset="0"/>
              </a:rPr>
              <a:t>	Control output "Fan speed II", AC 230 V (max 600VA)</a:t>
            </a: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Q3</a:t>
            </a:r>
            <a:r>
              <a:rPr lang="en-GB" sz="1000" dirty="0">
                <a:latin typeface="Eurostile LT" pitchFamily="2" charset="0"/>
              </a:rPr>
              <a:t>	Control output "Fan speed III", AC 230 V (max 600VA)</a:t>
            </a: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Y11 </a:t>
            </a:r>
            <a:r>
              <a:rPr lang="en-GB" sz="1000" dirty="0">
                <a:latin typeface="Eurostile LT" pitchFamily="2" charset="0"/>
              </a:rPr>
              <a:t>	Control output "Valve actuator cooling", AC 230 V (max 300VA)</a:t>
            </a: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Y21 </a:t>
            </a:r>
            <a:r>
              <a:rPr lang="en-GB" sz="1000" dirty="0">
                <a:latin typeface="Eurostile LT" pitchFamily="2" charset="0"/>
              </a:rPr>
              <a:t>	Control output "Valve actuator heating" or Electrical heater, AC 230 V (max 1250VA)</a:t>
            </a:r>
          </a:p>
          <a:p>
            <a:pPr hangingPunct="0"/>
            <a:endParaRPr lang="en-GB" sz="1000" dirty="0"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</p:txBody>
      </p:sp>
      <p:sp>
        <p:nvSpPr>
          <p:cNvPr id="182276" name="AutoShape 4" descr="data:image/jpeg;base64,/9j/4AAQSkZJRgABAQAAAQABAAD/2wCEAAkGBhAQEQ0PExAQERAUDw0RGBESFhEQFhgYFBQWFBQQFBMXGyYeGCUlGhcUITsgJCkqLC4sFR4xNTAqNSYrLCkBCQoKDgwOGA8PFjQfHR0vLywqKSw1LCkwKSksKiwpLCkpLCwpLCwpKSwsMSwpKSwsKSwsLDIpKSkqKSosLCwsLP/AABEIAGkAiAMBIgACEQEDEQH/xAAbAAEAAgMBAQAAAAAAAAAAAAAAAQUCAwYEB//EADUQAAIBAgMGAwcDBAMAAAAAAAABAgMRBBIhBRMxQZLRBhVUIlNhcZGhsTJRgRSCwdIjUnL/xAAZAQEAAwEBAAAAAAAAAAAAAAAAAgMEAQX/xAAiEQEAAgIBBAMBAQAAAAAAAAAAAQIDERIEITFRQWGhIhP/2gAMAwEAAhEDEQA/APuIAAAAAAAAAAENkmMzkibi5xcNqV3wxWJctbwWE3ii+cM2VXtw4now2InVmqdatiF7Lag6TwifxvF3l8iic9Y+Fn+c+3WXBx/mNdXUK2KnTTklKOF3tlyWd/r+dj07Hx1SVeEXWxU9JZoVqG5ilbinlWt7czsZomdaJpp1AIRJerAAAAAAAAAAAAAAhokAY2KXa9RKth5trJBYhTlyjmUMqk+Vy7Zy8ZbzFY+E/ahHcRUdMusb6rm9FxMvU34017W467lZ+G6sZUKSTTcU07O9rttFrY5rw1Uy4jHUVZU4ypNRSWjktdePY6VFuK26wjeNWEiQC1AAAAEACQQAJBAAm4IIzoDIGKlck4K/buN3NCrUs5WWVJaXcmorXlxKjY+G3cXN2bqNS+KsrWb5nq8ZVorDOLaUpVKKS5v203ZCkv8Ajpf+F+Dz+r7y1YY7KzasN1VhjOKz0k4R00V1dvnxOwRyfiNN4Z243Rf7M2rSxEIzhJO6V1fVPmmuRPpLdtShmjw9wITJNygAAHMbjaPv4dEOw3G0ffw6Idjb5TjvUUumXceU471FLpl3PM45fU/jVuv01bjaPv4dEOw3G0ffw6Idjb5TjvUUumXceU471FLpl3HHL6n8N1+mrcbR9/Doh2G42j7+HRDsbfKcd6il0y7jynHeopdMu445fU/huv01bjaPv4dEOxorbAxFZ5q1dXSSVoLhfXg0ezynHeop9Mu55sT/AFtF5W4VrpO6jPTiraEbVya8S7Ex8TDQvDWW6/qKi1v7LnDl+yZl5E/U1uup3I32PldrD5l+6cIr5Wm0yU9o+ma/uo/7HIrl14T3EeZYrw5DMpyqym1/3cpfS70LebVopclYpq+Lx1NZp4aeXm45Kn1UW39jOj4lw7SzPLL9uH2ZC8X+YSiYWdWnGcXCXAqJ+F4Zs8Kkqc+Uo3i/qnc2VPENNtRpRlVm+EYpyf0RuqLGxpyqyo0kopycMzc7JXfDTh8WKUv5iHJtEeUUtuV8JKMcQ97RbS3yVpR+MraSX3XxOphNNJppppNNapp8Gjm8yr0HzUo3+h6PB2JcqDpvjSnKn/H6o/Z/Y2dPmm382UZaa7wvwAbWdAJAEAkAQCQBAJAEAkAQ0a6mGhLjCL+aT/JtAGqnQjH9MYx+SS/BnNaGRDODk9jUnT3tFp2p1ZQWj1V/Zt++ljf4dg6eJxdOzyyjTqJ8rpuL1+Tj9Czx+LtJQT1XtP4cor8npweKzq/NOzX+fpqU16aaTz2nOflHF6gAXoAAAAAAAAAAAAAAAABhVqKKbfBJt/JaszMKqumg5LkMNjHOFOq75qqVaXwc9Yx/iLiv4LPC1nCtB8I1JZFHnbI3G/8AMZdZW0IywiWHq0q0oQ9mnWp051oygv0KaheUZJWTvo7XXEsNmUZ1asasqdSnSp5nFVFlnOUllzZOMElm46tvlY13mvHsy03ydCADI1gAAAAAAAAAAAAAAAAAAiwsSAAAA//Z"/>
          <p:cNvSpPr>
            <a:spLocks noChangeAspect="1" noChangeArrowheads="1"/>
          </p:cNvSpPr>
          <p:nvPr/>
        </p:nvSpPr>
        <p:spPr bwMode="auto">
          <a:xfrm>
            <a:off x="63500" y="-492125"/>
            <a:ext cx="1295400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8" name="AutoShape 6" descr="data:image/jpeg;base64,/9j/4AAQSkZJRgABAQAAAQABAAD/2wCEAAkGBhAQEQ0PExAQERAUDw0RGBESFhEQFhgYFBQWFBQQFBMXGyYeGCUlGhcUITsgJCkqLC4sFR4xNTAqNSYrLCkBCQoKDgwOGA8PFjQfHR0vLywqKSw1LCkwKSksKiwpLCkpLCwpLCwpKSwsMSwpKSwsKSwsLDIpKSkqKSosLCwsLP/AABEIAGkAiAMBIgACEQEDEQH/xAAbAAEAAgMBAQAAAAAAAAAAAAAAAQUCAwYEB//EADUQAAIBAgMGAwcDBAMAAAAAAAABAgMRBBIhBRMxQZLRBhVUIlNhcZGhsTJRgRSCwdIjUnL/xAAZAQEAAwEBAAAAAAAAAAAAAAAAAgMEAQX/xAAiEQEAAgIBBAMBAQAAAAAAAAAAAQIDERIEITFRQWGhIhP/2gAMAwEAAhEDEQA/APuIAAAAAAAAAAENkmMzkibi5xcNqV3wxWJctbwWE3ii+cM2VXtw4now2InVmqdatiF7Lag6TwifxvF3l8iic9Y+Fn+c+3WXBx/mNdXUK2KnTTklKOF3tlyWd/r+dj07Hx1SVeEXWxU9JZoVqG5ilbinlWt7czsZomdaJpp1AIRJerAAAAAAAAAAAAAAhokAY2KXa9RKth5trJBYhTlyjmUMqk+Vy7Zy8ZbzFY+E/ahHcRUdMusb6rm9FxMvU34017W467lZ+G6sZUKSTTcU07O9rttFrY5rw1Uy4jHUVZU4ypNRSWjktdePY6VFuK26wjeNWEiQC1AAAAEACQQAJBAAm4IIzoDIGKlck4K/buN3NCrUs5WWVJaXcmorXlxKjY+G3cXN2bqNS+KsrWb5nq8ZVorDOLaUpVKKS5v203ZCkv8Ajpf+F+Dz+r7y1YY7KzasN1VhjOKz0k4R00V1dvnxOwRyfiNN4Z243Rf7M2rSxEIzhJO6V1fVPmmuRPpLdtShmjw9wITJNygAAHMbjaPv4dEOw3G0ffw6Idjb5TjvUUumXceU471FLpl3PM45fU/jVuv01bjaPv4dEOw3G0ffw6Idjb5TjvUUumXceU471FLpl3HHL6n8N1+mrcbR9/Doh2G42j7+HRDsbfKcd6il0y7jynHeopdMu445fU/huv01bjaPv4dEOxorbAxFZ5q1dXSSVoLhfXg0ezynHeop9Mu55sT/AFtF5W4VrpO6jPTiraEbVya8S7Ex8TDQvDWW6/qKi1v7LnDl+yZl5E/U1uup3I32PldrD5l+6cIr5Wm0yU9o+ma/uo/7HIrl14T3EeZYrw5DMpyqym1/3cpfS70LebVopclYpq+Lx1NZp4aeXm45Kn1UW39jOj4lw7SzPLL9uH2ZC8X+YSiYWdWnGcXCXAqJ+F4Zs8Kkqc+Uo3i/qnc2VPENNtRpRlVm+EYpyf0RuqLGxpyqyo0kopycMzc7JXfDTh8WKUv5iHJtEeUUtuV8JKMcQ97RbS3yVpR+MraSX3XxOphNNJppppNNapp8Gjm8yr0HzUo3+h6PB2JcqDpvjSnKn/H6o/Z/Y2dPmm382UZaa7wvwAbWdAJAEAkAQCQBAJAEAkAQ0a6mGhLjCL+aT/JtAGqnQjH9MYx+SS/BnNaGRDODk9jUnT3tFp2p1ZQWj1V/Zt++ljf4dg6eJxdOzyyjTqJ8rpuL1+Tj9Czx+LtJQT1XtP4cor8npweKzq/NOzX+fpqU16aaTz2nOflHF6gAXoAAAAAAAAAAAAAAAABhVqKKbfBJt/JaszMKqumg5LkMNjHOFOq75qqVaXwc9Yx/iLiv4LPC1nCtB8I1JZFHnbI3G/8AMZdZW0IywiWHq0q0oQ9mnWp051oygv0KaheUZJWTvo7XXEsNmUZ1asasqdSnSp5nFVFlnOUllzZOMElm46tvlY13mvHsy03ydCADI1gAAAAAAAAAAAAAAAAAAiwsSAAAA//Z"/>
          <p:cNvSpPr>
            <a:spLocks noChangeAspect="1" noChangeArrowheads="1"/>
          </p:cNvSpPr>
          <p:nvPr/>
        </p:nvSpPr>
        <p:spPr bwMode="auto">
          <a:xfrm>
            <a:off x="63500" y="-492125"/>
            <a:ext cx="1295400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0" name="AutoShape 8" descr="data:image/jpeg;base64,/9j/4AAQSkZJRgABAQAAAQABAAD/2wCEAAkGBhISEBIQExESFBATEBASFxUWFRASEBIWFBUVFRUUFRMXHiYeGB0jGRISHy8gIycpLCwtFR4xNTAqNSYrLCkBCQoKDgwNFA4PGDUlHyQvNS0pNS0sLCwpNS0qMi0pLC4yNiksLzUpLDUsKS4sKSkpLCopKSkpKSosKSwsLCwsLP/AABEIAOEA4QMBIgACEQEDEQH/xAAcAAEAAQUBAQAAAAAAAAAAAAAABwIDBAUGAQj/xABCEAACAQICBwUFBAYKAwAAAAAAAQIDEQQhBQYSMUFRYQcicZGhExQygbFygsHwQkNSotHhFiRiZJKTs8LS8SNTsv/EABkBAQEAAwEAAAAAAAAAAAAAAAADAQQFAv/EAB0RAQACAgMBAQAAAAAAAAAAAAABAwIREhMhBEH/2gAMAwEAAhEDEQA/AJxAAAAAAAAAAAAAAAAAAAAAAAAAAAAAAAAAAAAAAAAAAAAAAAAAAAAAAAAAAAAAAAAAAAAAAAAAAAAAAAAAAAAAAAAAAAAAAAAI4x2vuJnJuk404XdlsqUmubb4+BIeIb2JW37MreNsiE8PK0UpNJ3e9pb3dICUNUNY5YqE1NJVKbim45RkpJ2duD7rOgOF7M13sU7rN0beCU8/A7oAAAAAAAAAAAAAAAAAAAAAAAAAAAABzuuemZUaUacHapV2o34xil3muuaS8egGxxusOGpPZnWgpLfFXlJeKjdowJa84RO21N9VCVvUjyVNLLe/QKnf+X8wJEhrxhH+lNeMJ/gYeI7Q6K+ClVl1exFfVv0OUoTpqMoulGTe6TctqPgr29Cy6ceQGdrFrnXxFOdOlH2UHGSaTvUnlu2uC6LzI5qYVtvaass7Nd771+VztYwSZ7KpT4uN0r5mtfR26902KLuvfm2i1ZxNahU9pSlJKKeb+F3fw8mrXv8ALpaSdF9osJRXtqUoy/ah3ovn3XmvU5CU4yWTuhTppFasOGMY72nZnzynLSR/6Y4O1/bfuVb/APyU/wBNMH/7X/l1f+JweGnTi7ypqceV3G/3lmizVhFtuK2Ve9r3suV2UTSLT1wwb/XJfajUj6tWNrQxEZxUoSjKL4xaa80RBGmuO7mv4GdonSksJVVSLbptr2keEo8Xbmt6fS3ECVQU05ppSTumk0+ae4qAAAAAAAAAAAAAAAAAAAAcd2gYd3oVf0VtwfJN2cfPZl5HYlnGYOFWnKnNXhJWa/FcmnZ36ARHxKkze6Q1apU6jprGYdSVnsVZxp1En8Pj5IQ1MrSjtQqUZp7tmd0/nawGj2zxzN3LUXF2y9j4Oc0/SLLGI1LxkVfYhLpCom1/jUQNFisS4xus80U0K6nHaW7NGPi68Vtxm7OLcZJ5Si+TW9MvaOp2pQtxV/N3/ECxidIbM9hLO68n+WZMKpi4/Cr2kZ/2WvGzuvqzP0ToaviL+xpuSTs5XSgny2nlfoBVGoVqRsq2ouOVtiNF5Z3qPLpuLuH1Ixue3GiuTjNv6oDUlFS/wpXk2klxbeSXmzpaWo2Ie9014yk/ojeaB1OhQn7ac/aVUnbLZhC++y4vfm/IDdaOw7p0aVN5uFOEX4xik/oZAAAAAAAAAAAAAAAAAAAAADn9cdao4KjdWdeaapx3q63yl/ZV147jP09punhKEq1TcslFW2pye6Mb/lJN8CD9M6XqYmtKtUd5SeS/RhHhCPRfzAxcXVdWUp1HtynJyk3m23vZr54Jxe1BtPo9l/KSM0xMTUb7kPvPl0A3eq/aRi8I1Fydajxp1JNuPPYqZuPHmuhv9cu0f3vDwo4eM4Qmr1dpJS35U01vWV2+OXU4BaOS3t36FzDYq6ae9eqNP67Jww1H62/lrjLLc/iqVFKPW2/jc73QeAdWNKnG204R37so3OKjh9pZ3TOv0bjNmMJJ2eyndcMiXw5zPKFPtxiOMtTrC3ZJNrPhveTyuavQel6mDxMcRS3r4obozi/ig+j9HZmw0w1N2638v+zSvuvPxzJ/TZMXeKfPXE1evojQ2l6eKoQr0neE184tZOMlwad0ZpwPY5O+Erv+9P8A0qZ3x0q8uWMTLn2Y8cpiAAHt4AAAAAAAAAAAAAAAAAAAAAHB9ryfulF/3letOoRTGpzJc7W6d8DB/s4mm/ONRfiQ+B7icRayXxPd06lyjSUVbzfFswlTvVfKy/gZtWooxb4JAY2OxVu7H4n6FijQ2akHnZv1K8HC95u+03+bGYofnkRuq7MdK1WdeW2Qps995nFWjKy5NJpeBYjO2Tfz3JntSWWTV+rOLHZVl547E9duPvqmnO187ve23dljFV7x33zvuLVVu74/QqpUXa7L1UZ2ZcpRsuwrx4wnfs/0XRoYGl7GcaiqL2k6kW2pzaSla+61lG2T7uedzpCCdQ9bZYLExhKX9UqySqJ/DBvJVVytlfmvBE6pnYiIiNQ5Mzudy9ABlgAAAAAAAAAAAAAAAAAAAAAarWXV+GNoOhOUoraUlKNrqUb2unvWe4hzWTUzE4N3nHapXyqxu4P7S3wfR/JsngpnBNNNJpqzTzTT4NAfMVaps1FLg0k/UqxdW8LLi4r1/kTZpLspwNWUppVKTlwpySgvCMk0vDcc3rH2RU6OHqVsPWquVKEqmxU2JKSim2ouKTTsst4Ef0kXkWKMi/FgVbF9+4SwqfDMqRnYGaUoy7u/issrAYEcLZZxszFxGJS7qV36I6HWHH06jXs47Ktbr4nPVcLZZGBZqUW8771uJb7OtfqU6NLB15OGIhFU4ynZQrJZRUZftW2VZ77ZXIpjSyyefjkeShdZr+BkfTAIh1M7TJ0HGhi3KdDKMaucqlL7b3zj13rrwlulVjKKlFqUZJSTTTTTzTT4oCsAAAAAAAAAAAAAAAAAAAAAAAA8lG6s9x6AIF131ZeBxUoqL93qNzpPOyXGnfnF+lmaaEz6B1g0BSxlCVCqnsvNNZShJXtOL5q782nkyE9Z9TsRgJNzW3h3K0a0U9l8lNfoS6PLfZsDXxkXFMwoVvzxLqrAXG7v8/U9td9PAxqde/ii/GQHnu298Ou5HuzytkXoyyt4fn6nsabe5X8AMSpSOn7Ptcp4StGhUk3hKklGz/Uylkpx5Rv8S+fO+gnCxg4qO8D6ZBptTtIuvgMNVbvJ0YKT5yh3JfvRZuQAAAAAAAAAAAAAAAAAAAAAAAABRVoxlFxlFSi1ZppOLT4NPeVgDhtN9keDrd6i5YaXKFpUf8t7vutHK4rsexsZWp1sPOPOTqU5fOOzJepMYAhel2OY5ybdXDRy/aqyu/DYXmaLS2ruKwjXvFFwjKTjGalGUJNK9k0+XO31PoU5ztB0P7xgK0Ur1KaVaHPap5tLxjtr5gQrTkbLAaXnRUlDZTkrXaTkvC+409CoZCYCrO+Zh10ZM2Y1cCY+yPEbWjVG/wAFetHhldqf+/1O0I87F6v9VxELq6xN7cVtU4Z/PZfkSGAAAAAAAAAAAAAAAAAAAAAAAAAAAAAADxo9AHz3rDov3bGV6FrRhUbj9iXeh+7JeRio7ftg0Ts16GKSyqQdGX2od6N/GMpf4DhYSAqZj1UZEixVQEldic//AB4tcqlF9M4yX4MkwjHsTXdxn2qH0qEnAAAAAAAAAAAAAAAAAAAAAAAAAAAAAAAAAc12iaJ940fWSXeppV4+NPN+cdtfMg+lM+k5wTTTV0001wae9HzvpbRrw2JrYd/qqsorrHfB/OLi/mBZuWarL1y1UAkjsUj3MW+G3RXkpv8AFEmkfdjmj5ww1arJNRq1Y7F795QjZyXS7a+6yQQAAAAAAAAAAAAAAAAAAAAAAAAAAAAAAAABx+tvZ1TxlT28ajpVnFRk7bcJ2yTaumnbK6fyOwAEVQ7IsRezr0dnPNKo307tl9Te6J7KMNTalWnKu1Z7Ntil84q7fn8juABTTpqKUYpKKSSSSSSWSSS3Iq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2" name="AutoShape 10" descr="data:image/jpeg;base64,/9j/4AAQSkZJRgABAQAAAQABAAD/2wBDAAkGBwgHBgkIBwgKCgkLDRYPDQwMDRsUFRAWIB0iIiAdHx8kKDQsJCYxJx8fLT0tMTU3Ojo6Iys/RD84QzQ5Ojf/2wBDAQoKCg0MDRoPDxo3JR8lNzc3Nzc3Nzc3Nzc3Nzc3Nzc3Nzc3Nzc3Nzc3Nzc3Nzc3Nzc3Nzc3Nzc3Nzc3Nzc3Nzf/wAARCACfAKMDASIAAhEBAxEB/8QAHAABAAIDAQEBAAAAAAAAAAAAAAYHBAUIAwEC/8QAQxAAAQMDAgMGAwQFCQkAAAAAAQIDBAAFEQYhBxIxEyJBUWGBFHGRFTJCoQgjUlOxJDNicpKiwdHwFyY0Q3OywuHx/8QAGgEBAAMBAQEAAAAAAAAAAAAAAAECAwQFBv/EACsRAAICAQMDAgQHAAAAAAAAAAABAgMRBCExBRJBIlETFGGBMmJxkcHR4f/aAAwDAQACEQMRAD8AvGlKUApSlAKUpQClKUB+FuIQgrWoJSBklRwBUWv/ABA07ZJsaG/ML8h87IiILxSnzUE5wPz9KjXGe6IS9YrLJlojwJkguTuZRSFsN4Kk59egHicVAOFNxtNjevGqLqBEil1MWMENlXKpZKylON9kge1ZW2OEXJLLXglFyDiHptLnZvSZTCsZ/lEF5ofVSBWbb9aaZuKuWHfIC14yUl4JI9jWoja+0pJaDiL/AAUg+DrwQfcHBr8re0VqFJLj1jnho7haml8pPz6eNeYupzX46mi3YvcmbT7TyAtlaVpPRSDkfWorqfiNprTjy4kuap6ekf8ACRmy44TthJ8AdxsSKguv7BYtO6Yk33Si1W+c0tpKXYMpQSvKwMEBRB2JqDaNH2XovUeqkALuDakxI6z1ZUsjmWPXvflXdVqoWV96XnH3KuOCy53GMW9hiTN03MZjPkhsrfbDhx5ozke9THRutrPq2A5Jtzim3GTh6O9hLjXqRk7eo296hejeGWnhp9h+7QvjJkxgKecdUru82+E7jBH7Wx+tU9rq3RtP6sulrtLzgjIKUY5yTgpSooJ8QD/Coo1dd1jrjyiXFo6Jv3EnTlocMduS5cZnT4a3t9srPkSDgfWsOBrq93Fw/CaKubbXNgLmLSxj1IVv9M1g8GpLMjQsFSW223UFbKikDK8KOCfbH0qZTZsS3x3ZEx9phltJUtxxQASK4NR1OcLHXCG6LRgnuaa2a9Yc1ILBere9apy2y40p5xBadHklQO567Y8DUyBzXP8AxsnWq8xNMXOLIL8R5byStnHMUAo5gAfEHz8anXBK+u3XT8yE9Jcki2yiyw+595bJGUZ9dj+VelprZW1KUlh+SjWGWPSlK6CBSlKAUpSgFKUoBQ9KUoCqOOmkLhfYEW6Wptb70BKw4wgZUttWMlIHUjHSqWiOlVgmWKUsRH2ZSZjSZBLfOeQoUjfoSCkjPka6/IzWj1FpGxakaCLxbmXynZLmOVafkobioayDlNrT8pwJWuTa0NnGVLukfIH9ULKvoK/cHSt3us34ayw13LvFPbRUlTQPkVkADw646iulbfwv0dAQEt2Rh0g55pGXT/eNSxlhthsNstobbAwEoSAB8gKncFCWfg9qFnTtzE2U1GdkR8iIykOKdUnvIQpfRI5gPu5z51DNJ3RqJGu2mb64uDDuSUpU8tnmMZ1JBSpSSM42APiOox1rrIjauduNdnYc4nW5hsdgLkyx2rqU57xcU2VepwE1WcVJYYEbVesLLbW7f9uWBURLZS1cPim3l8oHRICuYkbAZR5ZqEp0/fr+9OuNuiTbq0lSnHZiWVYc8yAep9BvWBPtqoc66xC5zGAtaFK/a5XAjz9a650u1Fa07bEwUtpjiK3yBAGMcoqldUIZaS3JbyclNByAwp+Pc3Y0xpQ543facSc42Pj+W1eeZN2mMquE7KnTgSJb5UEgftHcj5V1/cbJa7mnluNthyhnOH2Er/iK0zfDrR7a+dOnoBOc4U3zD6HatMb5IOd9QBV0gWi06dhTJ0O2JW38WzHWQ+8shSyBjYbDAq8uDekpGltMlVwymbOWHnWv3QxhKT6gdfU48KnMeMzFZQzGZbZZQMJbbSEpSPIAV6gY6VEY9qwgfaUpVgKUpQClKUApSlAKUpQClKUApSvhIFAfT0rnPiBNf1hxGdFvdjW9qyDsFTJToQlBQ4SVnP8AS2AGc4z8rL4j8QVadktWWyRVTb7KSFNNhPMlsE4BIG5OxwPTJxUMtHB5d1Qu5aquEludLWp55phKAUqUcnKtxnfwFc+o1FdMczeCUm+CrNRSZEe9XRtVyYuCpPdflshJQ/kpWSMbDvJHTyroTgrqdN/0m1FW3ySLYERl97POAnuq9wPqKrnXWhUaXSqXBsDFwtKEjneckvmQ2SN1HlUEgZ8eU9d/TT6dku2hl7UmhZbyH4iM3G2SiF/qv2gRjnQD8lCpqvrnBSi9g00dQ0qPaG1PG1Zp5i6R0ltSu480Tns3B1GfEeR8QakIOa3IFKUoBSlKAUpSgFKUoBWPKmR4bKnpT7TLSTgrcWEpHzJrQa31axpiCgNo+Kuco9nChIOVvL6Db9kZ3NRq26NfuzqLrr6Qm6Tz3mog2jRhv3QgbKIydzn361zajVV6eOZ/t5JSySBziJpvteyhzF3F0gkItzC5B/uAge9eTGunZCA41pHUnZq6FcdpCv7KnARUU1PxPsWmVqgWKI3OkJPKpMYhLSD0wVDqfQZ6VqW7pxO1EPimlRtPW/rzSUJb2z174KvfYGuZaq+S7u1RX5n/AAThE8kcQjGOHdIaqJBxhqChzwB/C4fP/WK9Fa8dC20DSGpcrAxmM1tnJGT2mB0PXGNvMVWM+GqQUCZxcQ48rACIo5snOwHI4M9awHrFGcCVrueuLshSClxUa3OAE43GVnpv03raF85L+lIYLfc1lcS3zx9HXpeOvaLYR4f9Q1FNTcQb2yyQ4u12BlWxU9JEmWEkD7jSMjmyfHI8agcixaXYj8kiya7YYKicuQ0hIOOuCcZqMzLNZXme0s1+QpZWB8NPY+HWkZ/ayUnHj0rSE5t+rb7f6yC1OB8X7R+2NRzVKlTXpRYTJe3cCQlJPyzzJ6eWOgFWwBiqp/R7f5tOXNnP3JoXjy5kJH/jVrV811Jyeplk2hwfh1pDzam3EhSFAhSSMgg1zrcoP+z/AIpx24mRCLyFNoKirMdw8qknzx3hvnoOtdG1Rn6Q7aUXWzPIADimXAVA77KGP4mtuk2P4rr8SRE+Mm44VqOneJeoNMoWfhHCpbSM7JKSCNv6q8ew8qusdKoeGhUf9IKCUOYEhlKlBO3WL0PnunNXyOlfR1PuhF/QxYpSlaAUpSgFKUoBWNcZbUCBImSFhtlhtTjiz0SkDJP0rJqAccZi4fDyeGlEF9bbRI8ioZ/IUBoOHcORqm+y9d3pACnFFm2skbNNDIyPXqP7R8a0vGTXy2nF6dsj5SobTZDatwf3YI8fP6edWJbA3pfQccuJA+z7aFuJI6qS3lWwz45rliZJdmTXpT5/WvuKcWrzUo5P5mvG0sPmtTK6e6jsjSWywWFpBiPpnT8a+rhtTb9dXjHs8Z3ogcwSXCDtkk/TG4yauGzcPIZaS/qqQ5f56lc61y1EtJOMYQ1nlA+Y+nSqm1U2uJonQ2pYCxzwEobKd8cwwoHr5oIPnkeVdGx3EPMNvNnKHEhSSfIjIr0aO2eZ+ctfph8FGY0W02+G2huJBjMIR9xLTQSE/LArLAx41+qV0EH5Kc7HBFRbUPDzTF/ClTbTHQ8pXOp+OnsnFH1UnGfepXSgKD0ik8NuJMvTs9xaoE8J+GfXgA9eQnfHmk+uKuoHNVf+kcYCbLbO1aQq4LfUGV82FJbAyvbxGeX6itNpPircbZZWHNS2uZJhfzbVyaTnnIOMKzsT13z4dDXjdS0ErWrK+fJpCWNmXQpQSMmueNZXI664lRosBaXoLTqI7KhukoBy4vyI+8fkBUn1jxRtV0sD0ViLfI6JGAiU0hLQWM7gKJPUZHSqxamp7GY1p6KYiexWXnnpKVPLZ8U5wlPjuEDJGBvvUdN0Uqs2TWHwhOWdkWloWIjVHF66aiijmt0DCWXRslSuzDacefdCj7j0q7h0qGcIYcGNoK1u2+KI4kt9q7k5UtzJBUT45x7DAqaCvYjFRSivBmKUpVgKUpQClKUANQDjeyt/h9OCIjkgpUhZKP8AlAKBKz6Adan9eUhSUMrU4MoAJUMZ2oCgJN+1Rqjh0Ysdy0KYQ0lMuQib2boQkjuKSvGCcDJyQR86qRxKm3FIWO8lRCt8/wAKtqLpK3Xe63R5NsNxjTyZzIiyPh5MRpxxXIORR5FDAz6eXSsGbwzUUL+BsepUqx3UvLiqHuQofwrGqCqbio7PfghyT8kaTqK4XvTlq0c0wyUpkBLTilHnWtSjyjfYAc+PkBXWUNrsIjDOebs20ozjGcDFU1wS0axa7nNlXqPy3mOrlZjuAK7FBAPPkd3mOcbHIHlmrqGyfatIxjHOCc5PtKhN64iQ9NXFqHqeFJgB7JZkIw824B1Pd7w6j8PjUhsuorRfGQ7abhHlJIzhtYKh8x1FWBtCcdajestb2TSMcLukgmQsZajNDmcc+Q8B6nArfS0urjOpjqCHlIIbURkJV4HFcjavs2pLdcn39SxpfxC19+U8CpLh8ML6e35CgNzr/WcziHc4bUW1FAjlwRmmQpx5wKwTzAeiM4A2361ILVF4sWK3MQ4kFS4qBlttamXSgfs/eyB6eH5VIOC7mmLdYO3RcY32q8SZReUELbHghOfw+vic/IWSm7W5QBE+Jg9D2yf868XWa6cZ9iryl7o0jFe5RuoI3E29WhUO9w20wu0ClLeUw0AQcjvEjHt/nmCv2ZEVtZk3S2h1KSoNsvKfKsdAC2lSQT6qFXDxeVO1BFTbYEi0Jt8ciQ6+7OQlalAHugeAAPv6YqoJdgXFTzKuVpcHNjDM5Czv6Dwru0c3KpOSUc+EVlyXtw+4kW1+DBts2CLUz3YsN0PB1pZSkAIKsDlV5BQ38zVopUCAR41yfpW2JbmuFUxEyHgInRoUZ6QpbZGcDCAkHrhXMCCCRnGD0JwyN1OkYab00+26nKWRII7Usgnk5x4K5cV153KktpSlSBSlKAUpSgFeE3Hwb+f3av4V71HdfS3ImlLgWFlDzrfYoWCBylWxO/kCT7UBWlkuZ01Zpd2aaU87H03bOzQRkKW4pYG2dxlQ8egrd2rWE93ULFpd5lFU59tSltpA5A+8lISRvslsD28a12s2Ux7HqdpsYDMW0tjxPKHcCtXYHXJXERYwAmFdHUnPjzSJJ28+tW+hhhNNkx022lriLeHluKSpyU40E5wFZYjrGR44DasH+tVijpUCC1t65kJynuvxXxsc8i23Wjv0+8P9bVPR0qHyaQeYmLcrdCucVUa4RWZLKurbqAoH2NVjqPgjaZklUrT8p61vZCko++2lWc5H4h7HbwFWzSoLlKRYPFvSiilhxi9xW0jCFudpkehVyrz7/WtpH4xW9K24WrLFcLUtwEOdswVNg+OUnCsexq1iM1jTrfEuDCmJ8ZmQ0oEFDqAoEHrsaAgzWkeGuqXPi4kS3yVrGT8JIU36klKFDf1xWyhcMdFwistWCMrn69spbv05yce1ai98HNNyz29n+Is80KK0PRnVEJV4d0nYZ8EkdNq0T8Liro/L0Sa3qKEgYLKkc7mBnflOFZwPwk9ehoCw4+h9KxnQ4zp+3IWnooR05FbeNbYMUp+GiMNcv3eRoDH5VWtj40Wx18Q9SwJNnlA4UVpK0ZyOuwUn3GNjvVh2i/2i8tFy03KLLSNj2LoUUn1HUUBscAdKYHlQHNfaAUpSgFKUoBSlKAVGNYOlxyBA72H3CVgY3TlLZG/T+dz7VJioDYmovcOeXrKMhKv1UKMFupB3BcK+XI8j2ZOfMetSuSs3iLZor9HbuKdUR3C24wfgmygHCkKCgo59cFBH/veL2qyyI951Nc48v9eHnpjISjPKUSZKeX1JwTU4tkITk6hwspEm6ZHOj90lpBHru0frUdgvKRKuhbWAFOPoURtkGdKyD9aszCLzsjb3VSUX5ycw4VOP2dElpBTjPw7vPnm3xntgPrU/R90VV7Mt2VZrLKkpbXJdhzYXO2jlzhBIIHhnsk1ZsV1L0Zp1GeVaApOfIjNVZrXtsetKxLtPZtltkzpJUGY7anF8oJOAM7AdTWs0rd5d0iPC5RW402O6W3mmnCtIyAtOCQPwqTnbrUGhvqUpQCvnKK+0oDUX3TNlv7fJeLZGlY+6paO+n5KG4+tV3eeCFuLqZWmrrLtkpBynnJcSNj0IIUD65Pyq26UBUEaXxN0pcG40uI3eba4oJQ9zKc7Pw7ygOcDO5ykgZ67GrPs0ybMhhy5W5UCQFFKmS6lwHHilQ6g+GQD5gVnkZr7QClKUApSlAYv2hD+OMH4pj4sICyx2g5wk5weXrjY/SskHNQ276XeevjMqO02427PZluPc3K7HU2nBwT1QoJAwN9z1B2mKc+NAQ692S6P6sauMcPLbSWOyeRL5BHSlX6xBbOykrBOepOw25Qa9oT7S79JDnOFuvqWjmOchALWPllCz7+tSl9aWmluKIAQCoknwFROwNhctora5Fx4iFkkgnneUpSwT6FI/tGrR5Mrn6Tw09MYttkmypTg7Fd4lJSpGTkuS1IT9VKH1rGu1lRbfjH44Jak8oAWQeV1Uhbqj8v1igPKvOUj/AHDiklHflxlqV0yTMQfrvUi1ID9lLKdj2rRB9e0TVuUYZxIjFvgOJ0/YUoJb5bisqwduV1LoAPjjK0//ACptpp1L+nrY6gqwqK394b/dFR5ll1GlLQqAwp53tIbvKTnAK0c59klR9q32mOVNnZaRy8jS3G0AZ2SlagBv44FVkb1vLZ6361m8W5UL4lyMFrQpS2wCSEqBKd9sHGPevtmtLFohCMw466oqK3XnlczjyzuVKPmfTAHQADArYV82qpqfaV5IksLfUwh5tTyBlTYWCpI8yOor1oBSlKAUpSgFKUoBSlKAUpSgFKUoDT6ow7alwlJ5hNWmKpOAcoWcL6/0Oasa1o7VdwdJJQ9JUhGRjAQAg490qr93VRevcdGAW4bSpBz4uKylH5dp9RS1o+CtDXN3lJb7RZH4lK7yj7kmrwOa974NCmADoaBDYcLaW3oyEKxkhKZKP8BW7vx/kjKVbhyWwk/LtUn/AArBDTrOn7U093VrfjFxIOcEuJWRn0O3tWfe08zEMZx/LWP+4GrIyb3RmssNsMNstJCW20hCEjokAYA/KvDTxUHLm2rGG5ygnBzsUIX/ABUdqy6w4CUR77JShKUiQyhwhIxzKSohSj64Uge3pUT4Lad+o3danU9uuF1tD0O03RVskuYAkpaDhSPEAHHUeOcitrX2szsIxorRFs0gy6YZcfmyN5Mx9RU46ck/IDc/PxzUnpSgFKUoBSlKAUpSgFKUoBSlKA//2Q=="/>
          <p:cNvSpPr>
            <a:spLocks noChangeAspect="1" noChangeArrowheads="1"/>
          </p:cNvSpPr>
          <p:nvPr/>
        </p:nvSpPr>
        <p:spPr bwMode="auto">
          <a:xfrm>
            <a:off x="63500" y="-538163"/>
            <a:ext cx="112395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42" y="1364619"/>
            <a:ext cx="1978852" cy="242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347450" y="4074877"/>
            <a:ext cx="2345688" cy="2336800"/>
            <a:chOff x="463550" y="3937000"/>
            <a:chExt cx="2932113" cy="2921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" y="3937000"/>
              <a:ext cx="2932113" cy="262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Zone de texte 2"/>
            <p:cNvSpPr txBox="1">
              <a:spLocks noChangeArrowheads="1"/>
            </p:cNvSpPr>
            <p:nvPr/>
          </p:nvSpPr>
          <p:spPr bwMode="auto">
            <a:xfrm>
              <a:off x="577850" y="6561138"/>
              <a:ext cx="2559050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2-pipe application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2651750" y="4075132"/>
            <a:ext cx="2203447" cy="2522220"/>
            <a:chOff x="3951288" y="3705225"/>
            <a:chExt cx="2754312" cy="315277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288" y="3705225"/>
              <a:ext cx="2754312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 de texte 2"/>
            <p:cNvSpPr txBox="1">
              <a:spLocks noChangeArrowheads="1"/>
            </p:cNvSpPr>
            <p:nvPr/>
          </p:nvSpPr>
          <p:spPr bwMode="auto">
            <a:xfrm>
              <a:off x="4067175" y="6332538"/>
              <a:ext cx="2638425" cy="52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zh-TW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2-pipe + Electrical heater</a:t>
              </a:r>
              <a:br>
                <a:rPr kumimoji="0" lang="en-GB" altLang="zh-TW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GB" altLang="zh-TW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application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>
            <a:grpSpLocks noChangeAspect="1"/>
          </p:cNvGrpSpPr>
          <p:nvPr/>
        </p:nvGrpSpPr>
        <p:grpSpPr>
          <a:xfrm>
            <a:off x="4914662" y="4073585"/>
            <a:ext cx="2345688" cy="2379977"/>
            <a:chOff x="463550" y="3883025"/>
            <a:chExt cx="2932113" cy="2974975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" y="3883025"/>
              <a:ext cx="2932113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 de texte 2"/>
            <p:cNvSpPr txBox="1">
              <a:spLocks noChangeArrowheads="1"/>
            </p:cNvSpPr>
            <p:nvPr/>
          </p:nvSpPr>
          <p:spPr bwMode="auto">
            <a:xfrm>
              <a:off x="577850" y="6561138"/>
              <a:ext cx="2670175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zh-TW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4-pipe application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e 11"/>
          <p:cNvGrpSpPr>
            <a:grpSpLocks/>
          </p:cNvGrpSpPr>
          <p:nvPr/>
        </p:nvGrpSpPr>
        <p:grpSpPr bwMode="auto">
          <a:xfrm flipV="1">
            <a:off x="233363" y="620713"/>
            <a:ext cx="8785225" cy="360362"/>
            <a:chOff x="-1966664" y="908720"/>
            <a:chExt cx="8784976" cy="432048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-1966664" y="1340768"/>
              <a:ext cx="632283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4932415" y="908720"/>
              <a:ext cx="188589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V="1">
              <a:off x="4356169" y="908720"/>
              <a:ext cx="576247" cy="4320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166688" y="180975"/>
            <a:ext cx="8634412" cy="374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LXRCC20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2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355" y="4725144"/>
            <a:ext cx="6019981" cy="27930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276" name="AutoShape 4" descr="data:image/jpeg;base64,/9j/4AAQSkZJRgABAQAAAQABAAD/2wCEAAkGBhAQEQ0PExAQERAUDw0RGBESFhEQFhgYFBQWFBQQFBMXGyYeGCUlGhcUITsgJCkqLC4sFR4xNTAqNSYrLCkBCQoKDgwOGA8PFjQfHR0vLywqKSw1LCkwKSksKiwpLCkpLCwpLCwpKSwsMSwpKSwsKSwsLDIpKSkqKSosLCwsLP/AABEIAGkAiAMBIgACEQEDEQH/xAAbAAEAAgMBAQAAAAAAAAAAAAAAAQUCAwYEB//EADUQAAIBAgMGAwcDBAMAAAAAAAABAgMRBBIhBRMxQZLRBhVUIlNhcZGhsTJRgRSCwdIjUnL/xAAZAQEAAwEBAAAAAAAAAAAAAAAAAgMEAQX/xAAiEQEAAgIBBAMBAQAAAAAAAAAAAQIDERIEITFRQWGhIhP/2gAMAwEAAhEDEQA/APuIAAAAAAAAAAENkmMzkibi5xcNqV3wxWJctbwWE3ii+cM2VXtw4now2InVmqdatiF7Lag6TwifxvF3l8iic9Y+Fn+c+3WXBx/mNdXUK2KnTTklKOF3tlyWd/r+dj07Hx1SVeEXWxU9JZoVqG5ilbinlWt7czsZomdaJpp1AIRJerAAAAAAAAAAAAAAhokAY2KXa9RKth5trJBYhTlyjmUMqk+Vy7Zy8ZbzFY+E/ahHcRUdMusb6rm9FxMvU34017W467lZ+G6sZUKSTTcU07O9rttFrY5rw1Uy4jHUVZU4ypNRSWjktdePY6VFuK26wjeNWEiQC1AAAAEACQQAJBAAm4IIzoDIGKlck4K/buN3NCrUs5WWVJaXcmorXlxKjY+G3cXN2bqNS+KsrWb5nq8ZVorDOLaUpVKKS5v203ZCkv8Ajpf+F+Dz+r7y1YY7KzasN1VhjOKz0k4R00V1dvnxOwRyfiNN4Z243Rf7M2rSxEIzhJO6V1fVPmmuRPpLdtShmjw9wITJNygAAHMbjaPv4dEOw3G0ffw6Idjb5TjvUUumXceU471FLpl3PM45fU/jVuv01bjaPv4dEOw3G0ffw6Idjb5TjvUUumXceU471FLpl3HHL6n8N1+mrcbR9/Doh2G42j7+HRDsbfKcd6il0y7jynHeopdMu445fU/huv01bjaPv4dEOxorbAxFZ5q1dXSSVoLhfXg0ezynHeop9Mu55sT/AFtF5W4VrpO6jPTiraEbVya8S7Ex8TDQvDWW6/qKi1v7LnDl+yZl5E/U1uup3I32PldrD5l+6cIr5Wm0yU9o+ma/uo/7HIrl14T3EeZYrw5DMpyqym1/3cpfS70LebVopclYpq+Lx1NZp4aeXm45Kn1UW39jOj4lw7SzPLL9uH2ZC8X+YSiYWdWnGcXCXAqJ+F4Zs8Kkqc+Uo3i/qnc2VPENNtRpRlVm+EYpyf0RuqLGxpyqyo0kopycMzc7JXfDTh8WKUv5iHJtEeUUtuV8JKMcQ97RbS3yVpR+MraSX3XxOphNNJppppNNapp8Gjm8yr0HzUo3+h6PB2JcqDpvjSnKn/H6o/Z/Y2dPmm382UZaa7wvwAbWdAJAEAkAQCQBAJAEAkAQ0a6mGhLjCL+aT/JtAGqnQjH9MYx+SS/BnNaGRDODk9jUnT3tFp2p1ZQWj1V/Zt++ljf4dg6eJxdOzyyjTqJ8rpuL1+Tj9Czx+LtJQT1XtP4cor8npweKzq/NOzX+fpqU16aaTz2nOflHF6gAXoAAAAAAAAAAAAAAAABhVqKKbfBJt/JaszMKqumg5LkMNjHOFOq75qqVaXwc9Yx/iLiv4LPC1nCtB8I1JZFHnbI3G/8AMZdZW0IywiWHq0q0oQ9mnWp051oygv0KaheUZJWTvo7XXEsNmUZ1asasqdSnSp5nFVFlnOUllzZOMElm46tvlY13mvHsy03ydCADI1gAAAAAAAAAAAAAAAAAAiwsSAAAA//Z"/>
          <p:cNvSpPr>
            <a:spLocks noChangeAspect="1" noChangeArrowheads="1"/>
          </p:cNvSpPr>
          <p:nvPr/>
        </p:nvSpPr>
        <p:spPr bwMode="auto">
          <a:xfrm>
            <a:off x="63500" y="-492125"/>
            <a:ext cx="1295400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8" name="AutoShape 6" descr="data:image/jpeg;base64,/9j/4AAQSkZJRgABAQAAAQABAAD/2wCEAAkGBhAQEQ0PExAQERAUDw0RGBESFhEQFhgYFBQWFBQQFBMXGyYeGCUlGhcUITsgJCkqLC4sFR4xNTAqNSYrLCkBCQoKDgwOGA8PFjQfHR0vLywqKSw1LCkwKSksKiwpLCkpLCwpLCwpKSwsMSwpKSwsKSwsLDIpKSkqKSosLCwsLP/AABEIAGkAiAMBIgACEQEDEQH/xAAbAAEAAgMBAQAAAAAAAAAAAAAAAQUCAwYEB//EADUQAAIBAgMGAwcDBAMAAAAAAAABAgMRBBIhBRMxQZLRBhVUIlNhcZGhsTJRgRSCwdIjUnL/xAAZAQEAAwEBAAAAAAAAAAAAAAAAAgMEAQX/xAAiEQEAAgIBBAMBAQAAAAAAAAAAAQIDERIEITFRQWGhIhP/2gAMAwEAAhEDEQA/APuIAAAAAAAAAAENkmMzkibi5xcNqV3wxWJctbwWE3ii+cM2VXtw4now2InVmqdatiF7Lag6TwifxvF3l8iic9Y+Fn+c+3WXBx/mNdXUK2KnTTklKOF3tlyWd/r+dj07Hx1SVeEXWxU9JZoVqG5ilbinlWt7czsZomdaJpp1AIRJerAAAAAAAAAAAAAAhokAY2KXa9RKth5trJBYhTlyjmUMqk+Vy7Zy8ZbzFY+E/ahHcRUdMusb6rm9FxMvU34017W467lZ+G6sZUKSTTcU07O9rttFrY5rw1Uy4jHUVZU4ypNRSWjktdePY6VFuK26wjeNWEiQC1AAAAEACQQAJBAAm4IIzoDIGKlck4K/buN3NCrUs5WWVJaXcmorXlxKjY+G3cXN2bqNS+KsrWb5nq8ZVorDOLaUpVKKS5v203ZCkv8Ajpf+F+Dz+r7y1YY7KzasN1VhjOKz0k4R00V1dvnxOwRyfiNN4Z243Rf7M2rSxEIzhJO6V1fVPmmuRPpLdtShmjw9wITJNygAAHMbjaPv4dEOw3G0ffw6Idjb5TjvUUumXceU471FLpl3PM45fU/jVuv01bjaPv4dEOw3G0ffw6Idjb5TjvUUumXceU471FLpl3HHL6n8N1+mrcbR9/Doh2G42j7+HRDsbfKcd6il0y7jynHeopdMu445fU/huv01bjaPv4dEOxorbAxFZ5q1dXSSVoLhfXg0ezynHeop9Mu55sT/AFtF5W4VrpO6jPTiraEbVya8S7Ex8TDQvDWW6/qKi1v7LnDl+yZl5E/U1uup3I32PldrD5l+6cIr5Wm0yU9o+ma/uo/7HIrl14T3EeZYrw5DMpyqym1/3cpfS70LebVopclYpq+Lx1NZp4aeXm45Kn1UW39jOj4lw7SzPLL9uH2ZC8X+YSiYWdWnGcXCXAqJ+F4Zs8Kkqc+Uo3i/qnc2VPENNtRpRlVm+EYpyf0RuqLGxpyqyo0kopycMzc7JXfDTh8WKUv5iHJtEeUUtuV8JKMcQ97RbS3yVpR+MraSX3XxOphNNJppppNNapp8Gjm8yr0HzUo3+h6PB2JcqDpvjSnKn/H6o/Z/Y2dPmm382UZaa7wvwAbWdAJAEAkAQCQBAJAEAkAQ0a6mGhLjCL+aT/JtAGqnQjH9MYx+SS/BnNaGRDODk9jUnT3tFp2p1ZQWj1V/Zt++ljf4dg6eJxdOzyyjTqJ8rpuL1+Tj9Czx+LtJQT1XtP4cor8npweKzq/NOzX+fpqU16aaTz2nOflHF6gAXoAAAAAAAAAAAAAAAABhVqKKbfBJt/JaszMKqumg5LkMNjHOFOq75qqVaXwc9Yx/iLiv4LPC1nCtB8I1JZFHnbI3G/8AMZdZW0IywiWHq0q0oQ9mnWp051oygv0KaheUZJWTvo7XXEsNmUZ1asasqdSnSp5nFVFlnOUllzZOMElm46tvlY13mvHsy03ydCADI1gAAAAAAAAAAAAAAAAAAiwsSAAAA//Z"/>
          <p:cNvSpPr>
            <a:spLocks noChangeAspect="1" noChangeArrowheads="1"/>
          </p:cNvSpPr>
          <p:nvPr/>
        </p:nvSpPr>
        <p:spPr bwMode="auto">
          <a:xfrm>
            <a:off x="63500" y="-492125"/>
            <a:ext cx="1295400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0" name="AutoShape 8" descr="data:image/jpeg;base64,/9j/4AAQSkZJRgABAQAAAQABAAD/2wCEAAkGBhISEBIQExESFBATEBASFxUWFRASEBIWFBUVFRUUFRMXHiYeGB0jGRISHy8gIycpLCwtFR4xNTAqNSYrLCkBCQoKDgwNFA4PGDUlHyQvNS0pNS0sLCwpNS0qMi0pLC4yNiksLzUpLDUsKS4sKSkpLCopKSkpKSosKSwsLCwsLP/AABEIAOEA4QMBIgACEQEDEQH/xAAcAAEAAQUBAQAAAAAAAAAAAAAABwIDBAUGAQj/xABCEAACAQICBwUFBAYKAwAAAAAAAQIDEQQhBQYSMUFRYQcicZGhExQygbFygsHwQkNSotHhFiRiZJKTs8LS8SNTsv/EABkBAQEAAwEAAAAAAAAAAAAAAAADAQQFAv/EAB0RAQACAgMBAQAAAAAAAAAAAAABAwIREhMhBEH/2gAMAwEAAhEDEQA/AJxAAAAAAAAAAAAAAAAAAAAAAAAAAAAAAAAAAAAAAAAAAAAAAAAAAAAAAAAAAAAAAAAAAAAAAAAAAAAAAAAAAAAAAAAAAAAAAAAI4x2vuJnJuk404XdlsqUmubb4+BIeIb2JW37MreNsiE8PK0UpNJ3e9pb3dICUNUNY5YqE1NJVKbim45RkpJ2duD7rOgOF7M13sU7rN0beCU8/A7oAAAAAAAAAAAAAAAAAAAAAAAAAAAABzuuemZUaUacHapV2o34xil3muuaS8egGxxusOGpPZnWgpLfFXlJeKjdowJa84RO21N9VCVvUjyVNLLe/QKnf+X8wJEhrxhH+lNeMJ/gYeI7Q6K+ClVl1exFfVv0OUoTpqMoulGTe6TctqPgr29Cy6ceQGdrFrnXxFOdOlH2UHGSaTvUnlu2uC6LzI5qYVtvaass7Nd771+VztYwSZ7KpT4uN0r5mtfR26902KLuvfm2i1ZxNahU9pSlJKKeb+F3fw8mrXv8ALpaSdF9osJRXtqUoy/ah3ovn3XmvU5CU4yWTuhTppFasOGMY72nZnzynLSR/6Y4O1/bfuVb/APyU/wBNMH/7X/l1f+JweGnTi7ypqceV3G/3lmizVhFtuK2Ve9r3suV2UTSLT1wwb/XJfajUj6tWNrQxEZxUoSjKL4xaa80RBGmuO7mv4GdonSksJVVSLbptr2keEo8Xbmt6fS3ECVQU05ppSTumk0+ae4qAAAAAAAAAAAAAAAAAAAAcd2gYd3oVf0VtwfJN2cfPZl5HYlnGYOFWnKnNXhJWa/FcmnZ36ARHxKkze6Q1apU6jprGYdSVnsVZxp1En8Pj5IQ1MrSjtQqUZp7tmd0/nawGj2zxzN3LUXF2y9j4Oc0/SLLGI1LxkVfYhLpCom1/jUQNFisS4xus80U0K6nHaW7NGPi68Vtxm7OLcZJ5Si+TW9MvaOp2pQtxV/N3/ECxidIbM9hLO68n+WZMKpi4/Cr2kZ/2WvGzuvqzP0ToaviL+xpuSTs5XSgny2nlfoBVGoVqRsq2ouOVtiNF5Z3qPLpuLuH1Ixue3GiuTjNv6oDUlFS/wpXk2klxbeSXmzpaWo2Ie9014yk/ojeaB1OhQn7ac/aVUnbLZhC++y4vfm/IDdaOw7p0aVN5uFOEX4xik/oZAAAAAAAAAAAAAAAAAAAAADn9cdao4KjdWdeaapx3q63yl/ZV147jP09punhKEq1TcslFW2pye6Mb/lJN8CD9M6XqYmtKtUd5SeS/RhHhCPRfzAxcXVdWUp1HtynJyk3m23vZr54Jxe1BtPo9l/KSM0xMTUb7kPvPl0A3eq/aRi8I1Fydajxp1JNuPPYqZuPHmuhv9cu0f3vDwo4eM4Qmr1dpJS35U01vWV2+OXU4BaOS3t36FzDYq6ae9eqNP67Jww1H62/lrjLLc/iqVFKPW2/jc73QeAdWNKnG204R37so3OKjh9pZ3TOv0bjNmMJJ2eyndcMiXw5zPKFPtxiOMtTrC3ZJNrPhveTyuavQel6mDxMcRS3r4obozi/ig+j9HZmw0w1N2638v+zSvuvPxzJ/TZMXeKfPXE1evojQ2l6eKoQr0neE184tZOMlwad0ZpwPY5O+Erv+9P8A0qZ3x0q8uWMTLn2Y8cpiAAHt4AAAAAAAAAAAAAAAAAAAAAHB9ryfulF/3letOoRTGpzJc7W6d8DB/s4mm/ONRfiQ+B7icRayXxPd06lyjSUVbzfFswlTvVfKy/gZtWooxb4JAY2OxVu7H4n6FijQ2akHnZv1K8HC95u+03+bGYofnkRuq7MdK1WdeW2Qps995nFWjKy5NJpeBYjO2Tfz3JntSWWTV+rOLHZVl547E9duPvqmnO187ve23dljFV7x33zvuLVVu74/QqpUXa7L1UZ2ZcpRsuwrx4wnfs/0XRoYGl7GcaiqL2k6kW2pzaSla+61lG2T7uedzpCCdQ9bZYLExhKX9UqySqJ/DBvJVVytlfmvBE6pnYiIiNQ5Mzudy9ABlgAAAAAAAAAAAAAAAAAAAAAarWXV+GNoOhOUoraUlKNrqUb2unvWe4hzWTUzE4N3nHapXyqxu4P7S3wfR/JsngpnBNNNJpqzTzTT4NAfMVaps1FLg0k/UqxdW8LLi4r1/kTZpLspwNWUppVKTlwpySgvCMk0vDcc3rH2RU6OHqVsPWquVKEqmxU2JKSim2ouKTTsst4Ef0kXkWKMi/FgVbF9+4SwqfDMqRnYGaUoy7u/issrAYEcLZZxszFxGJS7qV36I6HWHH06jXs47Ktbr4nPVcLZZGBZqUW8771uJb7OtfqU6NLB15OGIhFU4ynZQrJZRUZftW2VZ77ZXIpjSyyefjkeShdZr+BkfTAIh1M7TJ0HGhi3KdDKMaucqlL7b3zj13rrwlulVjKKlFqUZJSTTTTTzTT4oCsAAAAAAAAAAAAAAAAAAAAAAAA8lG6s9x6AIF131ZeBxUoqL93qNzpPOyXGnfnF+lmaaEz6B1g0BSxlCVCqnsvNNZShJXtOL5q782nkyE9Z9TsRgJNzW3h3K0a0U9l8lNfoS6PLfZsDXxkXFMwoVvzxLqrAXG7v8/U9td9PAxqde/ii/GQHnu298Ou5HuzytkXoyyt4fn6nsabe5X8AMSpSOn7Ptcp4StGhUk3hKklGz/Uylkpx5Rv8S+fO+gnCxg4qO8D6ZBptTtIuvgMNVbvJ0YKT5yh3JfvRZuQAAAAAAAAAAAAAAAAAAAAAAAABRVoxlFxlFSi1ZppOLT4NPeVgDhtN9keDrd6i5YaXKFpUf8t7vutHK4rsexsZWp1sPOPOTqU5fOOzJepMYAhel2OY5ybdXDRy/aqyu/DYXmaLS2ruKwjXvFFwjKTjGalGUJNK9k0+XO31PoU5ztB0P7xgK0Ur1KaVaHPap5tLxjtr5gQrTkbLAaXnRUlDZTkrXaTkvC+409CoZCYCrO+Zh10ZM2Y1cCY+yPEbWjVG/wAFetHhldqf+/1O0I87F6v9VxELq6xN7cVtU4Z/PZfkSGAAAAAAAAAAAAAAAAAAAAAAAAAAAAAADxo9AHz3rDov3bGV6FrRhUbj9iXeh+7JeRio7ftg0Ts16GKSyqQdGX2od6N/GMpf4DhYSAqZj1UZEixVQEldic//AB4tcqlF9M4yX4MkwjHsTXdxn2qH0qEnAAAAAAAAAAAAAAAAAAAAAAAAAAAAAAAAAc12iaJ940fWSXeppV4+NPN+cdtfMg+lM+k5wTTTV0001wae9HzvpbRrw2JrYd/qqsorrHfB/OLi/mBZuWarL1y1UAkjsUj3MW+G3RXkpv8AFEmkfdjmj5ww1arJNRq1Y7F795QjZyXS7a+6yQQAAAAAAAAAAAAAAAAAAAAAAAAAAAAAAAABx+tvZ1TxlT28ajpVnFRk7bcJ2yTaumnbK6fyOwAEVQ7IsRezr0dnPNKo307tl9Te6J7KMNTalWnKu1Z7Ntil84q7fn8juABTTpqKUYpKKSSSSSSWSSS3Iq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2" name="AutoShape 10" descr="data:image/jpeg;base64,/9j/4AAQSkZJRgABAQAAAQABAAD/2wBDAAkGBwgHBgkIBwgKCgkLDRYPDQwMDRsUFRAWIB0iIiAdHx8kKDQsJCYxJx8fLT0tMTU3Ojo6Iys/RD84QzQ5Ojf/2wBDAQoKCg0MDRoPDxo3JR8lNzc3Nzc3Nzc3Nzc3Nzc3Nzc3Nzc3Nzc3Nzc3Nzc3Nzc3Nzc3Nzc3Nzc3Nzc3Nzc3Nzf/wAARCACfAKMDASIAAhEBAxEB/8QAHAABAAIDAQEBAAAAAAAAAAAAAAYHBAUIAwEC/8QAQxAAAQMDAgMGAwQFCQkAAAAAAQIDBAAFEQYhBxIxEyJBUWGBFHGRFTJCoQgjUlOxJDNicpKiwdHwFyY0Q3OywuHx/8QAGgEBAAMBAQEAAAAAAAAAAAAAAAECAwQFBv/EACsRAAICAQMDAgQHAAAAAAAAAAABAgMRBCExBRJBIlETFGGBMmJxkcHR4f/aAAwDAQACEQMRAD8AvGlKUApSlAKUpQClKUB+FuIQgrWoJSBklRwBUWv/ABA07ZJsaG/ML8h87IiILxSnzUE5wPz9KjXGe6IS9YrLJlojwJkguTuZRSFsN4Kk59egHicVAOFNxtNjevGqLqBEil1MWMENlXKpZKylON9kge1ZW2OEXJLLXglFyDiHptLnZvSZTCsZ/lEF5ofVSBWbb9aaZuKuWHfIC14yUl4JI9jWoja+0pJaDiL/AAUg+DrwQfcHBr8re0VqFJLj1jnho7haml8pPz6eNeYupzX46mi3YvcmbT7TyAtlaVpPRSDkfWorqfiNprTjy4kuap6ekf8ACRmy44TthJ8AdxsSKguv7BYtO6Yk33Si1W+c0tpKXYMpQSvKwMEBRB2JqDaNH2XovUeqkALuDakxI6z1ZUsjmWPXvflXdVqoWV96XnH3KuOCy53GMW9hiTN03MZjPkhsrfbDhx5ozke9THRutrPq2A5Jtzim3GTh6O9hLjXqRk7eo296hejeGWnhp9h+7QvjJkxgKecdUru82+E7jBH7Wx+tU9rq3RtP6sulrtLzgjIKUY5yTgpSooJ8QD/Coo1dd1jrjyiXFo6Jv3EnTlocMduS5cZnT4a3t9srPkSDgfWsOBrq93Fw/CaKubbXNgLmLSxj1IVv9M1g8GpLMjQsFSW223UFbKikDK8KOCfbH0qZTZsS3x3ZEx9phltJUtxxQASK4NR1OcLHXCG6LRgnuaa2a9Yc1ILBere9apy2y40p5xBadHklQO567Y8DUyBzXP8AxsnWq8xNMXOLIL8R5byStnHMUAo5gAfEHz8anXBK+u3XT8yE9Jcki2yiyw+595bJGUZ9dj+VelprZW1KUlh+SjWGWPSlK6CBSlKAUpSgFKUoBQ9KUoCqOOmkLhfYEW6Wptb70BKw4wgZUttWMlIHUjHSqWiOlVgmWKUsRH2ZSZjSZBLfOeQoUjfoSCkjPka6/IzWj1FpGxakaCLxbmXynZLmOVafkobioayDlNrT8pwJWuTa0NnGVLukfIH9ULKvoK/cHSt3us34ayw13LvFPbRUlTQPkVkADw646iulbfwv0dAQEt2Rh0g55pGXT/eNSxlhthsNstobbAwEoSAB8gKncFCWfg9qFnTtzE2U1GdkR8iIykOKdUnvIQpfRI5gPu5z51DNJ3RqJGu2mb64uDDuSUpU8tnmMZ1JBSpSSM42APiOox1rrIjauduNdnYc4nW5hsdgLkyx2rqU57xcU2VepwE1WcVJYYEbVesLLbW7f9uWBURLZS1cPim3l8oHRICuYkbAZR5ZqEp0/fr+9OuNuiTbq0lSnHZiWVYc8yAep9BvWBPtqoc66xC5zGAtaFK/a5XAjz9a650u1Fa07bEwUtpjiK3yBAGMcoqldUIZaS3JbyclNByAwp+Pc3Y0xpQ543facSc42Pj+W1eeZN2mMquE7KnTgSJb5UEgftHcj5V1/cbJa7mnluNthyhnOH2Er/iK0zfDrR7a+dOnoBOc4U3zD6HatMb5IOd9QBV0gWi06dhTJ0O2JW38WzHWQ+8shSyBjYbDAq8uDekpGltMlVwymbOWHnWv3QxhKT6gdfU48KnMeMzFZQzGZbZZQMJbbSEpSPIAV6gY6VEY9qwgfaUpVgKUpQClKUApSlAKUpQClKUApSvhIFAfT0rnPiBNf1hxGdFvdjW9qyDsFTJToQlBQ4SVnP8AS2AGc4z8rL4j8QVadktWWyRVTb7KSFNNhPMlsE4BIG5OxwPTJxUMtHB5d1Qu5aquEludLWp55phKAUqUcnKtxnfwFc+o1FdMczeCUm+CrNRSZEe9XRtVyYuCpPdflshJQ/kpWSMbDvJHTyroTgrqdN/0m1FW3ySLYERl97POAnuq9wPqKrnXWhUaXSqXBsDFwtKEjneckvmQ2SN1HlUEgZ8eU9d/TT6dku2hl7UmhZbyH4iM3G2SiF/qv2gRjnQD8lCpqvrnBSi9g00dQ0qPaG1PG1Zp5i6R0ltSu480Tns3B1GfEeR8QakIOa3IFKUoBSlKAUpSgFKUoBWPKmR4bKnpT7TLSTgrcWEpHzJrQa31axpiCgNo+Kuco9nChIOVvL6Db9kZ3NRq26NfuzqLrr6Qm6Tz3mog2jRhv3QgbKIydzn361zajVV6eOZ/t5JSySBziJpvteyhzF3F0gkItzC5B/uAge9eTGunZCA41pHUnZq6FcdpCv7KnARUU1PxPsWmVqgWKI3OkJPKpMYhLSD0wVDqfQZ6VqW7pxO1EPimlRtPW/rzSUJb2z174KvfYGuZaq+S7u1RX5n/AAThE8kcQjGOHdIaqJBxhqChzwB/C4fP/WK9Fa8dC20DSGpcrAxmM1tnJGT2mB0PXGNvMVWM+GqQUCZxcQ48rACIo5snOwHI4M9awHrFGcCVrueuLshSClxUa3OAE43GVnpv03raF85L+lIYLfc1lcS3zx9HXpeOvaLYR4f9Q1FNTcQb2yyQ4u12BlWxU9JEmWEkD7jSMjmyfHI8agcixaXYj8kiya7YYKicuQ0hIOOuCcZqMzLNZXme0s1+QpZWB8NPY+HWkZ/ayUnHj0rSE5t+rb7f6yC1OB8X7R+2NRzVKlTXpRYTJe3cCQlJPyzzJ6eWOgFWwBiqp/R7f5tOXNnP3JoXjy5kJH/jVrV811Jyeplk2hwfh1pDzam3EhSFAhSSMgg1zrcoP+z/AIpx24mRCLyFNoKirMdw8qknzx3hvnoOtdG1Rn6Q7aUXWzPIADimXAVA77KGP4mtuk2P4rr8SRE+Mm44VqOneJeoNMoWfhHCpbSM7JKSCNv6q8ew8qusdKoeGhUf9IKCUOYEhlKlBO3WL0PnunNXyOlfR1PuhF/QxYpSlaAUpSgFKUoBWNcZbUCBImSFhtlhtTjiz0SkDJP0rJqAccZi4fDyeGlEF9bbRI8ioZ/IUBoOHcORqm+y9d3pACnFFm2skbNNDIyPXqP7R8a0vGTXy2nF6dsj5SobTZDatwf3YI8fP6edWJbA3pfQccuJA+z7aFuJI6qS3lWwz45rliZJdmTXpT5/WvuKcWrzUo5P5mvG0sPmtTK6e6jsjSWywWFpBiPpnT8a+rhtTb9dXjHs8Z3ogcwSXCDtkk/TG4yauGzcPIZaS/qqQ5f56lc61y1EtJOMYQ1nlA+Y+nSqm1U2uJonQ2pYCxzwEobKd8cwwoHr5oIPnkeVdGx3EPMNvNnKHEhSSfIjIr0aO2eZ+ctfph8FGY0W02+G2huJBjMIR9xLTQSE/LArLAx41+qV0EH5Kc7HBFRbUPDzTF/ClTbTHQ8pXOp+OnsnFH1UnGfepXSgKD0ik8NuJMvTs9xaoE8J+GfXgA9eQnfHmk+uKuoHNVf+kcYCbLbO1aQq4LfUGV82FJbAyvbxGeX6itNpPircbZZWHNS2uZJhfzbVyaTnnIOMKzsT13z4dDXjdS0ErWrK+fJpCWNmXQpQSMmueNZXI664lRosBaXoLTqI7KhukoBy4vyI+8fkBUn1jxRtV0sD0ViLfI6JGAiU0hLQWM7gKJPUZHSqxamp7GY1p6KYiexWXnnpKVPLZ8U5wlPjuEDJGBvvUdN0Uqs2TWHwhOWdkWloWIjVHF66aiijmt0DCWXRslSuzDacefdCj7j0q7h0qGcIYcGNoK1u2+KI4kt9q7k5UtzJBUT45x7DAqaCvYjFRSivBmKUpVgKUpQClKUANQDjeyt/h9OCIjkgpUhZKP8AlAKBKz6Adan9eUhSUMrU4MoAJUMZ2oCgJN+1Rqjh0Ysdy0KYQ0lMuQib2boQkjuKSvGCcDJyQR86qRxKm3FIWO8lRCt8/wAKtqLpK3Xe63R5NsNxjTyZzIiyPh5MRpxxXIORR5FDAz6eXSsGbwzUUL+BsepUqx3UvLiqHuQofwrGqCqbio7PfghyT8kaTqK4XvTlq0c0wyUpkBLTilHnWtSjyjfYAc+PkBXWUNrsIjDOebs20ozjGcDFU1wS0axa7nNlXqPy3mOrlZjuAK7FBAPPkd3mOcbHIHlmrqGyfatIxjHOCc5PtKhN64iQ9NXFqHqeFJgB7JZkIw824B1Pd7w6j8PjUhsuorRfGQ7abhHlJIzhtYKh8x1FWBtCcdajestb2TSMcLukgmQsZajNDmcc+Q8B6nArfS0urjOpjqCHlIIbURkJV4HFcjavs2pLdcn39SxpfxC19+U8CpLh8ML6e35CgNzr/WcziHc4bUW1FAjlwRmmQpx5wKwTzAeiM4A2361ILVF4sWK3MQ4kFS4qBlttamXSgfs/eyB6eH5VIOC7mmLdYO3RcY32q8SZReUELbHghOfw+vic/IWSm7W5QBE+Jg9D2yf868XWa6cZ9iryl7o0jFe5RuoI3E29WhUO9w20wu0ClLeUw0AQcjvEjHt/nmCv2ZEVtZk3S2h1KSoNsvKfKsdAC2lSQT6qFXDxeVO1BFTbYEi0Jt8ciQ6+7OQlalAHugeAAPv6YqoJdgXFTzKuVpcHNjDM5Czv6Dwru0c3KpOSUc+EVlyXtw+4kW1+DBts2CLUz3YsN0PB1pZSkAIKsDlV5BQ38zVopUCAR41yfpW2JbmuFUxEyHgInRoUZ6QpbZGcDCAkHrhXMCCCRnGD0JwyN1OkYab00+26nKWRII7Usgnk5x4K5cV153KktpSlSBSlKAUpSgFeE3Hwb+f3av4V71HdfS3ImlLgWFlDzrfYoWCBylWxO/kCT7UBWlkuZ01Zpd2aaU87H03bOzQRkKW4pYG2dxlQ8egrd2rWE93ULFpd5lFU59tSltpA5A+8lISRvslsD28a12s2Ux7HqdpsYDMW0tjxPKHcCtXYHXJXERYwAmFdHUnPjzSJJ28+tW+hhhNNkx022lriLeHluKSpyU40E5wFZYjrGR44DasH+tVijpUCC1t65kJynuvxXxsc8i23Wjv0+8P9bVPR0qHyaQeYmLcrdCucVUa4RWZLKurbqAoH2NVjqPgjaZklUrT8p61vZCko++2lWc5H4h7HbwFWzSoLlKRYPFvSiilhxi9xW0jCFudpkehVyrz7/WtpH4xW9K24WrLFcLUtwEOdswVNg+OUnCsexq1iM1jTrfEuDCmJ8ZmQ0oEFDqAoEHrsaAgzWkeGuqXPi4kS3yVrGT8JIU36klKFDf1xWyhcMdFwistWCMrn69spbv05yce1ai98HNNyz29n+Is80KK0PRnVEJV4d0nYZ8EkdNq0T8Liro/L0Sa3qKEgYLKkc7mBnflOFZwPwk9ehoCw4+h9KxnQ4zp+3IWnooR05FbeNbYMUp+GiMNcv3eRoDH5VWtj40Wx18Q9SwJNnlA4UVpK0ZyOuwUn3GNjvVh2i/2i8tFy03KLLSNj2LoUUn1HUUBscAdKYHlQHNfaAUpSgFKUoBSlKAVGNYOlxyBA72H3CVgY3TlLZG/T+dz7VJioDYmovcOeXrKMhKv1UKMFupB3BcK+XI8j2ZOfMetSuSs3iLZor9HbuKdUR3C24wfgmygHCkKCgo59cFBH/veL2qyyI951Nc48v9eHnpjISjPKUSZKeX1JwTU4tkITk6hwspEm6ZHOj90lpBHru0frUdgvKRKuhbWAFOPoURtkGdKyD9aszCLzsjb3VSUX5ycw4VOP2dElpBTjPw7vPnm3xntgPrU/R90VV7Mt2VZrLKkpbXJdhzYXO2jlzhBIIHhnsk1ZsV1L0Zp1GeVaApOfIjNVZrXtsetKxLtPZtltkzpJUGY7anF8oJOAM7AdTWs0rd5d0iPC5RW402O6W3mmnCtIyAtOCQPwqTnbrUGhvqUpQCvnKK+0oDUX3TNlv7fJeLZGlY+6paO+n5KG4+tV3eeCFuLqZWmrrLtkpBynnJcSNj0IIUD65Pyq26UBUEaXxN0pcG40uI3eba4oJQ9zKc7Pw7ygOcDO5ykgZ67GrPs0ybMhhy5W5UCQFFKmS6lwHHilQ6g+GQD5gVnkZr7QClKUApSlAYv2hD+OMH4pj4sICyx2g5wk5weXrjY/SskHNQ276XeevjMqO02427PZluPc3K7HU2nBwT1QoJAwN9z1B2mKc+NAQ692S6P6sauMcPLbSWOyeRL5BHSlX6xBbOykrBOepOw25Qa9oT7S79JDnOFuvqWjmOchALWPllCz7+tSl9aWmluKIAQCoknwFROwNhctora5Fx4iFkkgnneUpSwT6FI/tGrR5Mrn6Tw09MYttkmypTg7Fd4lJSpGTkuS1IT9VKH1rGu1lRbfjH44Jak8oAWQeV1Uhbqj8v1igPKvOUj/AHDiklHflxlqV0yTMQfrvUi1ID9lLKdj2rRB9e0TVuUYZxIjFvgOJ0/YUoJb5bisqwduV1LoAPjjK0//ACptpp1L+nrY6gqwqK394b/dFR5ll1GlLQqAwp53tIbvKTnAK0c59klR9q32mOVNnZaRy8jS3G0AZ2SlagBv44FVkb1vLZ6361m8W5UL4lyMFrQpS2wCSEqBKd9sHGPevtmtLFohCMw466oqK3XnlczjyzuVKPmfTAHQADArYV82qpqfaV5IksLfUwh5tTyBlTYWCpI8yOor1oBSlKAUpSgFKUoBSlKAUpSgFKUoDT6ow7alwlJ5hNWmKpOAcoWcL6/0Oasa1o7VdwdJJQ9JUhGRjAQAg490qr93VRevcdGAW4bSpBz4uKylH5dp9RS1o+CtDXN3lJb7RZH4lK7yj7kmrwOa974NCmADoaBDYcLaW3oyEKxkhKZKP8BW7vx/kjKVbhyWwk/LtUn/AArBDTrOn7U093VrfjFxIOcEuJWRn0O3tWfe08zEMZx/LWP+4GrIyb3RmssNsMNstJCW20hCEjokAYA/KvDTxUHLm2rGG5ygnBzsUIX/ABUdqy6w4CUR77JShKUiQyhwhIxzKSohSj64Uge3pUT4Lad+o3danU9uuF1tD0O03RVskuYAkpaDhSPEAHHUeOcitrX2szsIxorRFs0gy6YZcfmyN5Mx9RU46ck/IDc/PxzUnpSgFKUoBSlKAUpSgFKUoBSlKA//2Q=="/>
          <p:cNvSpPr>
            <a:spLocks noChangeAspect="1" noChangeArrowheads="1"/>
          </p:cNvSpPr>
          <p:nvPr/>
        </p:nvSpPr>
        <p:spPr bwMode="auto">
          <a:xfrm>
            <a:off x="63500" y="-538163"/>
            <a:ext cx="112395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2667" y="1141764"/>
            <a:ext cx="8372288" cy="482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General features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endParaRPr lang="en-US" sz="1600" dirty="0" smtClean="0"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AC 230V operating voltage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latin typeface="Eurostile LT" pitchFamily="2" charset="0"/>
              </a:rPr>
              <a:t>Output for </a:t>
            </a:r>
            <a:r>
              <a:rPr lang="en-US" sz="1600" dirty="0" smtClean="0">
                <a:latin typeface="Eurostile LT" pitchFamily="2" charset="0"/>
              </a:rPr>
              <a:t>3-speed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latin typeface="Eurostile LT" pitchFamily="2" charset="0"/>
              </a:rPr>
              <a:t>2 multifunctional inputs for keycard contact, external </a:t>
            </a:r>
            <a:br>
              <a:rPr lang="en-US" sz="1600" dirty="0">
                <a:latin typeface="Eurostile LT" pitchFamily="2" charset="0"/>
              </a:rPr>
            </a:br>
            <a:r>
              <a:rPr lang="en-US" sz="1600" dirty="0" smtClean="0">
                <a:latin typeface="Eurostile LT" pitchFamily="2" charset="0"/>
              </a:rPr>
              <a:t>sensor</a:t>
            </a:r>
            <a:r>
              <a:rPr lang="en-US" sz="1600" dirty="0">
                <a:latin typeface="Eurostile LT" pitchFamily="2" charset="0"/>
              </a:rPr>
              <a:t>, etc</a:t>
            </a:r>
            <a:r>
              <a:rPr lang="en-US" sz="1600" dirty="0" smtClean="0">
                <a:latin typeface="Eurostile LT" pitchFamily="2" charset="0"/>
              </a:rPr>
              <a:t>.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latin typeface="Eurostile LT" pitchFamily="2" charset="0"/>
              </a:rPr>
              <a:t>Operating modes: Comfort, Economy and </a:t>
            </a:r>
            <a:r>
              <a:rPr lang="en-US" sz="1600" dirty="0" smtClean="0">
                <a:latin typeface="Eurostile LT" pitchFamily="2" charset="0"/>
              </a:rPr>
              <a:t>Protection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Automatic </a:t>
            </a:r>
            <a:r>
              <a:rPr lang="en-US" sz="1600" dirty="0">
                <a:latin typeface="Eurostile LT" pitchFamily="2" charset="0"/>
              </a:rPr>
              <a:t>or manual fan speed </a:t>
            </a:r>
            <a:r>
              <a:rPr lang="en-US" sz="1600" dirty="0" smtClean="0">
                <a:latin typeface="Eurostile LT" pitchFamily="2" charset="0"/>
              </a:rPr>
              <a:t>control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Automatic </a:t>
            </a:r>
            <a:r>
              <a:rPr lang="en-US" sz="1600" dirty="0">
                <a:latin typeface="Eurostile LT" pitchFamily="2" charset="0"/>
              </a:rPr>
              <a:t>or manual heating/cooling </a:t>
            </a:r>
            <a:r>
              <a:rPr lang="en-US" sz="1600" dirty="0" smtClean="0">
                <a:latin typeface="Eurostile LT" pitchFamily="2" charset="0"/>
              </a:rPr>
              <a:t>changeover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Adjustable </a:t>
            </a:r>
            <a:r>
              <a:rPr lang="en-US" sz="1600" dirty="0">
                <a:latin typeface="Eurostile LT" pitchFamily="2" charset="0"/>
              </a:rPr>
              <a:t>commissioning and control </a:t>
            </a:r>
            <a:r>
              <a:rPr lang="en-US" sz="1600" dirty="0" smtClean="0">
                <a:latin typeface="Eurostile LT" pitchFamily="2" charset="0"/>
              </a:rPr>
              <a:t>parameters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Minimum </a:t>
            </a:r>
            <a:r>
              <a:rPr lang="en-US" sz="1600" dirty="0">
                <a:latin typeface="Eurostile LT" pitchFamily="2" charset="0"/>
              </a:rPr>
              <a:t>and maximum </a:t>
            </a:r>
            <a:r>
              <a:rPr lang="en-US" sz="1600" dirty="0" err="1">
                <a:latin typeface="Eurostile LT" pitchFamily="2" charset="0"/>
              </a:rPr>
              <a:t>setpoint</a:t>
            </a:r>
            <a:r>
              <a:rPr lang="en-US" sz="1600" dirty="0">
                <a:latin typeface="Eurostile LT" pitchFamily="2" charset="0"/>
              </a:rPr>
              <a:t> </a:t>
            </a:r>
            <a:r>
              <a:rPr lang="en-US" sz="1600" dirty="0" smtClean="0">
                <a:latin typeface="Eurostile LT" pitchFamily="2" charset="0"/>
              </a:rPr>
              <a:t>limitation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fr-FR" sz="1600" dirty="0" err="1" smtClean="0">
                <a:latin typeface="Eurostile LT" pitchFamily="2" charset="0"/>
              </a:rPr>
              <a:t>Backlit</a:t>
            </a:r>
            <a:r>
              <a:rPr lang="fr-FR" sz="1600" dirty="0" smtClean="0">
                <a:latin typeface="Eurostile LT" pitchFamily="2" charset="0"/>
              </a:rPr>
              <a:t> LCD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fr-FR" sz="1600" dirty="0" smtClean="0">
                <a:latin typeface="Eurostile LT" pitchFamily="2" charset="0"/>
              </a:rPr>
              <a:t>Auto </a:t>
            </a:r>
            <a:r>
              <a:rPr lang="fr-FR" sz="1600" dirty="0" err="1">
                <a:latin typeface="Eurostile LT" pitchFamily="2" charset="0"/>
              </a:rPr>
              <a:t>Timer</a:t>
            </a:r>
            <a:r>
              <a:rPr lang="fr-FR" sz="1600" dirty="0">
                <a:latin typeface="Eurostile LT" pitchFamily="2" charset="0"/>
              </a:rPr>
              <a:t> mode </a:t>
            </a:r>
            <a:r>
              <a:rPr lang="fr-FR" sz="1600" dirty="0" err="1">
                <a:latin typeface="Eurostile LT" pitchFamily="2" charset="0"/>
              </a:rPr>
              <a:t>with</a:t>
            </a:r>
            <a:r>
              <a:rPr lang="fr-FR" sz="1600" dirty="0">
                <a:latin typeface="Eurostile LT" pitchFamily="2" charset="0"/>
              </a:rPr>
              <a:t> 8 programmable </a:t>
            </a:r>
            <a:r>
              <a:rPr lang="fr-FR" sz="1600" dirty="0" err="1">
                <a:latin typeface="Eurostile LT" pitchFamily="2" charset="0"/>
              </a:rPr>
              <a:t>timers</a:t>
            </a:r>
            <a:r>
              <a:rPr lang="fr-FR" sz="1600" dirty="0">
                <a:latin typeface="Eurostile LT" pitchFamily="2" charset="0"/>
              </a:rPr>
              <a:t> </a:t>
            </a:r>
            <a:endParaRPr lang="fr-FR" sz="1600" dirty="0" smtClean="0"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Type </a:t>
            </a:r>
            <a:r>
              <a:rPr lang="en-US" sz="1600" dirty="0">
                <a:latin typeface="Eurostile LT" pitchFamily="2" charset="0"/>
              </a:rPr>
              <a:t>of mounting / suitable conduit </a:t>
            </a:r>
            <a:r>
              <a:rPr lang="en-US" sz="1600" dirty="0" smtClean="0">
                <a:latin typeface="Eurostile LT" pitchFamily="2" charset="0"/>
              </a:rPr>
              <a:t>boxes</a:t>
            </a:r>
            <a:br>
              <a:rPr lang="en-US" sz="1600" dirty="0" smtClean="0">
                <a:latin typeface="Eurostile LT" pitchFamily="2" charset="0"/>
              </a:rPr>
            </a:br>
            <a:r>
              <a:rPr lang="en-US" sz="1600" dirty="0" smtClean="0">
                <a:latin typeface="Eurostile LT" pitchFamily="2" charset="0"/>
              </a:rPr>
              <a:t>for </a:t>
            </a:r>
            <a:r>
              <a:rPr lang="en-US" sz="1600" dirty="0">
                <a:latin typeface="Eurostile LT" pitchFamily="2" charset="0"/>
              </a:rPr>
              <a:t>round CEE box, with min 60 mm diameter, min 40 mm </a:t>
            </a:r>
            <a:r>
              <a:rPr lang="en-US" sz="1600" dirty="0" smtClean="0">
                <a:latin typeface="Eurostile LT" pitchFamily="2" charset="0"/>
              </a:rPr>
              <a:t>depth</a:t>
            </a:r>
            <a:endParaRPr lang="en-US" sz="1600" dirty="0">
              <a:latin typeface="Eurostile L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50" y="1139740"/>
            <a:ext cx="2381015" cy="237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e 11"/>
          <p:cNvGrpSpPr>
            <a:grpSpLocks/>
          </p:cNvGrpSpPr>
          <p:nvPr/>
        </p:nvGrpSpPr>
        <p:grpSpPr bwMode="auto">
          <a:xfrm flipV="1">
            <a:off x="233363" y="620713"/>
            <a:ext cx="8785225" cy="360362"/>
            <a:chOff x="-1966664" y="908720"/>
            <a:chExt cx="8784976" cy="432048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-1966664" y="1340768"/>
              <a:ext cx="632283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4932415" y="908720"/>
              <a:ext cx="188589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4356169" y="908720"/>
              <a:ext cx="576247" cy="4320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6688" y="180975"/>
            <a:ext cx="8634412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RDF 600T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 (not suitable for EC motor)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4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AutoShape 4" descr="data:image/jpeg;base64,/9j/4AAQSkZJRgABAQAAAQABAAD/2wCEAAkGBhAQEQ0PExAQERAUDw0RGBESFhEQFhgYFBQWFBQQFBMXGyYeGCUlGhcUITsgJCkqLC4sFR4xNTAqNSYrLCkBCQoKDgwOGA8PFjQfHR0vLywqKSw1LCkwKSksKiwpLCkpLCwpLCwpKSwsMSwpKSwsKSwsLDIpKSkqKSosLCwsLP/AABEIAGkAiAMBIgACEQEDEQH/xAAbAAEAAgMBAQAAAAAAAAAAAAAAAQUCAwYEB//EADUQAAIBAgMGAwcDBAMAAAAAAAABAgMRBBIhBRMxQZLRBhVUIlNhcZGhsTJRgRSCwdIjUnL/xAAZAQEAAwEBAAAAAAAAAAAAAAAAAgMEAQX/xAAiEQEAAgIBBAMBAQAAAAAAAAAAAQIDERIEITFRQWGhIhP/2gAMAwEAAhEDEQA/APuIAAAAAAAAAAENkmMzkibi5xcNqV3wxWJctbwWE3ii+cM2VXtw4now2InVmqdatiF7Lag6TwifxvF3l8iic9Y+Fn+c+3WXBx/mNdXUK2KnTTklKOF3tlyWd/r+dj07Hx1SVeEXWxU9JZoVqG5ilbinlWt7czsZomdaJpp1AIRJerAAAAAAAAAAAAAAhokAY2KXa9RKth5trJBYhTlyjmUMqk+Vy7Zy8ZbzFY+E/ahHcRUdMusb6rm9FxMvU34017W467lZ+G6sZUKSTTcU07O9rttFrY5rw1Uy4jHUVZU4ypNRSWjktdePY6VFuK26wjeNWEiQC1AAAAEACQQAJBAAm4IIzoDIGKlck4K/buN3NCrUs5WWVJaXcmorXlxKjY+G3cXN2bqNS+KsrWb5nq8ZVorDOLaUpVKKS5v203ZCkv8Ajpf+F+Dz+r7y1YY7KzasN1VhjOKz0k4R00V1dvnxOwRyfiNN4Z243Rf7M2rSxEIzhJO6V1fVPmmuRPpLdtShmjw9wITJNygAAHMbjaPv4dEOw3G0ffw6Idjb5TjvUUumXceU471FLpl3PM45fU/jVuv01bjaPv4dEOw3G0ffw6Idjb5TjvUUumXceU471FLpl3HHL6n8N1+mrcbR9/Doh2G42j7+HRDsbfKcd6il0y7jynHeopdMu445fU/huv01bjaPv4dEOxorbAxFZ5q1dXSSVoLhfXg0ezynHeop9Mu55sT/AFtF5W4VrpO6jPTiraEbVya8S7Ex8TDQvDWW6/qKi1v7LnDl+yZl5E/U1uup3I32PldrD5l+6cIr5Wm0yU9o+ma/uo/7HIrl14T3EeZYrw5DMpyqym1/3cpfS70LebVopclYpq+Lx1NZp4aeXm45Kn1UW39jOj4lw7SzPLL9uH2ZC8X+YSiYWdWnGcXCXAqJ+F4Zs8Kkqc+Uo3i/qnc2VPENNtRpRlVm+EYpyf0RuqLGxpyqyo0kopycMzc7JXfDTh8WKUv5iHJtEeUUtuV8JKMcQ97RbS3yVpR+MraSX3XxOphNNJppppNNapp8Gjm8yr0HzUo3+h6PB2JcqDpvjSnKn/H6o/Z/Y2dPmm382UZaa7wvwAbWdAJAEAkAQCQBAJAEAkAQ0a6mGhLjCL+aT/JtAGqnQjH9MYx+SS/BnNaGRDODk9jUnT3tFp2p1ZQWj1V/Zt++ljf4dg6eJxdOzyyjTqJ8rpuL1+Tj9Czx+LtJQT1XtP4cor8npweKzq/NOzX+fpqU16aaTz2nOflHF6gAXoAAAAAAAAAAAAAAAABhVqKKbfBJt/JaszMKqumg5LkMNjHOFOq75qqVaXwc9Yx/iLiv4LPC1nCtB8I1JZFHnbI3G/8AMZdZW0IywiWHq0q0oQ9mnWp051oygv0KaheUZJWTvo7XXEsNmUZ1asasqdSnSp5nFVFlnOUllzZOMElm46tvlY13mvHsy03ydCADI1gAAAAAAAAAAAAAAAAAAiwsSAAAA//Z"/>
          <p:cNvSpPr>
            <a:spLocks noChangeAspect="1" noChangeArrowheads="1"/>
          </p:cNvSpPr>
          <p:nvPr/>
        </p:nvSpPr>
        <p:spPr bwMode="auto">
          <a:xfrm>
            <a:off x="63500" y="-492125"/>
            <a:ext cx="1295400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8" name="AutoShape 6" descr="data:image/jpeg;base64,/9j/4AAQSkZJRgABAQAAAQABAAD/2wCEAAkGBhAQEQ0PExAQERAUDw0RGBESFhEQFhgYFBQWFBQQFBMXGyYeGCUlGhcUITsgJCkqLC4sFR4xNTAqNSYrLCkBCQoKDgwOGA8PFjQfHR0vLywqKSw1LCkwKSksKiwpLCkpLCwpLCwpKSwsMSwpKSwsKSwsLDIpKSkqKSosLCwsLP/AABEIAGkAiAMBIgACEQEDEQH/xAAbAAEAAgMBAQAAAAAAAAAAAAAAAQUCAwYEB//EADUQAAIBAgMGAwcDBAMAAAAAAAABAgMRBBIhBRMxQZLRBhVUIlNhcZGhsTJRgRSCwdIjUnL/xAAZAQEAAwEBAAAAAAAAAAAAAAAAAgMEAQX/xAAiEQEAAgIBBAMBAQAAAAAAAAAAAQIDERIEITFRQWGhIhP/2gAMAwEAAhEDEQA/APuIAAAAAAAAAAENkmMzkibi5xcNqV3wxWJctbwWE3ii+cM2VXtw4now2InVmqdatiF7Lag6TwifxvF3l8iic9Y+Fn+c+3WXBx/mNdXUK2KnTTklKOF3tlyWd/r+dj07Hx1SVeEXWxU9JZoVqG5ilbinlWt7czsZomdaJpp1AIRJerAAAAAAAAAAAAAAhokAY2KXa9RKth5trJBYhTlyjmUMqk+Vy7Zy8ZbzFY+E/ahHcRUdMusb6rm9FxMvU34017W467lZ+G6sZUKSTTcU07O9rttFrY5rw1Uy4jHUVZU4ypNRSWjktdePY6VFuK26wjeNWEiQC1AAAAEACQQAJBAAm4IIzoDIGKlck4K/buN3NCrUs5WWVJaXcmorXlxKjY+G3cXN2bqNS+KsrWb5nq8ZVorDOLaUpVKKS5v203ZCkv8Ajpf+F+Dz+r7y1YY7KzasN1VhjOKz0k4R00V1dvnxOwRyfiNN4Z243Rf7M2rSxEIzhJO6V1fVPmmuRPpLdtShmjw9wITJNygAAHMbjaPv4dEOw3G0ffw6Idjb5TjvUUumXceU471FLpl3PM45fU/jVuv01bjaPv4dEOw3G0ffw6Idjb5TjvUUumXceU471FLpl3HHL6n8N1+mrcbR9/Doh2G42j7+HRDsbfKcd6il0y7jynHeopdMu445fU/huv01bjaPv4dEOxorbAxFZ5q1dXSSVoLhfXg0ezynHeop9Mu55sT/AFtF5W4VrpO6jPTiraEbVya8S7Ex8TDQvDWW6/qKi1v7LnDl+yZl5E/U1uup3I32PldrD5l+6cIr5Wm0yU9o+ma/uo/7HIrl14T3EeZYrw5DMpyqym1/3cpfS70LebVopclYpq+Lx1NZp4aeXm45Kn1UW39jOj4lw7SzPLL9uH2ZC8X+YSiYWdWnGcXCXAqJ+F4Zs8Kkqc+Uo3i/qnc2VPENNtRpRlVm+EYpyf0RuqLGxpyqyo0kopycMzc7JXfDTh8WKUv5iHJtEeUUtuV8JKMcQ97RbS3yVpR+MraSX3XxOphNNJppppNNapp8Gjm8yr0HzUo3+h6PB2JcqDpvjSnKn/H6o/Z/Y2dPmm382UZaa7wvwAbWdAJAEAkAQCQBAJAEAkAQ0a6mGhLjCL+aT/JtAGqnQjH9MYx+SS/BnNaGRDODk9jUnT3tFp2p1ZQWj1V/Zt++ljf4dg6eJxdOzyyjTqJ8rpuL1+Tj9Czx+LtJQT1XtP4cor8npweKzq/NOzX+fpqU16aaTz2nOflHF6gAXoAAAAAAAAAAAAAAAABhVqKKbfBJt/JaszMKqumg5LkMNjHOFOq75qqVaXwc9Yx/iLiv4LPC1nCtB8I1JZFHnbI3G/8AMZdZW0IywiWHq0q0oQ9mnWp051oygv0KaheUZJWTvo7XXEsNmUZ1asasqdSnSp5nFVFlnOUllzZOMElm46tvlY13mvHsy03ydCADI1gAAAAAAAAAAAAAAAAAAiwsSAAAA//Z"/>
          <p:cNvSpPr>
            <a:spLocks noChangeAspect="1" noChangeArrowheads="1"/>
          </p:cNvSpPr>
          <p:nvPr/>
        </p:nvSpPr>
        <p:spPr bwMode="auto">
          <a:xfrm>
            <a:off x="63500" y="-492125"/>
            <a:ext cx="1295400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0" name="AutoShape 8" descr="data:image/jpeg;base64,/9j/4AAQSkZJRgABAQAAAQABAAD/2wCEAAkGBhISEBIQExESFBATEBASFxUWFRASEBIWFBUVFRUUFRMXHiYeGB0jGRISHy8gIycpLCwtFR4xNTAqNSYrLCkBCQoKDgwNFA4PGDUlHyQvNS0pNS0sLCwpNS0qMi0pLC4yNiksLzUpLDUsKS4sKSkpLCopKSkpKSosKSwsLCwsLP/AABEIAOEA4QMBIgACEQEDEQH/xAAcAAEAAQUBAQAAAAAAAAAAAAAABwIDBAUGAQj/xABCEAACAQICBwUFBAYKAwAAAAAAAQIDEQQhBQYSMUFRYQcicZGhExQygbFygsHwQkNSotHhFiRiZJKTs8LS8SNTsv/EABkBAQEAAwEAAAAAAAAAAAAAAAADAQQFAv/EAB0RAQACAgMBAQAAAAAAAAAAAAABAwIREhMhBEH/2gAMAwEAAhEDEQA/AJxAAAAAAAAAAAAAAAAAAAAAAAAAAAAAAAAAAAAAAAAAAAAAAAAAAAAAAAAAAAAAAAAAAAAAAAAAAAAAAAAAAAAAAAAAAAAAAAAI4x2vuJnJuk404XdlsqUmubb4+BIeIb2JW37MreNsiE8PK0UpNJ3e9pb3dICUNUNY5YqE1NJVKbim45RkpJ2duD7rOgOF7M13sU7rN0beCU8/A7oAAAAAAAAAAAAAAAAAAAAAAAAAAAABzuuemZUaUacHapV2o34xil3muuaS8egGxxusOGpPZnWgpLfFXlJeKjdowJa84RO21N9VCVvUjyVNLLe/QKnf+X8wJEhrxhH+lNeMJ/gYeI7Q6K+ClVl1exFfVv0OUoTpqMoulGTe6TctqPgr29Cy6ceQGdrFrnXxFOdOlH2UHGSaTvUnlu2uC6LzI5qYVtvaass7Nd771+VztYwSZ7KpT4uN0r5mtfR26902KLuvfm2i1ZxNahU9pSlJKKeb+F3fw8mrXv8ALpaSdF9osJRXtqUoy/ah3ovn3XmvU5CU4yWTuhTppFasOGMY72nZnzynLSR/6Y4O1/bfuVb/APyU/wBNMH/7X/l1f+JweGnTi7ypqceV3G/3lmizVhFtuK2Ve9r3suV2UTSLT1wwb/XJfajUj6tWNrQxEZxUoSjKL4xaa80RBGmuO7mv4GdonSksJVVSLbptr2keEo8Xbmt6fS3ECVQU05ppSTumk0+ae4qAAAAAAAAAAAAAAAAAAAAcd2gYd3oVf0VtwfJN2cfPZl5HYlnGYOFWnKnNXhJWa/FcmnZ36ARHxKkze6Q1apU6jprGYdSVnsVZxp1En8Pj5IQ1MrSjtQqUZp7tmd0/nawGj2zxzN3LUXF2y9j4Oc0/SLLGI1LxkVfYhLpCom1/jUQNFisS4xus80U0K6nHaW7NGPi68Vtxm7OLcZJ5Si+TW9MvaOp2pQtxV/N3/ECxidIbM9hLO68n+WZMKpi4/Cr2kZ/2WvGzuvqzP0ToaviL+xpuSTs5XSgny2nlfoBVGoVqRsq2ouOVtiNF5Z3qPLpuLuH1Ixue3GiuTjNv6oDUlFS/wpXk2klxbeSXmzpaWo2Ie9014yk/ojeaB1OhQn7ac/aVUnbLZhC++y4vfm/IDdaOw7p0aVN5uFOEX4xik/oZAAAAAAAAAAAAAAAAAAAAADn9cdao4KjdWdeaapx3q63yl/ZV147jP09punhKEq1TcslFW2pye6Mb/lJN8CD9M6XqYmtKtUd5SeS/RhHhCPRfzAxcXVdWUp1HtynJyk3m23vZr54Jxe1BtPo9l/KSM0xMTUb7kPvPl0A3eq/aRi8I1Fydajxp1JNuPPYqZuPHmuhv9cu0f3vDwo4eM4Qmr1dpJS35U01vWV2+OXU4BaOS3t36FzDYq6ae9eqNP67Jww1H62/lrjLLc/iqVFKPW2/jc73QeAdWNKnG204R37so3OKjh9pZ3TOv0bjNmMJJ2eyndcMiXw5zPKFPtxiOMtTrC3ZJNrPhveTyuavQel6mDxMcRS3r4obozi/ig+j9HZmw0w1N2638v+zSvuvPxzJ/TZMXeKfPXE1evojQ2l6eKoQr0neE184tZOMlwad0ZpwPY5O+Erv+9P8A0qZ3x0q8uWMTLn2Y8cpiAAHt4AAAAAAAAAAAAAAAAAAAAAHB9ryfulF/3letOoRTGpzJc7W6d8DB/s4mm/ONRfiQ+B7icRayXxPd06lyjSUVbzfFswlTvVfKy/gZtWooxb4JAY2OxVu7H4n6FijQ2akHnZv1K8HC95u+03+bGYofnkRuq7MdK1WdeW2Qps995nFWjKy5NJpeBYjO2Tfz3JntSWWTV+rOLHZVl547E9duPvqmnO187ve23dljFV7x33zvuLVVu74/QqpUXa7L1UZ2ZcpRsuwrx4wnfs/0XRoYGl7GcaiqL2k6kW2pzaSla+61lG2T7uedzpCCdQ9bZYLExhKX9UqySqJ/DBvJVVytlfmvBE6pnYiIiNQ5Mzudy9ABlgAAAAAAAAAAAAAAAAAAAAAarWXV+GNoOhOUoraUlKNrqUb2unvWe4hzWTUzE4N3nHapXyqxu4P7S3wfR/JsngpnBNNNJpqzTzTT4NAfMVaps1FLg0k/UqxdW8LLi4r1/kTZpLspwNWUppVKTlwpySgvCMk0vDcc3rH2RU6OHqVsPWquVKEqmxU2JKSim2ouKTTsst4Ef0kXkWKMi/FgVbF9+4SwqfDMqRnYGaUoy7u/issrAYEcLZZxszFxGJS7qV36I6HWHH06jXs47Ktbr4nPVcLZZGBZqUW8771uJb7OtfqU6NLB15OGIhFU4ynZQrJZRUZftW2VZ77ZXIpjSyyefjkeShdZr+BkfTAIh1M7TJ0HGhi3KdDKMaucqlL7b3zj13rrwlulVjKKlFqUZJSTTTTTzTT4oCsAAAAAAAAAAAAAAAAAAAAAAAA8lG6s9x6AIF131ZeBxUoqL93qNzpPOyXGnfnF+lmaaEz6B1g0BSxlCVCqnsvNNZShJXtOL5q782nkyE9Z9TsRgJNzW3h3K0a0U9l8lNfoS6PLfZsDXxkXFMwoVvzxLqrAXG7v8/U9td9PAxqde/ii/GQHnu298Ou5HuzytkXoyyt4fn6nsabe5X8AMSpSOn7Ptcp4StGhUk3hKklGz/Uylkpx5Rv8S+fO+gnCxg4qO8D6ZBptTtIuvgMNVbvJ0YKT5yh3JfvRZuQAAAAAAAAAAAAAAAAAAAAAAAABRVoxlFxlFSi1ZppOLT4NPeVgDhtN9keDrd6i5YaXKFpUf8t7vutHK4rsexsZWp1sPOPOTqU5fOOzJepMYAhel2OY5ybdXDRy/aqyu/DYXmaLS2ruKwjXvFFwjKTjGalGUJNK9k0+XO31PoU5ztB0P7xgK0Ur1KaVaHPap5tLxjtr5gQrTkbLAaXnRUlDZTkrXaTkvC+409CoZCYCrO+Zh10ZM2Y1cCY+yPEbWjVG/wAFetHhldqf+/1O0I87F6v9VxELq6xN7cVtU4Z/PZfkSGAAAAAAAAAAAAAAAAAAAAAAAAAAAAAADxo9AHz3rDov3bGV6FrRhUbj9iXeh+7JeRio7ftg0Ts16GKSyqQdGX2od6N/GMpf4DhYSAqZj1UZEixVQEldic//AB4tcqlF9M4yX4MkwjHsTXdxn2qH0qEnAAAAAAAAAAAAAAAAAAAAAAAAAAAAAAAAAc12iaJ940fWSXeppV4+NPN+cdtfMg+lM+k5wTTTV0001wae9HzvpbRrw2JrYd/qqsorrHfB/OLi/mBZuWarL1y1UAkjsUj3MW+G3RXkpv8AFEmkfdjmj5ww1arJNRq1Y7F795QjZyXS7a+6yQQAAAAAAAAAAAAAAAAAAAAAAAAAAAAAAAABx+tvZ1TxlT28ajpVnFRk7bcJ2yTaumnbK6fyOwAEVQ7IsRezr0dnPNKo307tl9Te6J7KMNTalWnKu1Z7Ntil84q7fn8juABTTpqKUYpKKSSSSSSWSSS3Iq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2" name="AutoShape 10" descr="data:image/jpeg;base64,/9j/4AAQSkZJRgABAQAAAQABAAD/2wBDAAkGBwgHBgkIBwgKCgkLDRYPDQwMDRsUFRAWIB0iIiAdHx8kKDQsJCYxJx8fLT0tMTU3Ojo6Iys/RD84QzQ5Ojf/2wBDAQoKCg0MDRoPDxo3JR8lNzc3Nzc3Nzc3Nzc3Nzc3Nzc3Nzc3Nzc3Nzc3Nzc3Nzc3Nzc3Nzc3Nzc3Nzc3Nzc3Nzf/wAARCACfAKMDASIAAhEBAxEB/8QAHAABAAIDAQEBAAAAAAAAAAAAAAYHBAUIAwEC/8QAQxAAAQMDAgMGAwQFCQkAAAAAAQIDBAAFEQYhBxIxEyJBUWGBFHGRFTJCoQgjUlOxJDNicpKiwdHwFyY0Q3OywuHx/8QAGgEBAAMBAQEAAAAAAAAAAAAAAAECAwQFBv/EACsRAAICAQMDAgQHAAAAAAAAAAABAgMRBCExBRJBIlETFGGBMmJxkcHR4f/aAAwDAQACEQMRAD8AvGlKUApSlAKUpQClKUB+FuIQgrWoJSBklRwBUWv/ABA07ZJsaG/ML8h87IiILxSnzUE5wPz9KjXGe6IS9YrLJlojwJkguTuZRSFsN4Kk59egHicVAOFNxtNjevGqLqBEil1MWMENlXKpZKylON9kge1ZW2OEXJLLXglFyDiHptLnZvSZTCsZ/lEF5ofVSBWbb9aaZuKuWHfIC14yUl4JI9jWoja+0pJaDiL/AAUg+DrwQfcHBr8re0VqFJLj1jnho7haml8pPz6eNeYupzX46mi3YvcmbT7TyAtlaVpPRSDkfWorqfiNprTjy4kuap6ekf8ACRmy44TthJ8AdxsSKguv7BYtO6Yk33Si1W+c0tpKXYMpQSvKwMEBRB2JqDaNH2XovUeqkALuDakxI6z1ZUsjmWPXvflXdVqoWV96XnH3KuOCy53GMW9hiTN03MZjPkhsrfbDhx5ozke9THRutrPq2A5Jtzim3GTh6O9hLjXqRk7eo296hejeGWnhp9h+7QvjJkxgKecdUru82+E7jBH7Wx+tU9rq3RtP6sulrtLzgjIKUY5yTgpSooJ8QD/Coo1dd1jrjyiXFo6Jv3EnTlocMduS5cZnT4a3t9srPkSDgfWsOBrq93Fw/CaKubbXNgLmLSxj1IVv9M1g8GpLMjQsFSW223UFbKikDK8KOCfbH0qZTZsS3x3ZEx9phltJUtxxQASK4NR1OcLHXCG6LRgnuaa2a9Yc1ILBere9apy2y40p5xBadHklQO567Y8DUyBzXP8AxsnWq8xNMXOLIL8R5byStnHMUAo5gAfEHz8anXBK+u3XT8yE9Jcki2yiyw+595bJGUZ9dj+VelprZW1KUlh+SjWGWPSlK6CBSlKAUpSgFKUoBQ9KUoCqOOmkLhfYEW6Wptb70BKw4wgZUttWMlIHUjHSqWiOlVgmWKUsRH2ZSZjSZBLfOeQoUjfoSCkjPka6/IzWj1FpGxakaCLxbmXynZLmOVafkobioayDlNrT8pwJWuTa0NnGVLukfIH9ULKvoK/cHSt3us34ayw13LvFPbRUlTQPkVkADw646iulbfwv0dAQEt2Rh0g55pGXT/eNSxlhthsNstobbAwEoSAB8gKncFCWfg9qFnTtzE2U1GdkR8iIykOKdUnvIQpfRI5gPu5z51DNJ3RqJGu2mb64uDDuSUpU8tnmMZ1JBSpSSM42APiOox1rrIjauduNdnYc4nW5hsdgLkyx2rqU57xcU2VepwE1WcVJYYEbVesLLbW7f9uWBURLZS1cPim3l8oHRICuYkbAZR5ZqEp0/fr+9OuNuiTbq0lSnHZiWVYc8yAep9BvWBPtqoc66xC5zGAtaFK/a5XAjz9a650u1Fa07bEwUtpjiK3yBAGMcoqldUIZaS3JbyclNByAwp+Pc3Y0xpQ543facSc42Pj+W1eeZN2mMquE7KnTgSJb5UEgftHcj5V1/cbJa7mnluNthyhnOH2Er/iK0zfDrR7a+dOnoBOc4U3zD6HatMb5IOd9QBV0gWi06dhTJ0O2JW38WzHWQ+8shSyBjYbDAq8uDekpGltMlVwymbOWHnWv3QxhKT6gdfU48KnMeMzFZQzGZbZZQMJbbSEpSPIAV6gY6VEY9qwgfaUpVgKUpQClKUApSlAKUpQClKUApSvhIFAfT0rnPiBNf1hxGdFvdjW9qyDsFTJToQlBQ4SVnP8AS2AGc4z8rL4j8QVadktWWyRVTb7KSFNNhPMlsE4BIG5OxwPTJxUMtHB5d1Qu5aquEludLWp55phKAUqUcnKtxnfwFc+o1FdMczeCUm+CrNRSZEe9XRtVyYuCpPdflshJQ/kpWSMbDvJHTyroTgrqdN/0m1FW3ySLYERl97POAnuq9wPqKrnXWhUaXSqXBsDFwtKEjneckvmQ2SN1HlUEgZ8eU9d/TT6dku2hl7UmhZbyH4iM3G2SiF/qv2gRjnQD8lCpqvrnBSi9g00dQ0qPaG1PG1Zp5i6R0ltSu480Tns3B1GfEeR8QakIOa3IFKUoBSlKAUpSgFKUoBWPKmR4bKnpT7TLSTgrcWEpHzJrQa31axpiCgNo+Kuco9nChIOVvL6Db9kZ3NRq26NfuzqLrr6Qm6Tz3mog2jRhv3QgbKIydzn361zajVV6eOZ/t5JSySBziJpvteyhzF3F0gkItzC5B/uAge9eTGunZCA41pHUnZq6FcdpCv7KnARUU1PxPsWmVqgWKI3OkJPKpMYhLSD0wVDqfQZ6VqW7pxO1EPimlRtPW/rzSUJb2z174KvfYGuZaq+S7u1RX5n/AAThE8kcQjGOHdIaqJBxhqChzwB/C4fP/WK9Fa8dC20DSGpcrAxmM1tnJGT2mB0PXGNvMVWM+GqQUCZxcQ48rACIo5snOwHI4M9awHrFGcCVrueuLshSClxUa3OAE43GVnpv03raF85L+lIYLfc1lcS3zx9HXpeOvaLYR4f9Q1FNTcQb2yyQ4u12BlWxU9JEmWEkD7jSMjmyfHI8agcixaXYj8kiya7YYKicuQ0hIOOuCcZqMzLNZXme0s1+QpZWB8NPY+HWkZ/ayUnHj0rSE5t+rb7f6yC1OB8X7R+2NRzVKlTXpRYTJe3cCQlJPyzzJ6eWOgFWwBiqp/R7f5tOXNnP3JoXjy5kJH/jVrV811Jyeplk2hwfh1pDzam3EhSFAhSSMgg1zrcoP+z/AIpx24mRCLyFNoKirMdw8qknzx3hvnoOtdG1Rn6Q7aUXWzPIADimXAVA77KGP4mtuk2P4rr8SRE+Mm44VqOneJeoNMoWfhHCpbSM7JKSCNv6q8ew8qusdKoeGhUf9IKCUOYEhlKlBO3WL0PnunNXyOlfR1PuhF/QxYpSlaAUpSgFKUoBWNcZbUCBImSFhtlhtTjiz0SkDJP0rJqAccZi4fDyeGlEF9bbRI8ioZ/IUBoOHcORqm+y9d3pACnFFm2skbNNDIyPXqP7R8a0vGTXy2nF6dsj5SobTZDatwf3YI8fP6edWJbA3pfQccuJA+z7aFuJI6qS3lWwz45rliZJdmTXpT5/WvuKcWrzUo5P5mvG0sPmtTK6e6jsjSWywWFpBiPpnT8a+rhtTb9dXjHs8Z3ogcwSXCDtkk/TG4yauGzcPIZaS/qqQ5f56lc61y1EtJOMYQ1nlA+Y+nSqm1U2uJonQ2pYCxzwEobKd8cwwoHr5oIPnkeVdGx3EPMNvNnKHEhSSfIjIr0aO2eZ+ctfph8FGY0W02+G2huJBjMIR9xLTQSE/LArLAx41+qV0EH5Kc7HBFRbUPDzTF/ClTbTHQ8pXOp+OnsnFH1UnGfepXSgKD0ik8NuJMvTs9xaoE8J+GfXgA9eQnfHmk+uKuoHNVf+kcYCbLbO1aQq4LfUGV82FJbAyvbxGeX6itNpPircbZZWHNS2uZJhfzbVyaTnnIOMKzsT13z4dDXjdS0ErWrK+fJpCWNmXQpQSMmueNZXI664lRosBaXoLTqI7KhukoBy4vyI+8fkBUn1jxRtV0sD0ViLfI6JGAiU0hLQWM7gKJPUZHSqxamp7GY1p6KYiexWXnnpKVPLZ8U5wlPjuEDJGBvvUdN0Uqs2TWHwhOWdkWloWIjVHF66aiijmt0DCWXRslSuzDacefdCj7j0q7h0qGcIYcGNoK1u2+KI4kt9q7k5UtzJBUT45x7DAqaCvYjFRSivBmKUpVgKUpQClKUANQDjeyt/h9OCIjkgpUhZKP8AlAKBKz6Adan9eUhSUMrU4MoAJUMZ2oCgJN+1Rqjh0Ysdy0KYQ0lMuQib2boQkjuKSvGCcDJyQR86qRxKm3FIWO8lRCt8/wAKtqLpK3Xe63R5NsNxjTyZzIiyPh5MRpxxXIORR5FDAz6eXSsGbwzUUL+BsepUqx3UvLiqHuQofwrGqCqbio7PfghyT8kaTqK4XvTlq0c0wyUpkBLTilHnWtSjyjfYAc+PkBXWUNrsIjDOebs20ozjGcDFU1wS0axa7nNlXqPy3mOrlZjuAK7FBAPPkd3mOcbHIHlmrqGyfatIxjHOCc5PtKhN64iQ9NXFqHqeFJgB7JZkIw824B1Pd7w6j8PjUhsuorRfGQ7abhHlJIzhtYKh8x1FWBtCcdajestb2TSMcLukgmQsZajNDmcc+Q8B6nArfS0urjOpjqCHlIIbURkJV4HFcjavs2pLdcn39SxpfxC19+U8CpLh8ML6e35CgNzr/WcziHc4bUW1FAjlwRmmQpx5wKwTzAeiM4A2361ILVF4sWK3MQ4kFS4qBlttamXSgfs/eyB6eH5VIOC7mmLdYO3RcY32q8SZReUELbHghOfw+vic/IWSm7W5QBE+Jg9D2yf868XWa6cZ9iryl7o0jFe5RuoI3E29WhUO9w20wu0ClLeUw0AQcjvEjHt/nmCv2ZEVtZk3S2h1KSoNsvKfKsdAC2lSQT6qFXDxeVO1BFTbYEi0Jt8ciQ6+7OQlalAHugeAAPv6YqoJdgXFTzKuVpcHNjDM5Czv6Dwru0c3KpOSUc+EVlyXtw+4kW1+DBts2CLUz3YsN0PB1pZSkAIKsDlV5BQ38zVopUCAR41yfpW2JbmuFUxEyHgInRoUZ6QpbZGcDCAkHrhXMCCCRnGD0JwyN1OkYab00+26nKWRII7Usgnk5x4K5cV153KktpSlSBSlKAUpSgFeE3Hwb+f3av4V71HdfS3ImlLgWFlDzrfYoWCBylWxO/kCT7UBWlkuZ01Zpd2aaU87H03bOzQRkKW4pYG2dxlQ8egrd2rWE93ULFpd5lFU59tSltpA5A+8lISRvslsD28a12s2Ux7HqdpsYDMW0tjxPKHcCtXYHXJXERYwAmFdHUnPjzSJJ28+tW+hhhNNkx022lriLeHluKSpyU40E5wFZYjrGR44DasH+tVijpUCC1t65kJynuvxXxsc8i23Wjv0+8P9bVPR0qHyaQeYmLcrdCucVUa4RWZLKurbqAoH2NVjqPgjaZklUrT8p61vZCko++2lWc5H4h7HbwFWzSoLlKRYPFvSiilhxi9xW0jCFudpkehVyrz7/WtpH4xW9K24WrLFcLUtwEOdswVNg+OUnCsexq1iM1jTrfEuDCmJ8ZmQ0oEFDqAoEHrsaAgzWkeGuqXPi4kS3yVrGT8JIU36klKFDf1xWyhcMdFwistWCMrn69spbv05yce1ai98HNNyz29n+Is80KK0PRnVEJV4d0nYZ8EkdNq0T8Liro/L0Sa3qKEgYLKkc7mBnflOFZwPwk9ehoCw4+h9KxnQ4zp+3IWnooR05FbeNbYMUp+GiMNcv3eRoDH5VWtj40Wx18Q9SwJNnlA4UVpK0ZyOuwUn3GNjvVh2i/2i8tFy03KLLSNj2LoUUn1HUUBscAdKYHlQHNfaAUpSgFKUoBSlKAVGNYOlxyBA72H3CVgY3TlLZG/T+dz7VJioDYmovcOeXrKMhKv1UKMFupB3BcK+XI8j2ZOfMetSuSs3iLZor9HbuKdUR3C24wfgmygHCkKCgo59cFBH/veL2qyyI951Nc48v9eHnpjISjPKUSZKeX1JwTU4tkITk6hwspEm6ZHOj90lpBHru0frUdgvKRKuhbWAFOPoURtkGdKyD9aszCLzsjb3VSUX5ycw4VOP2dElpBTjPw7vPnm3xntgPrU/R90VV7Mt2VZrLKkpbXJdhzYXO2jlzhBIIHhnsk1ZsV1L0Zp1GeVaApOfIjNVZrXtsetKxLtPZtltkzpJUGY7anF8oJOAM7AdTWs0rd5d0iPC5RW402O6W3mmnCtIyAtOCQPwqTnbrUGhvqUpQCvnKK+0oDUX3TNlv7fJeLZGlY+6paO+n5KG4+tV3eeCFuLqZWmrrLtkpBynnJcSNj0IIUD65Pyq26UBUEaXxN0pcG40uI3eba4oJQ9zKc7Pw7ygOcDO5ykgZ67GrPs0ybMhhy5W5UCQFFKmS6lwHHilQ6g+GQD5gVnkZr7QClKUApSlAYv2hD+OMH4pj4sICyx2g5wk5weXrjY/SskHNQ276XeevjMqO02427PZluPc3K7HU2nBwT1QoJAwN9z1B2mKc+NAQ692S6P6sauMcPLbSWOyeRL5BHSlX6xBbOykrBOepOw25Qa9oT7S79JDnOFuvqWjmOchALWPllCz7+tSl9aWmluKIAQCoknwFROwNhctora5Fx4iFkkgnneUpSwT6FI/tGrR5Mrn6Tw09MYttkmypTg7Fd4lJSpGTkuS1IT9VKH1rGu1lRbfjH44Jak8oAWQeV1Uhbqj8v1igPKvOUj/AHDiklHflxlqV0yTMQfrvUi1ID9lLKdj2rRB9e0TVuUYZxIjFvgOJ0/YUoJb5bisqwduV1LoAPjjK0//ACptpp1L+nrY6gqwqK394b/dFR5ll1GlLQqAwp53tIbvKTnAK0c59klR9q32mOVNnZaRy8jS3G0AZ2SlagBv44FVkb1vLZ6361m8W5UL4lyMFrQpS2wCSEqBKd9sHGPevtmtLFohCMw466oqK3XnlczjyzuVKPmfTAHQADArYV82qpqfaV5IksLfUwh5tTyBlTYWCpI8yOor1oBSlKAUpSgFKUoBSlKAUpSgFKUoDT6ow7alwlJ5hNWmKpOAcoWcL6/0Oasa1o7VdwdJJQ9JUhGRjAQAg490qr93VRevcdGAW4bSpBz4uKylH5dp9RS1o+CtDXN3lJb7RZH4lK7yj7kmrwOa974NCmADoaBDYcLaW3oyEKxkhKZKP8BW7vx/kjKVbhyWwk/LtUn/AArBDTrOn7U093VrfjFxIOcEuJWRn0O3tWfe08zEMZx/LWP+4GrIyb3RmssNsMNstJCW20hCEjokAYA/KvDTxUHLm2rGG5ygnBzsUIX/ABUdqy6w4CUR77JShKUiQyhwhIxzKSohSj64Uge3pUT4Lad+o3danU9uuF1tD0O03RVskuYAkpaDhSPEAHHUeOcitrX2szsIxorRFs0gy6YZcfmyN5Mx9RU46ck/IDc/PxzUnpSgFKUoBSlKAUpSgFKUoBSlKA//2Q=="/>
          <p:cNvSpPr>
            <a:spLocks noChangeAspect="1" noChangeArrowheads="1"/>
          </p:cNvSpPr>
          <p:nvPr/>
        </p:nvSpPr>
        <p:spPr bwMode="auto">
          <a:xfrm>
            <a:off x="63500" y="-538163"/>
            <a:ext cx="112395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2667" y="1141764"/>
            <a:ext cx="8372288" cy="482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Application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2-pipe </a:t>
            </a:r>
            <a:r>
              <a:rPr lang="en-US" sz="1600" dirty="0">
                <a:latin typeface="Eurostile LT" pitchFamily="2" charset="0"/>
              </a:rPr>
              <a:t>fan coil units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2-pipe </a:t>
            </a:r>
            <a:r>
              <a:rPr lang="en-US" sz="1600" dirty="0">
                <a:latin typeface="Eurostile LT" pitchFamily="2" charset="0"/>
              </a:rPr>
              <a:t>fan coil units with electric heater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4-pipe </a:t>
            </a:r>
            <a:r>
              <a:rPr lang="en-US" sz="1600" dirty="0">
                <a:latin typeface="Eurostile LT" pitchFamily="2" charset="0"/>
              </a:rPr>
              <a:t>fan coil units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endParaRPr lang="en-US" sz="1600" dirty="0" smtClean="0"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endParaRPr lang="en-US" sz="1600" dirty="0" smtClean="0">
              <a:latin typeface="Eurostile LT" pitchFamily="2" charset="0"/>
            </a:endParaRPr>
          </a:p>
          <a:p>
            <a:pPr eaLnBrk="0" hangingPunct="0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Control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3-speed </a:t>
            </a:r>
            <a:r>
              <a:rPr lang="en-US" sz="1600" dirty="0">
                <a:latin typeface="Eurostile LT" pitchFamily="2" charset="0"/>
              </a:rPr>
              <a:t>fan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One </a:t>
            </a:r>
            <a:r>
              <a:rPr lang="en-US" sz="1600" dirty="0">
                <a:latin typeface="Eurostile LT" pitchFamily="2" charset="0"/>
              </a:rPr>
              <a:t>or 2 on/off valve actuators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One </a:t>
            </a:r>
            <a:r>
              <a:rPr lang="en-US" sz="1600" dirty="0">
                <a:latin typeface="Eurostile LT" pitchFamily="2" charset="0"/>
              </a:rPr>
              <a:t>on/off valve actuator and one 1-stage electric heater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One </a:t>
            </a:r>
            <a:r>
              <a:rPr lang="en-US" sz="1600" dirty="0">
                <a:latin typeface="Eurostile LT" pitchFamily="2" charset="0"/>
              </a:rPr>
              <a:t>3-position valve actuator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endParaRPr lang="en-US" sz="1600" dirty="0" smtClean="0"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Automatic </a:t>
            </a:r>
            <a:r>
              <a:rPr lang="en-US" sz="1600" dirty="0">
                <a:latin typeface="Eurostile LT" pitchFamily="2" charset="0"/>
              </a:rPr>
              <a:t>heating/cooling changeover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Manual </a:t>
            </a:r>
            <a:r>
              <a:rPr lang="en-US" sz="1600" dirty="0">
                <a:latin typeface="Eurostile LT" pitchFamily="2" charset="0"/>
              </a:rPr>
              <a:t>heating/cooling changeover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Heating </a:t>
            </a:r>
            <a:r>
              <a:rPr lang="en-US" sz="1600" dirty="0">
                <a:latin typeface="Eurostile LT" pitchFamily="2" charset="0"/>
              </a:rPr>
              <a:t>and cooling mode (e.g. 4-pipe system)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58" y="1101725"/>
            <a:ext cx="2381015" cy="237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e 11"/>
          <p:cNvGrpSpPr>
            <a:grpSpLocks/>
          </p:cNvGrpSpPr>
          <p:nvPr/>
        </p:nvGrpSpPr>
        <p:grpSpPr bwMode="auto">
          <a:xfrm flipV="1">
            <a:off x="233363" y="620713"/>
            <a:ext cx="8785225" cy="360362"/>
            <a:chOff x="-1966664" y="908720"/>
            <a:chExt cx="8784976" cy="432048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-1966664" y="1340768"/>
              <a:ext cx="632283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4932415" y="908720"/>
              <a:ext cx="188589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4356169" y="908720"/>
              <a:ext cx="576247" cy="4320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66688" y="180975"/>
            <a:ext cx="8634412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RDF 600T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 (not suitable for EC motor)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3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AutoShape 4" descr="data:image/jpeg;base64,/9j/4AAQSkZJRgABAQAAAQABAAD/2wCEAAkGBhAQEQ0PExAQERAUDw0RGBESFhEQFhgYFBQWFBQQFBMXGyYeGCUlGhcUITsgJCkqLC4sFR4xNTAqNSYrLCkBCQoKDgwOGA8PFjQfHR0vLywqKSw1LCkwKSksKiwpLCkpLCwpLCwpKSwsMSwpKSwsKSwsLDIpKSkqKSosLCwsLP/AABEIAGkAiAMBIgACEQEDEQH/xAAbAAEAAgMBAQAAAAAAAAAAAAAAAQUCAwYEB//EADUQAAIBAgMGAwcDBAMAAAAAAAABAgMRBBIhBRMxQZLRBhVUIlNhcZGhsTJRgRSCwdIjUnL/xAAZAQEAAwEBAAAAAAAAAAAAAAAAAgMEAQX/xAAiEQEAAgIBBAMBAQAAAAAAAAAAAQIDERIEITFRQWGhIhP/2gAMAwEAAhEDEQA/APuIAAAAAAAAAAENkmMzkibi5xcNqV3wxWJctbwWE3ii+cM2VXtw4now2InVmqdatiF7Lag6TwifxvF3l8iic9Y+Fn+c+3WXBx/mNdXUK2KnTTklKOF3tlyWd/r+dj07Hx1SVeEXWxU9JZoVqG5ilbinlWt7czsZomdaJpp1AIRJerAAAAAAAAAAAAAAhokAY2KXa9RKth5trJBYhTlyjmUMqk+Vy7Zy8ZbzFY+E/ahHcRUdMusb6rm9FxMvU34017W467lZ+G6sZUKSTTcU07O9rttFrY5rw1Uy4jHUVZU4ypNRSWjktdePY6VFuK26wjeNWEiQC1AAAAEACQQAJBAAm4IIzoDIGKlck4K/buN3NCrUs5WWVJaXcmorXlxKjY+G3cXN2bqNS+KsrWb5nq8ZVorDOLaUpVKKS5v203ZCkv8Ajpf+F+Dz+r7y1YY7KzasN1VhjOKz0k4R00V1dvnxOwRyfiNN4Z243Rf7M2rSxEIzhJO6V1fVPmmuRPpLdtShmjw9wITJNygAAHMbjaPv4dEOw3G0ffw6Idjb5TjvUUumXceU471FLpl3PM45fU/jVuv01bjaPv4dEOw3G0ffw6Idjb5TjvUUumXceU471FLpl3HHL6n8N1+mrcbR9/Doh2G42j7+HRDsbfKcd6il0y7jynHeopdMu445fU/huv01bjaPv4dEOxorbAxFZ5q1dXSSVoLhfXg0ezynHeop9Mu55sT/AFtF5W4VrpO6jPTiraEbVya8S7Ex8TDQvDWW6/qKi1v7LnDl+yZl5E/U1uup3I32PldrD5l+6cIr5Wm0yU9o+ma/uo/7HIrl14T3EeZYrw5DMpyqym1/3cpfS70LebVopclYpq+Lx1NZp4aeXm45Kn1UW39jOj4lw7SzPLL9uH2ZC8X+YSiYWdWnGcXCXAqJ+F4Zs8Kkqc+Uo3i/qnc2VPENNtRpRlVm+EYpyf0RuqLGxpyqyo0kopycMzc7JXfDTh8WKUv5iHJtEeUUtuV8JKMcQ97RbS3yVpR+MraSX3XxOphNNJppppNNapp8Gjm8yr0HzUo3+h6PB2JcqDpvjSnKn/H6o/Z/Y2dPmm382UZaa7wvwAbWdAJAEAkAQCQBAJAEAkAQ0a6mGhLjCL+aT/JtAGqnQjH9MYx+SS/BnNaGRDODk9jUnT3tFp2p1ZQWj1V/Zt++ljf4dg6eJxdOzyyjTqJ8rpuL1+Tj9Czx+LtJQT1XtP4cor8npweKzq/NOzX+fpqU16aaTz2nOflHF6gAXoAAAAAAAAAAAAAAAABhVqKKbfBJt/JaszMKqumg5LkMNjHOFOq75qqVaXwc9Yx/iLiv4LPC1nCtB8I1JZFHnbI3G/8AMZdZW0IywiWHq0q0oQ9mnWp051oygv0KaheUZJWTvo7XXEsNmUZ1asasqdSnSp5nFVFlnOUllzZOMElm46tvlY13mvHsy03ydCADI1gAAAAAAAAAAAAAAAAAAiwsSAAAA//Z"/>
          <p:cNvSpPr>
            <a:spLocks noChangeAspect="1" noChangeArrowheads="1"/>
          </p:cNvSpPr>
          <p:nvPr/>
        </p:nvSpPr>
        <p:spPr bwMode="auto">
          <a:xfrm>
            <a:off x="63500" y="-492125"/>
            <a:ext cx="1295400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8" name="AutoShape 6" descr="data:image/jpeg;base64,/9j/4AAQSkZJRgABAQAAAQABAAD/2wCEAAkGBhAQEQ0PExAQERAUDw0RGBESFhEQFhgYFBQWFBQQFBMXGyYeGCUlGhcUITsgJCkqLC4sFR4xNTAqNSYrLCkBCQoKDgwOGA8PFjQfHR0vLywqKSw1LCkwKSksKiwpLCkpLCwpLCwpKSwsMSwpKSwsKSwsLDIpKSkqKSosLCwsLP/AABEIAGkAiAMBIgACEQEDEQH/xAAbAAEAAgMBAQAAAAAAAAAAAAAAAQUCAwYEB//EADUQAAIBAgMGAwcDBAMAAAAAAAABAgMRBBIhBRMxQZLRBhVUIlNhcZGhsTJRgRSCwdIjUnL/xAAZAQEAAwEBAAAAAAAAAAAAAAAAAgMEAQX/xAAiEQEAAgIBBAMBAQAAAAAAAAAAAQIDERIEITFRQWGhIhP/2gAMAwEAAhEDEQA/APuIAAAAAAAAAAENkmMzkibi5xcNqV3wxWJctbwWE3ii+cM2VXtw4now2InVmqdatiF7Lag6TwifxvF3l8iic9Y+Fn+c+3WXBx/mNdXUK2KnTTklKOF3tlyWd/r+dj07Hx1SVeEXWxU9JZoVqG5ilbinlWt7czsZomdaJpp1AIRJerAAAAAAAAAAAAAAhokAY2KXa9RKth5trJBYhTlyjmUMqk+Vy7Zy8ZbzFY+E/ahHcRUdMusb6rm9FxMvU34017W467lZ+G6sZUKSTTcU07O9rttFrY5rw1Uy4jHUVZU4ypNRSWjktdePY6VFuK26wjeNWEiQC1AAAAEACQQAJBAAm4IIzoDIGKlck4K/buN3NCrUs5WWVJaXcmorXlxKjY+G3cXN2bqNS+KsrWb5nq8ZVorDOLaUpVKKS5v203ZCkv8Ajpf+F+Dz+r7y1YY7KzasN1VhjOKz0k4R00V1dvnxOwRyfiNN4Z243Rf7M2rSxEIzhJO6V1fVPmmuRPpLdtShmjw9wITJNygAAHMbjaPv4dEOw3G0ffw6Idjb5TjvUUumXceU471FLpl3PM45fU/jVuv01bjaPv4dEOw3G0ffw6Idjb5TjvUUumXceU471FLpl3HHL6n8N1+mrcbR9/Doh2G42j7+HRDsbfKcd6il0y7jynHeopdMu445fU/huv01bjaPv4dEOxorbAxFZ5q1dXSSVoLhfXg0ezynHeop9Mu55sT/AFtF5W4VrpO6jPTiraEbVya8S7Ex8TDQvDWW6/qKi1v7LnDl+yZl5E/U1uup3I32PldrD5l+6cIr5Wm0yU9o+ma/uo/7HIrl14T3EeZYrw5DMpyqym1/3cpfS70LebVopclYpq+Lx1NZp4aeXm45Kn1UW39jOj4lw7SzPLL9uH2ZC8X+YSiYWdWnGcXCXAqJ+F4Zs8Kkqc+Uo3i/qnc2VPENNtRpRlVm+EYpyf0RuqLGxpyqyo0kopycMzc7JXfDTh8WKUv5iHJtEeUUtuV8JKMcQ97RbS3yVpR+MraSX3XxOphNNJppppNNapp8Gjm8yr0HzUo3+h6PB2JcqDpvjSnKn/H6o/Z/Y2dPmm382UZaa7wvwAbWdAJAEAkAQCQBAJAEAkAQ0a6mGhLjCL+aT/JtAGqnQjH9MYx+SS/BnNaGRDODk9jUnT3tFp2p1ZQWj1V/Zt++ljf4dg6eJxdOzyyjTqJ8rpuL1+Tj9Czx+LtJQT1XtP4cor8npweKzq/NOzX+fpqU16aaTz2nOflHF6gAXoAAAAAAAAAAAAAAAABhVqKKbfBJt/JaszMKqumg5LkMNjHOFOq75qqVaXwc9Yx/iLiv4LPC1nCtB8I1JZFHnbI3G/8AMZdZW0IywiWHq0q0oQ9mnWp051oygv0KaheUZJWTvo7XXEsNmUZ1asasqdSnSp5nFVFlnOUllzZOMElm46tvlY13mvHsy03ydCADI1gAAAAAAAAAAAAAAAAAAiwsSAAAA//Z"/>
          <p:cNvSpPr>
            <a:spLocks noChangeAspect="1" noChangeArrowheads="1"/>
          </p:cNvSpPr>
          <p:nvPr/>
        </p:nvSpPr>
        <p:spPr bwMode="auto">
          <a:xfrm>
            <a:off x="63500" y="-492125"/>
            <a:ext cx="1295400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0" name="AutoShape 8" descr="data:image/jpeg;base64,/9j/4AAQSkZJRgABAQAAAQABAAD/2wCEAAkGBhISEBIQExESFBATEBASFxUWFRASEBIWFBUVFRUUFRMXHiYeGB0jGRISHy8gIycpLCwtFR4xNTAqNSYrLCkBCQoKDgwNFA4PGDUlHyQvNS0pNS0sLCwpNS0qMi0pLC4yNiksLzUpLDUsKS4sKSkpLCopKSkpKSosKSwsLCwsLP/AABEIAOEA4QMBIgACEQEDEQH/xAAcAAEAAQUBAQAAAAAAAAAAAAAABwIDBAUGAQj/xABCEAACAQICBwUFBAYKAwAAAAAAAQIDEQQhBQYSMUFRYQcicZGhExQygbFygsHwQkNSotHhFiRiZJKTs8LS8SNTsv/EABkBAQEAAwEAAAAAAAAAAAAAAAADAQQFAv/EAB0RAQACAgMBAQAAAAAAAAAAAAABAwIREhMhBEH/2gAMAwEAAhEDEQA/AJxAAAAAAAAAAAAAAAAAAAAAAAAAAAAAAAAAAAAAAAAAAAAAAAAAAAAAAAAAAAAAAAAAAAAAAAAAAAAAAAAAAAAAAAAAAAAAAAAI4x2vuJnJuk404XdlsqUmubb4+BIeIb2JW37MreNsiE8PK0UpNJ3e9pb3dICUNUNY5YqE1NJVKbim45RkpJ2duD7rOgOF7M13sU7rN0beCU8/A7oAAAAAAAAAAAAAAAAAAAAAAAAAAAABzuuemZUaUacHapV2o34xil3muuaS8egGxxusOGpPZnWgpLfFXlJeKjdowJa84RO21N9VCVvUjyVNLLe/QKnf+X8wJEhrxhH+lNeMJ/gYeI7Q6K+ClVl1exFfVv0OUoTpqMoulGTe6TctqPgr29Cy6ceQGdrFrnXxFOdOlH2UHGSaTvUnlu2uC6LzI5qYVtvaass7Nd771+VztYwSZ7KpT4uN0r5mtfR26902KLuvfm2i1ZxNahU9pSlJKKeb+F3fw8mrXv8ALpaSdF9osJRXtqUoy/ah3ovn3XmvU5CU4yWTuhTppFasOGMY72nZnzynLSR/6Y4O1/bfuVb/APyU/wBNMH/7X/l1f+JweGnTi7ypqceV3G/3lmizVhFtuK2Ve9r3suV2UTSLT1wwb/XJfajUj6tWNrQxEZxUoSjKL4xaa80RBGmuO7mv4GdonSksJVVSLbptr2keEo8Xbmt6fS3ECVQU05ppSTumk0+ae4qAAAAAAAAAAAAAAAAAAAAcd2gYd3oVf0VtwfJN2cfPZl5HYlnGYOFWnKnNXhJWa/FcmnZ36ARHxKkze6Q1apU6jprGYdSVnsVZxp1En8Pj5IQ1MrSjtQqUZp7tmd0/nawGj2zxzN3LUXF2y9j4Oc0/SLLGI1LxkVfYhLpCom1/jUQNFisS4xus80U0K6nHaW7NGPi68Vtxm7OLcZJ5Si+TW9MvaOp2pQtxV/N3/ECxidIbM9hLO68n+WZMKpi4/Cr2kZ/2WvGzuvqzP0ToaviL+xpuSTs5XSgny2nlfoBVGoVqRsq2ouOVtiNF5Z3qPLpuLuH1Ixue3GiuTjNv6oDUlFS/wpXk2klxbeSXmzpaWo2Ie9014yk/ojeaB1OhQn7ac/aVUnbLZhC++y4vfm/IDdaOw7p0aVN5uFOEX4xik/oZAAAAAAAAAAAAAAAAAAAAADn9cdao4KjdWdeaapx3q63yl/ZV147jP09punhKEq1TcslFW2pye6Mb/lJN8CD9M6XqYmtKtUd5SeS/RhHhCPRfzAxcXVdWUp1HtynJyk3m23vZr54Jxe1BtPo9l/KSM0xMTUb7kPvPl0A3eq/aRi8I1Fydajxp1JNuPPYqZuPHmuhv9cu0f3vDwo4eM4Qmr1dpJS35U01vWV2+OXU4BaOS3t36FzDYq6ae9eqNP67Jww1H62/lrjLLc/iqVFKPW2/jc73QeAdWNKnG204R37so3OKjh9pZ3TOv0bjNmMJJ2eyndcMiXw5zPKFPtxiOMtTrC3ZJNrPhveTyuavQel6mDxMcRS3r4obozi/ig+j9HZmw0w1N2638v+zSvuvPxzJ/TZMXeKfPXE1evojQ2l6eKoQr0neE184tZOMlwad0ZpwPY5O+Erv+9P8A0qZ3x0q8uWMTLn2Y8cpiAAHt4AAAAAAAAAAAAAAAAAAAAAHB9ryfulF/3letOoRTGpzJc7W6d8DB/s4mm/ONRfiQ+B7icRayXxPd06lyjSUVbzfFswlTvVfKy/gZtWooxb4JAY2OxVu7H4n6FijQ2akHnZv1K8HC95u+03+bGYofnkRuq7MdK1WdeW2Qps995nFWjKy5NJpeBYjO2Tfz3JntSWWTV+rOLHZVl547E9duPvqmnO187ve23dljFV7x33zvuLVVu74/QqpUXa7L1UZ2ZcpRsuwrx4wnfs/0XRoYGl7GcaiqL2k6kW2pzaSla+61lG2T7uedzpCCdQ9bZYLExhKX9UqySqJ/DBvJVVytlfmvBE6pnYiIiNQ5Mzudy9ABlgAAAAAAAAAAAAAAAAAAAAAarWXV+GNoOhOUoraUlKNrqUb2unvWe4hzWTUzE4N3nHapXyqxu4P7S3wfR/JsngpnBNNNJpqzTzTT4NAfMVaps1FLg0k/UqxdW8LLi4r1/kTZpLspwNWUppVKTlwpySgvCMk0vDcc3rH2RU6OHqVsPWquVKEqmxU2JKSim2ouKTTsst4Ef0kXkWKMi/FgVbF9+4SwqfDMqRnYGaUoy7u/issrAYEcLZZxszFxGJS7qV36I6HWHH06jXs47Ktbr4nPVcLZZGBZqUW8771uJb7OtfqU6NLB15OGIhFU4ynZQrJZRUZftW2VZ77ZXIpjSyyefjkeShdZr+BkfTAIh1M7TJ0HGhi3KdDKMaucqlL7b3zj13rrwlulVjKKlFqUZJSTTTTTzTT4oCsAAAAAAAAAAAAAAAAAAAAAAAA8lG6s9x6AIF131ZeBxUoqL93qNzpPOyXGnfnF+lmaaEz6B1g0BSxlCVCqnsvNNZShJXtOL5q782nkyE9Z9TsRgJNzW3h3K0a0U9l8lNfoS6PLfZsDXxkXFMwoVvzxLqrAXG7v8/U9td9PAxqde/ii/GQHnu298Ou5HuzytkXoyyt4fn6nsabe5X8AMSpSOn7Ptcp4StGhUk3hKklGz/Uylkpx5Rv8S+fO+gnCxg4qO8D6ZBptTtIuvgMNVbvJ0YKT5yh3JfvRZuQAAAAAAAAAAAAAAAAAAAAAAAABRVoxlFxlFSi1ZppOLT4NPeVgDhtN9keDrd6i5YaXKFpUf8t7vutHK4rsexsZWp1sPOPOTqU5fOOzJepMYAhel2OY5ybdXDRy/aqyu/DYXmaLS2ruKwjXvFFwjKTjGalGUJNK9k0+XO31PoU5ztB0P7xgK0Ur1KaVaHPap5tLxjtr5gQrTkbLAaXnRUlDZTkrXaTkvC+409CoZCYCrO+Zh10ZM2Y1cCY+yPEbWjVG/wAFetHhldqf+/1O0I87F6v9VxELq6xN7cVtU4Z/PZfkSGAAAAAAAAAAAAAAAAAAAAAAAAAAAAAADxo9AHz3rDov3bGV6FrRhUbj9iXeh+7JeRio7ftg0Ts16GKSyqQdGX2od6N/GMpf4DhYSAqZj1UZEixVQEldic//AB4tcqlF9M4yX4MkwjHsTXdxn2qH0qEnAAAAAAAAAAAAAAAAAAAAAAAAAAAAAAAAAc12iaJ940fWSXeppV4+NPN+cdtfMg+lM+k5wTTTV0001wae9HzvpbRrw2JrYd/qqsorrHfB/OLi/mBZuWarL1y1UAkjsUj3MW+G3RXkpv8AFEmkfdjmj5ww1arJNRq1Y7F795QjZyXS7a+6yQQAAAAAAAAAAAAAAAAAAAAAAAAAAAAAAAABx+tvZ1TxlT28ajpVnFRk7bcJ2yTaumnbK6fyOwAEVQ7IsRezr0dnPNKo307tl9Te6J7KMNTalWnKu1Z7Ntil84q7fn8juABTTpqKUYpKKSSSSSSWSSS3Iq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2" name="AutoShape 10" descr="data:image/jpeg;base64,/9j/4AAQSkZJRgABAQAAAQABAAD/2wBDAAkGBwgHBgkIBwgKCgkLDRYPDQwMDRsUFRAWIB0iIiAdHx8kKDQsJCYxJx8fLT0tMTU3Ojo6Iys/RD84QzQ5Ojf/2wBDAQoKCg0MDRoPDxo3JR8lNzc3Nzc3Nzc3Nzc3Nzc3Nzc3Nzc3Nzc3Nzc3Nzc3Nzc3Nzc3Nzc3Nzc3Nzc3Nzc3Nzf/wAARCACfAKMDASIAAhEBAxEB/8QAHAABAAIDAQEBAAAAAAAAAAAAAAYHBAUIAwEC/8QAQxAAAQMDAgMGAwQFCQkAAAAAAQIDBAAFEQYhBxIxEyJBUWGBFHGRFTJCoQgjUlOxJDNicpKiwdHwFyY0Q3OywuHx/8QAGgEBAAMBAQEAAAAAAAAAAAAAAAECAwQFBv/EACsRAAICAQMDAgQHAAAAAAAAAAABAgMRBCExBRJBIlETFGGBMmJxkcHR4f/aAAwDAQACEQMRAD8AvGlKUApSlAKUpQClKUB+FuIQgrWoJSBklRwBUWv/ABA07ZJsaG/ML8h87IiILxSnzUE5wPz9KjXGe6IS9YrLJlojwJkguTuZRSFsN4Kk59egHicVAOFNxtNjevGqLqBEil1MWMENlXKpZKylON9kge1ZW2OEXJLLXglFyDiHptLnZvSZTCsZ/lEF5ofVSBWbb9aaZuKuWHfIC14yUl4JI9jWoja+0pJaDiL/AAUg+DrwQfcHBr8re0VqFJLj1jnho7haml8pPz6eNeYupzX46mi3YvcmbT7TyAtlaVpPRSDkfWorqfiNprTjy4kuap6ekf8ACRmy44TthJ8AdxsSKguv7BYtO6Yk33Si1W+c0tpKXYMpQSvKwMEBRB2JqDaNH2XovUeqkALuDakxI6z1ZUsjmWPXvflXdVqoWV96XnH3KuOCy53GMW9hiTN03MZjPkhsrfbDhx5ozke9THRutrPq2A5Jtzim3GTh6O9hLjXqRk7eo296hejeGWnhp9h+7QvjJkxgKecdUru82+E7jBH7Wx+tU9rq3RtP6sulrtLzgjIKUY5yTgpSooJ8QD/Coo1dd1jrjyiXFo6Jv3EnTlocMduS5cZnT4a3t9srPkSDgfWsOBrq93Fw/CaKubbXNgLmLSxj1IVv9M1g8GpLMjQsFSW223UFbKikDK8KOCfbH0qZTZsS3x3ZEx9phltJUtxxQASK4NR1OcLHXCG6LRgnuaa2a9Yc1ILBere9apy2y40p5xBadHklQO567Y8DUyBzXP8AxsnWq8xNMXOLIL8R5byStnHMUAo5gAfEHz8anXBK+u3XT8yE9Jcki2yiyw+595bJGUZ9dj+VelprZW1KUlh+SjWGWPSlK6CBSlKAUpSgFKUoBQ9KUoCqOOmkLhfYEW6Wptb70BKw4wgZUttWMlIHUjHSqWiOlVgmWKUsRH2ZSZjSZBLfOeQoUjfoSCkjPka6/IzWj1FpGxakaCLxbmXynZLmOVafkobioayDlNrT8pwJWuTa0NnGVLukfIH9ULKvoK/cHSt3us34ayw13LvFPbRUlTQPkVkADw646iulbfwv0dAQEt2Rh0g55pGXT/eNSxlhthsNstobbAwEoSAB8gKncFCWfg9qFnTtzE2U1GdkR8iIykOKdUnvIQpfRI5gPu5z51DNJ3RqJGu2mb64uDDuSUpU8tnmMZ1JBSpSSM42APiOox1rrIjauduNdnYc4nW5hsdgLkyx2rqU57xcU2VepwE1WcVJYYEbVesLLbW7f9uWBURLZS1cPim3l8oHRICuYkbAZR5ZqEp0/fr+9OuNuiTbq0lSnHZiWVYc8yAep9BvWBPtqoc66xC5zGAtaFK/a5XAjz9a650u1Fa07bEwUtpjiK3yBAGMcoqldUIZaS3JbyclNByAwp+Pc3Y0xpQ543facSc42Pj+W1eeZN2mMquE7KnTgSJb5UEgftHcj5V1/cbJa7mnluNthyhnOH2Er/iK0zfDrR7a+dOnoBOc4U3zD6HatMb5IOd9QBV0gWi06dhTJ0O2JW38WzHWQ+8shSyBjYbDAq8uDekpGltMlVwymbOWHnWv3QxhKT6gdfU48KnMeMzFZQzGZbZZQMJbbSEpSPIAV6gY6VEY9qwgfaUpVgKUpQClKUApSlAKUpQClKUApSvhIFAfT0rnPiBNf1hxGdFvdjW9qyDsFTJToQlBQ4SVnP8AS2AGc4z8rL4j8QVadktWWyRVTb7KSFNNhPMlsE4BIG5OxwPTJxUMtHB5d1Qu5aquEludLWp55phKAUqUcnKtxnfwFc+o1FdMczeCUm+CrNRSZEe9XRtVyYuCpPdflshJQ/kpWSMbDvJHTyroTgrqdN/0m1FW3ySLYERl97POAnuq9wPqKrnXWhUaXSqXBsDFwtKEjneckvmQ2SN1HlUEgZ8eU9d/TT6dku2hl7UmhZbyH4iM3G2SiF/qv2gRjnQD8lCpqvrnBSi9g00dQ0qPaG1PG1Zp5i6R0ltSu480Tns3B1GfEeR8QakIOa3IFKUoBSlKAUpSgFKUoBWPKmR4bKnpT7TLSTgrcWEpHzJrQa31axpiCgNo+Kuco9nChIOVvL6Db9kZ3NRq26NfuzqLrr6Qm6Tz3mog2jRhv3QgbKIydzn361zajVV6eOZ/t5JSySBziJpvteyhzF3F0gkItzC5B/uAge9eTGunZCA41pHUnZq6FcdpCv7KnARUU1PxPsWmVqgWKI3OkJPKpMYhLSD0wVDqfQZ6VqW7pxO1EPimlRtPW/rzSUJb2z174KvfYGuZaq+S7u1RX5n/AAThE8kcQjGOHdIaqJBxhqChzwB/C4fP/WK9Fa8dC20DSGpcrAxmM1tnJGT2mB0PXGNvMVWM+GqQUCZxcQ48rACIo5snOwHI4M9awHrFGcCVrueuLshSClxUa3OAE43GVnpv03raF85L+lIYLfc1lcS3zx9HXpeOvaLYR4f9Q1FNTcQb2yyQ4u12BlWxU9JEmWEkD7jSMjmyfHI8agcixaXYj8kiya7YYKicuQ0hIOOuCcZqMzLNZXme0s1+QpZWB8NPY+HWkZ/ayUnHj0rSE5t+rb7f6yC1OB8X7R+2NRzVKlTXpRYTJe3cCQlJPyzzJ6eWOgFWwBiqp/R7f5tOXNnP3JoXjy5kJH/jVrV811Jyeplk2hwfh1pDzam3EhSFAhSSMgg1zrcoP+z/AIpx24mRCLyFNoKirMdw8qknzx3hvnoOtdG1Rn6Q7aUXWzPIADimXAVA77KGP4mtuk2P4rr8SRE+Mm44VqOneJeoNMoWfhHCpbSM7JKSCNv6q8ew8qusdKoeGhUf9IKCUOYEhlKlBO3WL0PnunNXyOlfR1PuhF/QxYpSlaAUpSgFKUoBWNcZbUCBImSFhtlhtTjiz0SkDJP0rJqAccZi4fDyeGlEF9bbRI8ioZ/IUBoOHcORqm+y9d3pACnFFm2skbNNDIyPXqP7R8a0vGTXy2nF6dsj5SobTZDatwf3YI8fP6edWJbA3pfQccuJA+z7aFuJI6qS3lWwz45rliZJdmTXpT5/WvuKcWrzUo5P5mvG0sPmtTK6e6jsjSWywWFpBiPpnT8a+rhtTb9dXjHs8Z3ogcwSXCDtkk/TG4yauGzcPIZaS/qqQ5f56lc61y1EtJOMYQ1nlA+Y+nSqm1U2uJonQ2pYCxzwEobKd8cwwoHr5oIPnkeVdGx3EPMNvNnKHEhSSfIjIr0aO2eZ+ctfph8FGY0W02+G2huJBjMIR9xLTQSE/LArLAx41+qV0EH5Kc7HBFRbUPDzTF/ClTbTHQ8pXOp+OnsnFH1UnGfepXSgKD0ik8NuJMvTs9xaoE8J+GfXgA9eQnfHmk+uKuoHNVf+kcYCbLbO1aQq4LfUGV82FJbAyvbxGeX6itNpPircbZZWHNS2uZJhfzbVyaTnnIOMKzsT13z4dDXjdS0ErWrK+fJpCWNmXQpQSMmueNZXI664lRosBaXoLTqI7KhukoBy4vyI+8fkBUn1jxRtV0sD0ViLfI6JGAiU0hLQWM7gKJPUZHSqxamp7GY1p6KYiexWXnnpKVPLZ8U5wlPjuEDJGBvvUdN0Uqs2TWHwhOWdkWloWIjVHF66aiijmt0DCWXRslSuzDacefdCj7j0q7h0qGcIYcGNoK1u2+KI4kt9q7k5UtzJBUT45x7DAqaCvYjFRSivBmKUpVgKUpQClKUANQDjeyt/h9OCIjkgpUhZKP8AlAKBKz6Adan9eUhSUMrU4MoAJUMZ2oCgJN+1Rqjh0Ysdy0KYQ0lMuQib2boQkjuKSvGCcDJyQR86qRxKm3FIWO8lRCt8/wAKtqLpK3Xe63R5NsNxjTyZzIiyPh5MRpxxXIORR5FDAz6eXSsGbwzUUL+BsepUqx3UvLiqHuQofwrGqCqbio7PfghyT8kaTqK4XvTlq0c0wyUpkBLTilHnWtSjyjfYAc+PkBXWUNrsIjDOebs20ozjGcDFU1wS0axa7nNlXqPy3mOrlZjuAK7FBAPPkd3mOcbHIHlmrqGyfatIxjHOCc5PtKhN64iQ9NXFqHqeFJgB7JZkIw824B1Pd7w6j8PjUhsuorRfGQ7abhHlJIzhtYKh8x1FWBtCcdajestb2TSMcLukgmQsZajNDmcc+Q8B6nArfS0urjOpjqCHlIIbURkJV4HFcjavs2pLdcn39SxpfxC19+U8CpLh8ML6e35CgNzr/WcziHc4bUW1FAjlwRmmQpx5wKwTzAeiM4A2361ILVF4sWK3MQ4kFS4qBlttamXSgfs/eyB6eH5VIOC7mmLdYO3RcY32q8SZReUELbHghOfw+vic/IWSm7W5QBE+Jg9D2yf868XWa6cZ9iryl7o0jFe5RuoI3E29WhUO9w20wu0ClLeUw0AQcjvEjHt/nmCv2ZEVtZk3S2h1KSoNsvKfKsdAC2lSQT6qFXDxeVO1BFTbYEi0Jt8ciQ6+7OQlalAHugeAAPv6YqoJdgXFTzKuVpcHNjDM5Czv6Dwru0c3KpOSUc+EVlyXtw+4kW1+DBts2CLUz3YsN0PB1pZSkAIKsDlV5BQ38zVopUCAR41yfpW2JbmuFUxEyHgInRoUZ6QpbZGcDCAkHrhXMCCCRnGD0JwyN1OkYab00+26nKWRII7Usgnk5x4K5cV153KktpSlSBSlKAUpSgFeE3Hwb+f3av4V71HdfS3ImlLgWFlDzrfYoWCBylWxO/kCT7UBWlkuZ01Zpd2aaU87H03bOzQRkKW4pYG2dxlQ8egrd2rWE93ULFpd5lFU59tSltpA5A+8lISRvslsD28a12s2Ux7HqdpsYDMW0tjxPKHcCtXYHXJXERYwAmFdHUnPjzSJJ28+tW+hhhNNkx022lriLeHluKSpyU40E5wFZYjrGR44DasH+tVijpUCC1t65kJynuvxXxsc8i23Wjv0+8P9bVPR0qHyaQeYmLcrdCucVUa4RWZLKurbqAoH2NVjqPgjaZklUrT8p61vZCko++2lWc5H4h7HbwFWzSoLlKRYPFvSiilhxi9xW0jCFudpkehVyrz7/WtpH4xW9K24WrLFcLUtwEOdswVNg+OUnCsexq1iM1jTrfEuDCmJ8ZmQ0oEFDqAoEHrsaAgzWkeGuqXPi4kS3yVrGT8JIU36klKFDf1xWyhcMdFwistWCMrn69spbv05yce1ai98HNNyz29n+Is80KK0PRnVEJV4d0nYZ8EkdNq0T8Liro/L0Sa3qKEgYLKkc7mBnflOFZwPwk9ehoCw4+h9KxnQ4zp+3IWnooR05FbeNbYMUp+GiMNcv3eRoDH5VWtj40Wx18Q9SwJNnlA4UVpK0ZyOuwUn3GNjvVh2i/2i8tFy03KLLSNj2LoUUn1HUUBscAdKYHlQHNfaAUpSgFKUoBSlKAVGNYOlxyBA72H3CVgY3TlLZG/T+dz7VJioDYmovcOeXrKMhKv1UKMFupB3BcK+XI8j2ZOfMetSuSs3iLZor9HbuKdUR3C24wfgmygHCkKCgo59cFBH/veL2qyyI951Nc48v9eHnpjISjPKUSZKeX1JwTU4tkITk6hwspEm6ZHOj90lpBHru0frUdgvKRKuhbWAFOPoURtkGdKyD9aszCLzsjb3VSUX5ycw4VOP2dElpBTjPw7vPnm3xntgPrU/R90VV7Mt2VZrLKkpbXJdhzYXO2jlzhBIIHhnsk1ZsV1L0Zp1GeVaApOfIjNVZrXtsetKxLtPZtltkzpJUGY7anF8oJOAM7AdTWs0rd5d0iPC5RW402O6W3mmnCtIyAtOCQPwqTnbrUGhvqUpQCvnKK+0oDUX3TNlv7fJeLZGlY+6paO+n5KG4+tV3eeCFuLqZWmrrLtkpBynnJcSNj0IIUD65Pyq26UBUEaXxN0pcG40uI3eba4oJQ9zKc7Pw7ygOcDO5ykgZ67GrPs0ybMhhy5W5UCQFFKmS6lwHHilQ6g+GQD5gVnkZr7QClKUApSlAYv2hD+OMH4pj4sICyx2g5wk5weXrjY/SskHNQ276XeevjMqO02427PZluPc3K7HU2nBwT1QoJAwN9z1B2mKc+NAQ692S6P6sauMcPLbSWOyeRL5BHSlX6xBbOykrBOepOw25Qa9oT7S79JDnOFuvqWjmOchALWPllCz7+tSl9aWmluKIAQCoknwFROwNhctora5Fx4iFkkgnneUpSwT6FI/tGrR5Mrn6Tw09MYttkmypTg7Fd4lJSpGTkuS1IT9VKH1rGu1lRbfjH44Jak8oAWQeV1Uhbqj8v1igPKvOUj/AHDiklHflxlqV0yTMQfrvUi1ID9lLKdj2rRB9e0TVuUYZxIjFvgOJ0/YUoJb5bisqwduV1LoAPjjK0//ACptpp1L+nrY6gqwqK394b/dFR5ll1GlLQqAwp53tIbvKTnAK0c59klR9q32mOVNnZaRy8jS3G0AZ2SlagBv44FVkb1vLZ6361m8W5UL4lyMFrQpS2wCSEqBKd9sHGPevtmtLFohCMw466oqK3XnlczjyzuVKPmfTAHQADArYV82qpqfaV5IksLfUwh5tTyBlTYWCpI8yOor1oBSlKAUpSgFKUoBSlKAUpSgFKUoDT6ow7alwlJ5hNWmKpOAcoWcL6/0Oasa1o7VdwdJJQ9JUhGRjAQAg490qr93VRevcdGAW4bSpBz4uKylH5dp9RS1o+CtDXN3lJb7RZH4lK7yj7kmrwOa974NCmADoaBDYcLaW3oyEKxkhKZKP8BW7vx/kjKVbhyWwk/LtUn/AArBDTrOn7U093VrfjFxIOcEuJWRn0O3tWfe08zEMZx/LWP+4GrIyb3RmssNsMNstJCW20hCEjokAYA/KvDTxUHLm2rGG5ygnBzsUIX/ABUdqy6w4CUR77JShKUiQyhwhIxzKSohSj64Uge3pUT4Lad+o3danU9uuF1tD0O03RVskuYAkpaDhSPEAHHUeOcitrX2szsIxorRFs0gy6YZcfmyN5Mx9RU46ck/IDc/PxzUnpSgFKUoBSlKAUpSgFKUoBSlKA//2Q=="/>
          <p:cNvSpPr>
            <a:spLocks noChangeAspect="1" noChangeArrowheads="1"/>
          </p:cNvSpPr>
          <p:nvPr/>
        </p:nvSpPr>
        <p:spPr bwMode="auto">
          <a:xfrm>
            <a:off x="63500" y="-538163"/>
            <a:ext cx="112395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2667" y="1141764"/>
            <a:ext cx="8372288" cy="482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Functions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built-in </a:t>
            </a:r>
            <a:r>
              <a:rPr lang="en-US" sz="1600" dirty="0">
                <a:latin typeface="Eurostile LT" pitchFamily="2" charset="0"/>
              </a:rPr>
              <a:t>temperature </a:t>
            </a:r>
            <a:r>
              <a:rPr lang="en-US" sz="1600" dirty="0" smtClean="0">
                <a:latin typeface="Eurostile LT" pitchFamily="2" charset="0"/>
              </a:rPr>
              <a:t>sensor </a:t>
            </a:r>
            <a:r>
              <a:rPr lang="en-US" sz="1600" dirty="0">
                <a:latin typeface="Eurostile LT" pitchFamily="2" charset="0"/>
              </a:rPr>
              <a:t>or external </a:t>
            </a:r>
            <a:r>
              <a:rPr lang="en-US" sz="1600" dirty="0" smtClean="0">
                <a:latin typeface="Eurostile LT" pitchFamily="2" charset="0"/>
              </a:rPr>
              <a:t>room/return air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Automatic </a:t>
            </a:r>
            <a:r>
              <a:rPr lang="en-US" sz="1600" dirty="0">
                <a:latin typeface="Eurostile LT" pitchFamily="2" charset="0"/>
              </a:rPr>
              <a:t>or manual changeover </a:t>
            </a:r>
            <a:endParaRPr lang="en-US" sz="1600" dirty="0" smtClean="0"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Select </a:t>
            </a:r>
            <a:r>
              <a:rPr lang="en-US" sz="1600" dirty="0">
                <a:latin typeface="Eurostile LT" pitchFamily="2" charset="0"/>
              </a:rPr>
              <a:t>operating mode via the operating mode button </a:t>
            </a:r>
            <a:br>
              <a:rPr lang="en-US" sz="1600" dirty="0">
                <a:latin typeface="Eurostile LT" pitchFamily="2" charset="0"/>
              </a:rPr>
            </a:br>
            <a:r>
              <a:rPr lang="en-US" sz="1600" dirty="0" smtClean="0">
                <a:latin typeface="Eurostile LT" pitchFamily="2" charset="0"/>
              </a:rPr>
              <a:t>on </a:t>
            </a:r>
            <a:r>
              <a:rPr lang="en-US" sz="1600" dirty="0">
                <a:latin typeface="Eurostile LT" pitchFamily="2" charset="0"/>
              </a:rPr>
              <a:t>the thermostat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3-speed </a:t>
            </a:r>
            <a:r>
              <a:rPr lang="en-US" sz="1600" dirty="0">
                <a:latin typeface="Eurostile LT" pitchFamily="2" charset="0"/>
              </a:rPr>
              <a:t>fan control (automatic or manual)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Minimum </a:t>
            </a:r>
            <a:r>
              <a:rPr lang="en-US" sz="1600" dirty="0">
                <a:latin typeface="Eurostile LT" pitchFamily="2" charset="0"/>
              </a:rPr>
              <a:t>and maximum </a:t>
            </a:r>
            <a:r>
              <a:rPr lang="en-US" sz="1600" dirty="0" err="1">
                <a:latin typeface="Eurostile LT" pitchFamily="2" charset="0"/>
              </a:rPr>
              <a:t>setpoint</a:t>
            </a:r>
            <a:r>
              <a:rPr lang="en-US" sz="1600" dirty="0">
                <a:latin typeface="Eurostile LT" pitchFamily="2" charset="0"/>
              </a:rPr>
              <a:t> limitation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Button </a:t>
            </a:r>
            <a:r>
              <a:rPr lang="en-US" sz="1600" dirty="0">
                <a:latin typeface="Eurostile LT" pitchFamily="2" charset="0"/>
              </a:rPr>
              <a:t>lock (automatic and manual)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2 </a:t>
            </a:r>
            <a:r>
              <a:rPr lang="en-US" sz="1600" dirty="0">
                <a:latin typeface="Eurostile LT" pitchFamily="2" charset="0"/>
              </a:rPr>
              <a:t>multifunctional inputs, freely </a:t>
            </a:r>
            <a:r>
              <a:rPr lang="en-US" sz="1600" dirty="0" smtClean="0">
                <a:latin typeface="Eurostile LT" pitchFamily="2" charset="0"/>
              </a:rPr>
              <a:t>selectable</a:t>
            </a:r>
            <a:br>
              <a:rPr lang="en-US" sz="1600" dirty="0" smtClean="0">
                <a:latin typeface="Eurostile LT" pitchFamily="2" charset="0"/>
              </a:rPr>
            </a:br>
            <a:r>
              <a:rPr lang="en-US" sz="1200" dirty="0" smtClean="0">
                <a:latin typeface="Eurostile LT" pitchFamily="2" charset="0"/>
              </a:rPr>
              <a:t>(Operating </a:t>
            </a:r>
            <a:r>
              <a:rPr lang="en-US" sz="1200" dirty="0">
                <a:latin typeface="Eurostile LT" pitchFamily="2" charset="0"/>
              </a:rPr>
              <a:t>mode switchover contact (key card</a:t>
            </a:r>
            <a:r>
              <a:rPr lang="en-US" sz="1200" dirty="0" smtClean="0">
                <a:latin typeface="Eurostile LT" pitchFamily="2" charset="0"/>
              </a:rPr>
              <a:t>), </a:t>
            </a:r>
            <a:r>
              <a:rPr lang="en-US" sz="1200" dirty="0" err="1" smtClean="0">
                <a:latin typeface="Eurostile LT" pitchFamily="2" charset="0"/>
              </a:rPr>
              <a:t>Dewpoint</a:t>
            </a:r>
            <a:r>
              <a:rPr lang="en-US" sz="1200" dirty="0" smtClean="0">
                <a:latin typeface="Eurostile LT" pitchFamily="2" charset="0"/>
              </a:rPr>
              <a:t> sensor, Electric </a:t>
            </a:r>
            <a:r>
              <a:rPr lang="en-US" sz="1200" dirty="0">
                <a:latin typeface="Eurostile LT" pitchFamily="2" charset="0"/>
              </a:rPr>
              <a:t>heater </a:t>
            </a:r>
            <a:r>
              <a:rPr lang="en-US" sz="1200" dirty="0" smtClean="0">
                <a:latin typeface="Eurostile LT" pitchFamily="2" charset="0"/>
              </a:rPr>
              <a:t>enable, </a:t>
            </a:r>
            <a:r>
              <a:rPr lang="en-US" sz="1200" dirty="0">
                <a:latin typeface="Eurostile LT" pitchFamily="2" charset="0"/>
              </a:rPr>
              <a:t>Alarm </a:t>
            </a:r>
            <a:r>
              <a:rPr lang="en-US" sz="1200" dirty="0" smtClean="0">
                <a:latin typeface="Eurostile LT" pitchFamily="2" charset="0"/>
              </a:rPr>
              <a:t>input)</a:t>
            </a:r>
            <a:endParaRPr lang="en-US" sz="1200" dirty="0"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Advanced </a:t>
            </a:r>
            <a:r>
              <a:rPr lang="en-US" sz="1600" dirty="0">
                <a:latin typeface="Eurostile LT" pitchFamily="2" charset="0"/>
              </a:rPr>
              <a:t>fan control function, i.e. fan kick, fan start, selectable fan </a:t>
            </a:r>
            <a:r>
              <a:rPr lang="en-US" sz="1600" dirty="0" smtClean="0">
                <a:latin typeface="Eurostile LT" pitchFamily="2" charset="0"/>
              </a:rPr>
              <a:t>operation</a:t>
            </a:r>
            <a:br>
              <a:rPr lang="en-US" sz="1600" dirty="0" smtClean="0">
                <a:latin typeface="Eurostile LT" pitchFamily="2" charset="0"/>
              </a:rPr>
            </a:br>
            <a:r>
              <a:rPr lang="en-US" sz="1200" dirty="0" smtClean="0">
                <a:latin typeface="Eurostile LT" pitchFamily="2" charset="0"/>
              </a:rPr>
              <a:t>(enable</a:t>
            </a:r>
            <a:r>
              <a:rPr lang="en-US" sz="1200" dirty="0">
                <a:latin typeface="Eurostile LT" pitchFamily="2" charset="0"/>
              </a:rPr>
              <a:t>, disable or depending on heating or cooling mode)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Purge </a:t>
            </a:r>
            <a:r>
              <a:rPr lang="en-US" sz="1600" dirty="0">
                <a:latin typeface="Eurostile LT" pitchFamily="2" charset="0"/>
              </a:rPr>
              <a:t>function together with 2-port valve in a 2-pipe changeover system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Reminder </a:t>
            </a:r>
            <a:r>
              <a:rPr lang="en-US" sz="1600" dirty="0">
                <a:latin typeface="Eurostile LT" pitchFamily="2" charset="0"/>
              </a:rPr>
              <a:t>to clean </a:t>
            </a:r>
            <a:r>
              <a:rPr lang="en-US" sz="1600" dirty="0" smtClean="0">
                <a:latin typeface="Eurostile LT" pitchFamily="2" charset="0"/>
              </a:rPr>
              <a:t>filters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latin typeface="Eurostile LT" pitchFamily="2" charset="0"/>
              </a:rPr>
              <a:t>Display current room temperature or </a:t>
            </a:r>
            <a:r>
              <a:rPr lang="en-US" sz="1600" dirty="0" err="1">
                <a:latin typeface="Eurostile LT" pitchFamily="2" charset="0"/>
              </a:rPr>
              <a:t>setpoint</a:t>
            </a:r>
            <a:r>
              <a:rPr lang="en-US" sz="1600" dirty="0">
                <a:latin typeface="Eurostile LT" pitchFamily="2" charset="0"/>
              </a:rPr>
              <a:t> in °C and/or °</a:t>
            </a:r>
            <a:r>
              <a:rPr lang="en-US" sz="1600" dirty="0" smtClean="0">
                <a:latin typeface="Eurostile LT" pitchFamily="2" charset="0"/>
              </a:rPr>
              <a:t>F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Eurostile LT" pitchFamily="2" charset="0"/>
              </a:rPr>
              <a:t>7-day </a:t>
            </a:r>
            <a:r>
              <a:rPr lang="en-US" sz="1600" dirty="0">
                <a:latin typeface="Eurostile LT" pitchFamily="2" charset="0"/>
              </a:rPr>
              <a:t>time program: 8 programmable timers to switch over between Comfort </a:t>
            </a:r>
            <a:r>
              <a:rPr lang="en-US" sz="1600" dirty="0" smtClean="0">
                <a:latin typeface="Eurostile LT" pitchFamily="2" charset="0"/>
              </a:rPr>
              <a:t>and Economy </a:t>
            </a:r>
            <a:r>
              <a:rPr lang="en-US" sz="1600" dirty="0">
                <a:latin typeface="Eurostile LT" pitchFamily="2" charset="0"/>
              </a:rPr>
              <a:t>mode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45" y="1139741"/>
            <a:ext cx="2078720" cy="20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e 11"/>
          <p:cNvGrpSpPr>
            <a:grpSpLocks/>
          </p:cNvGrpSpPr>
          <p:nvPr/>
        </p:nvGrpSpPr>
        <p:grpSpPr bwMode="auto">
          <a:xfrm flipV="1">
            <a:off x="233363" y="620713"/>
            <a:ext cx="8785225" cy="360362"/>
            <a:chOff x="-1966664" y="908720"/>
            <a:chExt cx="8784976" cy="432048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-1966664" y="1340768"/>
              <a:ext cx="632283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4932415" y="908720"/>
              <a:ext cx="188589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4356169" y="908720"/>
              <a:ext cx="576247" cy="4320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66688" y="180975"/>
            <a:ext cx="8634412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RDF 600T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 (not suitable for EC motor)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8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AutoShape 4" descr="data:image/jpeg;base64,/9j/4AAQSkZJRgABAQAAAQABAAD/2wCEAAkGBhAQEQ0PExAQERAUDw0RGBESFhEQFhgYFBQWFBQQFBMXGyYeGCUlGhcUITsgJCkqLC4sFR4xNTAqNSYrLCkBCQoKDgwOGA8PFjQfHR0vLywqKSw1LCkwKSksKiwpLCkpLCwpLCwpKSwsMSwpKSwsKSwsLDIpKSkqKSosLCwsLP/AABEIAGkAiAMBIgACEQEDEQH/xAAbAAEAAgMBAQAAAAAAAAAAAAAAAQUCAwYEB//EADUQAAIBAgMGAwcDBAMAAAAAAAABAgMRBBIhBRMxQZLRBhVUIlNhcZGhsTJRgRSCwdIjUnL/xAAZAQEAAwEBAAAAAAAAAAAAAAAAAgMEAQX/xAAiEQEAAgIBBAMBAQAAAAAAAAAAAQIDERIEITFRQWGhIhP/2gAMAwEAAhEDEQA/APuIAAAAAAAAAAENkmMzkibi5xcNqV3wxWJctbwWE3ii+cM2VXtw4now2InVmqdatiF7Lag6TwifxvF3l8iic9Y+Fn+c+3WXBx/mNdXUK2KnTTklKOF3tlyWd/r+dj07Hx1SVeEXWxU9JZoVqG5ilbinlWt7czsZomdaJpp1AIRJerAAAAAAAAAAAAAAhokAY2KXa9RKth5trJBYhTlyjmUMqk+Vy7Zy8ZbzFY+E/ahHcRUdMusb6rm9FxMvU34017W467lZ+G6sZUKSTTcU07O9rttFrY5rw1Uy4jHUVZU4ypNRSWjktdePY6VFuK26wjeNWEiQC1AAAAEACQQAJBAAm4IIzoDIGKlck4K/buN3NCrUs5WWVJaXcmorXlxKjY+G3cXN2bqNS+KsrWb5nq8ZVorDOLaUpVKKS5v203ZCkv8Ajpf+F+Dz+r7y1YY7KzasN1VhjOKz0k4R00V1dvnxOwRyfiNN4Z243Rf7M2rSxEIzhJO6V1fVPmmuRPpLdtShmjw9wITJNygAAHMbjaPv4dEOw3G0ffw6Idjb5TjvUUumXceU471FLpl3PM45fU/jVuv01bjaPv4dEOw3G0ffw6Idjb5TjvUUumXceU471FLpl3HHL6n8N1+mrcbR9/Doh2G42j7+HRDsbfKcd6il0y7jynHeopdMu445fU/huv01bjaPv4dEOxorbAxFZ5q1dXSSVoLhfXg0ezynHeop9Mu55sT/AFtF5W4VrpO6jPTiraEbVya8S7Ex8TDQvDWW6/qKi1v7LnDl+yZl5E/U1uup3I32PldrD5l+6cIr5Wm0yU9o+ma/uo/7HIrl14T3EeZYrw5DMpyqym1/3cpfS70LebVopclYpq+Lx1NZp4aeXm45Kn1UW39jOj4lw7SzPLL9uH2ZC8X+YSiYWdWnGcXCXAqJ+F4Zs8Kkqc+Uo3i/qnc2VPENNtRpRlVm+EYpyf0RuqLGxpyqyo0kopycMzc7JXfDTh8WKUv5iHJtEeUUtuV8JKMcQ97RbS3yVpR+MraSX3XxOphNNJppppNNapp8Gjm8yr0HzUo3+h6PB2JcqDpvjSnKn/H6o/Z/Y2dPmm382UZaa7wvwAbWdAJAEAkAQCQBAJAEAkAQ0a6mGhLjCL+aT/JtAGqnQjH9MYx+SS/BnNaGRDODk9jUnT3tFp2p1ZQWj1V/Zt++ljf4dg6eJxdOzyyjTqJ8rpuL1+Tj9Czx+LtJQT1XtP4cor8npweKzq/NOzX+fpqU16aaTz2nOflHF6gAXoAAAAAAAAAAAAAAAABhVqKKbfBJt/JaszMKqumg5LkMNjHOFOq75qqVaXwc9Yx/iLiv4LPC1nCtB8I1JZFHnbI3G/8AMZdZW0IywiWHq0q0oQ9mnWp051oygv0KaheUZJWTvo7XXEsNmUZ1asasqdSnSp5nFVFlnOUllzZOMElm46tvlY13mvHsy03ydCADI1gAAAAAAAAAAAAAAAAAAiwsSAAAA//Z"/>
          <p:cNvSpPr>
            <a:spLocks noChangeAspect="1" noChangeArrowheads="1"/>
          </p:cNvSpPr>
          <p:nvPr/>
        </p:nvSpPr>
        <p:spPr bwMode="auto">
          <a:xfrm>
            <a:off x="63500" y="-492125"/>
            <a:ext cx="1295400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8" name="AutoShape 6" descr="data:image/jpeg;base64,/9j/4AAQSkZJRgABAQAAAQABAAD/2wCEAAkGBhAQEQ0PExAQERAUDw0RGBESFhEQFhgYFBQWFBQQFBMXGyYeGCUlGhcUITsgJCkqLC4sFR4xNTAqNSYrLCkBCQoKDgwOGA8PFjQfHR0vLywqKSw1LCkwKSksKiwpLCkpLCwpLCwpKSwsMSwpKSwsKSwsLDIpKSkqKSosLCwsLP/AABEIAGkAiAMBIgACEQEDEQH/xAAbAAEAAgMBAQAAAAAAAAAAAAAAAQUCAwYEB//EADUQAAIBAgMGAwcDBAMAAAAAAAABAgMRBBIhBRMxQZLRBhVUIlNhcZGhsTJRgRSCwdIjUnL/xAAZAQEAAwEBAAAAAAAAAAAAAAAAAgMEAQX/xAAiEQEAAgIBBAMBAQAAAAAAAAAAAQIDERIEITFRQWGhIhP/2gAMAwEAAhEDEQA/APuIAAAAAAAAAAENkmMzkibi5xcNqV3wxWJctbwWE3ii+cM2VXtw4now2InVmqdatiF7Lag6TwifxvF3l8iic9Y+Fn+c+3WXBx/mNdXUK2KnTTklKOF3tlyWd/r+dj07Hx1SVeEXWxU9JZoVqG5ilbinlWt7czsZomdaJpp1AIRJerAAAAAAAAAAAAAAhokAY2KXa9RKth5trJBYhTlyjmUMqk+Vy7Zy8ZbzFY+E/ahHcRUdMusb6rm9FxMvU34017W467lZ+G6sZUKSTTcU07O9rttFrY5rw1Uy4jHUVZU4ypNRSWjktdePY6VFuK26wjeNWEiQC1AAAAEACQQAJBAAm4IIzoDIGKlck4K/buN3NCrUs5WWVJaXcmorXlxKjY+G3cXN2bqNS+KsrWb5nq8ZVorDOLaUpVKKS5v203ZCkv8Ajpf+F+Dz+r7y1YY7KzasN1VhjOKz0k4R00V1dvnxOwRyfiNN4Z243Rf7M2rSxEIzhJO6V1fVPmmuRPpLdtShmjw9wITJNygAAHMbjaPv4dEOw3G0ffw6Idjb5TjvUUumXceU471FLpl3PM45fU/jVuv01bjaPv4dEOw3G0ffw6Idjb5TjvUUumXceU471FLpl3HHL6n8N1+mrcbR9/Doh2G42j7+HRDsbfKcd6il0y7jynHeopdMu445fU/huv01bjaPv4dEOxorbAxFZ5q1dXSSVoLhfXg0ezynHeop9Mu55sT/AFtF5W4VrpO6jPTiraEbVya8S7Ex8TDQvDWW6/qKi1v7LnDl+yZl5E/U1uup3I32PldrD5l+6cIr5Wm0yU9o+ma/uo/7HIrl14T3EeZYrw5DMpyqym1/3cpfS70LebVopclYpq+Lx1NZp4aeXm45Kn1UW39jOj4lw7SzPLL9uH2ZC8X+YSiYWdWnGcXCXAqJ+F4Zs8Kkqc+Uo3i/qnc2VPENNtRpRlVm+EYpyf0RuqLGxpyqyo0kopycMzc7JXfDTh8WKUv5iHJtEeUUtuV8JKMcQ97RbS3yVpR+MraSX3XxOphNNJppppNNapp8Gjm8yr0HzUo3+h6PB2JcqDpvjSnKn/H6o/Z/Y2dPmm382UZaa7wvwAbWdAJAEAkAQCQBAJAEAkAQ0a6mGhLjCL+aT/JtAGqnQjH9MYx+SS/BnNaGRDODk9jUnT3tFp2p1ZQWj1V/Zt++ljf4dg6eJxdOzyyjTqJ8rpuL1+Tj9Czx+LtJQT1XtP4cor8npweKzq/NOzX+fpqU16aaTz2nOflHF6gAXoAAAAAAAAAAAAAAAABhVqKKbfBJt/JaszMKqumg5LkMNjHOFOq75qqVaXwc9Yx/iLiv4LPC1nCtB8I1JZFHnbI3G/8AMZdZW0IywiWHq0q0oQ9mnWp051oygv0KaheUZJWTvo7XXEsNmUZ1asasqdSnSp5nFVFlnOUllzZOMElm46tvlY13mvHsy03ydCADI1gAAAAAAAAAAAAAAAAAAiwsSAAAA//Z"/>
          <p:cNvSpPr>
            <a:spLocks noChangeAspect="1" noChangeArrowheads="1"/>
          </p:cNvSpPr>
          <p:nvPr/>
        </p:nvSpPr>
        <p:spPr bwMode="auto">
          <a:xfrm>
            <a:off x="63500" y="-492125"/>
            <a:ext cx="1295400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0" name="AutoShape 8" descr="data:image/jpeg;base64,/9j/4AAQSkZJRgABAQAAAQABAAD/2wCEAAkGBhISEBIQExESFBATEBASFxUWFRASEBIWFBUVFRUUFRMXHiYeGB0jGRISHy8gIycpLCwtFR4xNTAqNSYrLCkBCQoKDgwNFA4PGDUlHyQvNS0pNS0sLCwpNS0qMi0pLC4yNiksLzUpLDUsKS4sKSkpLCopKSkpKSosKSwsLCwsLP/AABEIAOEA4QMBIgACEQEDEQH/xAAcAAEAAQUBAQAAAAAAAAAAAAAABwIDBAUGAQj/xABCEAACAQICBwUFBAYKAwAAAAAAAQIDEQQhBQYSMUFRYQcicZGhExQygbFygsHwQkNSotHhFiRiZJKTs8LS8SNTsv/EABkBAQEAAwEAAAAAAAAAAAAAAAADAQQFAv/EAB0RAQACAgMBAQAAAAAAAAAAAAABAwIREhMhBEH/2gAMAwEAAhEDEQA/AJxAAAAAAAAAAAAAAAAAAAAAAAAAAAAAAAAAAAAAAAAAAAAAAAAAAAAAAAAAAAAAAAAAAAAAAAAAAAAAAAAAAAAAAAAAAAAAAAAI4x2vuJnJuk404XdlsqUmubb4+BIeIb2JW37MreNsiE8PK0UpNJ3e9pb3dICUNUNY5YqE1NJVKbim45RkpJ2duD7rOgOF7M13sU7rN0beCU8/A7oAAAAAAAAAAAAAAAAAAAAAAAAAAAABzuuemZUaUacHapV2o34xil3muuaS8egGxxusOGpPZnWgpLfFXlJeKjdowJa84RO21N9VCVvUjyVNLLe/QKnf+X8wJEhrxhH+lNeMJ/gYeI7Q6K+ClVl1exFfVv0OUoTpqMoulGTe6TctqPgr29Cy6ceQGdrFrnXxFOdOlH2UHGSaTvUnlu2uC6LzI5qYVtvaass7Nd771+VztYwSZ7KpT4uN0r5mtfR26902KLuvfm2i1ZxNahU9pSlJKKeb+F3fw8mrXv8ALpaSdF9osJRXtqUoy/ah3ovn3XmvU5CU4yWTuhTppFasOGMY72nZnzynLSR/6Y4O1/bfuVb/APyU/wBNMH/7X/l1f+JweGnTi7ypqceV3G/3lmizVhFtuK2Ve9r3suV2UTSLT1wwb/XJfajUj6tWNrQxEZxUoSjKL4xaa80RBGmuO7mv4GdonSksJVVSLbptr2keEo8Xbmt6fS3ECVQU05ppSTumk0+ae4qAAAAAAAAAAAAAAAAAAAAcd2gYd3oVf0VtwfJN2cfPZl5HYlnGYOFWnKnNXhJWa/FcmnZ36ARHxKkze6Q1apU6jprGYdSVnsVZxp1En8Pj5IQ1MrSjtQqUZp7tmd0/nawGj2zxzN3LUXF2y9j4Oc0/SLLGI1LxkVfYhLpCom1/jUQNFisS4xus80U0K6nHaW7NGPi68Vtxm7OLcZJ5Si+TW9MvaOp2pQtxV/N3/ECxidIbM9hLO68n+WZMKpi4/Cr2kZ/2WvGzuvqzP0ToaviL+xpuSTs5XSgny2nlfoBVGoVqRsq2ouOVtiNF5Z3qPLpuLuH1Ixue3GiuTjNv6oDUlFS/wpXk2klxbeSXmzpaWo2Ie9014yk/ojeaB1OhQn7ac/aVUnbLZhC++y4vfm/IDdaOw7p0aVN5uFOEX4xik/oZAAAAAAAAAAAAAAAAAAAAADn9cdao4KjdWdeaapx3q63yl/ZV147jP09punhKEq1TcslFW2pye6Mb/lJN8CD9M6XqYmtKtUd5SeS/RhHhCPRfzAxcXVdWUp1HtynJyk3m23vZr54Jxe1BtPo9l/KSM0xMTUb7kPvPl0A3eq/aRi8I1Fydajxp1JNuPPYqZuPHmuhv9cu0f3vDwo4eM4Qmr1dpJS35U01vWV2+OXU4BaOS3t36FzDYq6ae9eqNP67Jww1H62/lrjLLc/iqVFKPW2/jc73QeAdWNKnG204R37so3OKjh9pZ3TOv0bjNmMJJ2eyndcMiXw5zPKFPtxiOMtTrC3ZJNrPhveTyuavQel6mDxMcRS3r4obozi/ig+j9HZmw0w1N2638v+zSvuvPxzJ/TZMXeKfPXE1evojQ2l6eKoQr0neE184tZOMlwad0ZpwPY5O+Erv+9P8A0qZ3x0q8uWMTLn2Y8cpiAAHt4AAAAAAAAAAAAAAAAAAAAAHB9ryfulF/3letOoRTGpzJc7W6d8DB/s4mm/ONRfiQ+B7icRayXxPd06lyjSUVbzfFswlTvVfKy/gZtWooxb4JAY2OxVu7H4n6FijQ2akHnZv1K8HC95u+03+bGYofnkRuq7MdK1WdeW2Qps995nFWjKy5NJpeBYjO2Tfz3JntSWWTV+rOLHZVl547E9duPvqmnO187ve23dljFV7x33zvuLVVu74/QqpUXa7L1UZ2ZcpRsuwrx4wnfs/0XRoYGl7GcaiqL2k6kW2pzaSla+61lG2T7uedzpCCdQ9bZYLExhKX9UqySqJ/DBvJVVytlfmvBE6pnYiIiNQ5Mzudy9ABlgAAAAAAAAAAAAAAAAAAAAAarWXV+GNoOhOUoraUlKNrqUb2unvWe4hzWTUzE4N3nHapXyqxu4P7S3wfR/JsngpnBNNNJpqzTzTT4NAfMVaps1FLg0k/UqxdW8LLi4r1/kTZpLspwNWUppVKTlwpySgvCMk0vDcc3rH2RU6OHqVsPWquVKEqmxU2JKSim2ouKTTsst4Ef0kXkWKMi/FgVbF9+4SwqfDMqRnYGaUoy7u/issrAYEcLZZxszFxGJS7qV36I6HWHH06jXs47Ktbr4nPVcLZZGBZqUW8771uJb7OtfqU6NLB15OGIhFU4ynZQrJZRUZftW2VZ77ZXIpjSyyefjkeShdZr+BkfTAIh1M7TJ0HGhi3KdDKMaucqlL7b3zj13rrwlulVjKKlFqUZJSTTTTTzTT4oCsAAAAAAAAAAAAAAAAAAAAAAAA8lG6s9x6AIF131ZeBxUoqL93qNzpPOyXGnfnF+lmaaEz6B1g0BSxlCVCqnsvNNZShJXtOL5q782nkyE9Z9TsRgJNzW3h3K0a0U9l8lNfoS6PLfZsDXxkXFMwoVvzxLqrAXG7v8/U9td9PAxqde/ii/GQHnu298Ou5HuzytkXoyyt4fn6nsabe5X8AMSpSOn7Ptcp4StGhUk3hKklGz/Uylkpx5Rv8S+fO+gnCxg4qO8D6ZBptTtIuvgMNVbvJ0YKT5yh3JfvRZuQAAAAAAAAAAAAAAAAAAAAAAAABRVoxlFxlFSi1ZppOLT4NPeVgDhtN9keDrd6i5YaXKFpUf8t7vutHK4rsexsZWp1sPOPOTqU5fOOzJepMYAhel2OY5ybdXDRy/aqyu/DYXmaLS2ruKwjXvFFwjKTjGalGUJNK9k0+XO31PoU5ztB0P7xgK0Ur1KaVaHPap5tLxjtr5gQrTkbLAaXnRUlDZTkrXaTkvC+409CoZCYCrO+Zh10ZM2Y1cCY+yPEbWjVG/wAFetHhldqf+/1O0I87F6v9VxELq6xN7cVtU4Z/PZfkSGAAAAAAAAAAAAAAAAAAAAAAAAAAAAAADxo9AHz3rDov3bGV6FrRhUbj9iXeh+7JeRio7ftg0Ts16GKSyqQdGX2od6N/GMpf4DhYSAqZj1UZEixVQEldic//AB4tcqlF9M4yX4MkwjHsTXdxn2qH0qEnAAAAAAAAAAAAAAAAAAAAAAAAAAAAAAAAAc12iaJ940fWSXeppV4+NPN+cdtfMg+lM+k5wTTTV0001wae9HzvpbRrw2JrYd/qqsorrHfB/OLi/mBZuWarL1y1UAkjsUj3MW+G3RXkpv8AFEmkfdjmj5ww1arJNRq1Y7F795QjZyXS7a+6yQQAAAAAAAAAAAAAAAAAAAAAAAAAAAAAAAABx+tvZ1TxlT28ajpVnFRk7bcJ2yTaumnbK6fyOwAEVQ7IsRezr0dnPNKo307tl9Te6J7KMNTalWnKu1Z7Ntil84q7fn8juABTTpqKUYpKKSSSSSSWSSS3Iq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2" name="AutoShape 10" descr="data:image/jpeg;base64,/9j/4AAQSkZJRgABAQAAAQABAAD/2wBDAAkGBwgHBgkIBwgKCgkLDRYPDQwMDRsUFRAWIB0iIiAdHx8kKDQsJCYxJx8fLT0tMTU3Ojo6Iys/RD84QzQ5Ojf/2wBDAQoKCg0MDRoPDxo3JR8lNzc3Nzc3Nzc3Nzc3Nzc3Nzc3Nzc3Nzc3Nzc3Nzc3Nzc3Nzc3Nzc3Nzc3Nzc3Nzc3Nzf/wAARCACfAKMDASIAAhEBAxEB/8QAHAABAAIDAQEBAAAAAAAAAAAAAAYHBAUIAwEC/8QAQxAAAQMDAgMGAwQFCQkAAAAAAQIDBAAFEQYhBxIxEyJBUWGBFHGRFTJCoQgjUlOxJDNicpKiwdHwFyY0Q3OywuHx/8QAGgEBAAMBAQEAAAAAAAAAAAAAAAECAwQFBv/EACsRAAICAQMDAgQHAAAAAAAAAAABAgMRBCExBRJBIlETFGGBMmJxkcHR4f/aAAwDAQACEQMRAD8AvGlKUApSlAKUpQClKUB+FuIQgrWoJSBklRwBUWv/ABA07ZJsaG/ML8h87IiILxSnzUE5wPz9KjXGe6IS9YrLJlojwJkguTuZRSFsN4Kk59egHicVAOFNxtNjevGqLqBEil1MWMENlXKpZKylON9kge1ZW2OEXJLLXglFyDiHptLnZvSZTCsZ/lEF5ofVSBWbb9aaZuKuWHfIC14yUl4JI9jWoja+0pJaDiL/AAUg+DrwQfcHBr8re0VqFJLj1jnho7haml8pPz6eNeYupzX46mi3YvcmbT7TyAtlaVpPRSDkfWorqfiNprTjy4kuap6ekf8ACRmy44TthJ8AdxsSKguv7BYtO6Yk33Si1W+c0tpKXYMpQSvKwMEBRB2JqDaNH2XovUeqkALuDakxI6z1ZUsjmWPXvflXdVqoWV96XnH3KuOCy53GMW9hiTN03MZjPkhsrfbDhx5ozke9THRutrPq2A5Jtzim3GTh6O9hLjXqRk7eo296hejeGWnhp9h+7QvjJkxgKecdUru82+E7jBH7Wx+tU9rq3RtP6sulrtLzgjIKUY5yTgpSooJ8QD/Coo1dd1jrjyiXFo6Jv3EnTlocMduS5cZnT4a3t9srPkSDgfWsOBrq93Fw/CaKubbXNgLmLSxj1IVv9M1g8GpLMjQsFSW223UFbKikDK8KOCfbH0qZTZsS3x3ZEx9phltJUtxxQASK4NR1OcLHXCG6LRgnuaa2a9Yc1ILBere9apy2y40p5xBadHklQO567Y8DUyBzXP8AxsnWq8xNMXOLIL8R5byStnHMUAo5gAfEHz8anXBK+u3XT8yE9Jcki2yiyw+595bJGUZ9dj+VelprZW1KUlh+SjWGWPSlK6CBSlKAUpSgFKUoBQ9KUoCqOOmkLhfYEW6Wptb70BKw4wgZUttWMlIHUjHSqWiOlVgmWKUsRH2ZSZjSZBLfOeQoUjfoSCkjPka6/IzWj1FpGxakaCLxbmXynZLmOVafkobioayDlNrT8pwJWuTa0NnGVLukfIH9ULKvoK/cHSt3us34ayw13LvFPbRUlTQPkVkADw646iulbfwv0dAQEt2Rh0g55pGXT/eNSxlhthsNstobbAwEoSAB8gKncFCWfg9qFnTtzE2U1GdkR8iIykOKdUnvIQpfRI5gPu5z51DNJ3RqJGu2mb64uDDuSUpU8tnmMZ1JBSpSSM42APiOox1rrIjauduNdnYc4nW5hsdgLkyx2rqU57xcU2VepwE1WcVJYYEbVesLLbW7f9uWBURLZS1cPim3l8oHRICuYkbAZR5ZqEp0/fr+9OuNuiTbq0lSnHZiWVYc8yAep9BvWBPtqoc66xC5zGAtaFK/a5XAjz9a650u1Fa07bEwUtpjiK3yBAGMcoqldUIZaS3JbyclNByAwp+Pc3Y0xpQ543facSc42Pj+W1eeZN2mMquE7KnTgSJb5UEgftHcj5V1/cbJa7mnluNthyhnOH2Er/iK0zfDrR7a+dOnoBOc4U3zD6HatMb5IOd9QBV0gWi06dhTJ0O2JW38WzHWQ+8shSyBjYbDAq8uDekpGltMlVwymbOWHnWv3QxhKT6gdfU48KnMeMzFZQzGZbZZQMJbbSEpSPIAV6gY6VEY9qwgfaUpVgKUpQClKUApSlAKUpQClKUApSvhIFAfT0rnPiBNf1hxGdFvdjW9qyDsFTJToQlBQ4SVnP8AS2AGc4z8rL4j8QVadktWWyRVTb7KSFNNhPMlsE4BIG5OxwPTJxUMtHB5d1Qu5aquEludLWp55phKAUqUcnKtxnfwFc+o1FdMczeCUm+CrNRSZEe9XRtVyYuCpPdflshJQ/kpWSMbDvJHTyroTgrqdN/0m1FW3ySLYERl97POAnuq9wPqKrnXWhUaXSqXBsDFwtKEjneckvmQ2SN1HlUEgZ8eU9d/TT6dku2hl7UmhZbyH4iM3G2SiF/qv2gRjnQD8lCpqvrnBSi9g00dQ0qPaG1PG1Zp5i6R0ltSu480Tns3B1GfEeR8QakIOa3IFKUoBSlKAUpSgFKUoBWPKmR4bKnpT7TLSTgrcWEpHzJrQa31axpiCgNo+Kuco9nChIOVvL6Db9kZ3NRq26NfuzqLrr6Qm6Tz3mog2jRhv3QgbKIydzn361zajVV6eOZ/t5JSySBziJpvteyhzF3F0gkItzC5B/uAge9eTGunZCA41pHUnZq6FcdpCv7KnARUU1PxPsWmVqgWKI3OkJPKpMYhLSD0wVDqfQZ6VqW7pxO1EPimlRtPW/rzSUJb2z174KvfYGuZaq+S7u1RX5n/AAThE8kcQjGOHdIaqJBxhqChzwB/C4fP/WK9Fa8dC20DSGpcrAxmM1tnJGT2mB0PXGNvMVWM+GqQUCZxcQ48rACIo5snOwHI4M9awHrFGcCVrueuLshSClxUa3OAE43GVnpv03raF85L+lIYLfc1lcS3zx9HXpeOvaLYR4f9Q1FNTcQb2yyQ4u12BlWxU9JEmWEkD7jSMjmyfHI8agcixaXYj8kiya7YYKicuQ0hIOOuCcZqMzLNZXme0s1+QpZWB8NPY+HWkZ/ayUnHj0rSE5t+rb7f6yC1OB8X7R+2NRzVKlTXpRYTJe3cCQlJPyzzJ6eWOgFWwBiqp/R7f5tOXNnP3JoXjy5kJH/jVrV811Jyeplk2hwfh1pDzam3EhSFAhSSMgg1zrcoP+z/AIpx24mRCLyFNoKirMdw8qknzx3hvnoOtdG1Rn6Q7aUXWzPIADimXAVA77KGP4mtuk2P4rr8SRE+Mm44VqOneJeoNMoWfhHCpbSM7JKSCNv6q8ew8qusdKoeGhUf9IKCUOYEhlKlBO3WL0PnunNXyOlfR1PuhF/QxYpSlaAUpSgFKUoBWNcZbUCBImSFhtlhtTjiz0SkDJP0rJqAccZi4fDyeGlEF9bbRI8ioZ/IUBoOHcORqm+y9d3pACnFFm2skbNNDIyPXqP7R8a0vGTXy2nF6dsj5SobTZDatwf3YI8fP6edWJbA3pfQccuJA+z7aFuJI6qS3lWwz45rliZJdmTXpT5/WvuKcWrzUo5P5mvG0sPmtTK6e6jsjSWywWFpBiPpnT8a+rhtTb9dXjHs8Z3ogcwSXCDtkk/TG4yauGzcPIZaS/qqQ5f56lc61y1EtJOMYQ1nlA+Y+nSqm1U2uJonQ2pYCxzwEobKd8cwwoHr5oIPnkeVdGx3EPMNvNnKHEhSSfIjIr0aO2eZ+ctfph8FGY0W02+G2huJBjMIR9xLTQSE/LArLAx41+qV0EH5Kc7HBFRbUPDzTF/ClTbTHQ8pXOp+OnsnFH1UnGfepXSgKD0ik8NuJMvTs9xaoE8J+GfXgA9eQnfHmk+uKuoHNVf+kcYCbLbO1aQq4LfUGV82FJbAyvbxGeX6itNpPircbZZWHNS2uZJhfzbVyaTnnIOMKzsT13z4dDXjdS0ErWrK+fJpCWNmXQpQSMmueNZXI664lRosBaXoLTqI7KhukoBy4vyI+8fkBUn1jxRtV0sD0ViLfI6JGAiU0hLQWM7gKJPUZHSqxamp7GY1p6KYiexWXnnpKVPLZ8U5wlPjuEDJGBvvUdN0Uqs2TWHwhOWdkWloWIjVHF66aiijmt0DCWXRslSuzDacefdCj7j0q7h0qGcIYcGNoK1u2+KI4kt9q7k5UtzJBUT45x7DAqaCvYjFRSivBmKUpVgKUpQClKUANQDjeyt/h9OCIjkgpUhZKP8AlAKBKz6Adan9eUhSUMrU4MoAJUMZ2oCgJN+1Rqjh0Ysdy0KYQ0lMuQib2boQkjuKSvGCcDJyQR86qRxKm3FIWO8lRCt8/wAKtqLpK3Xe63R5NsNxjTyZzIiyPh5MRpxxXIORR5FDAz6eXSsGbwzUUL+BsepUqx3UvLiqHuQofwrGqCqbio7PfghyT8kaTqK4XvTlq0c0wyUpkBLTilHnWtSjyjfYAc+PkBXWUNrsIjDOebs20ozjGcDFU1wS0axa7nNlXqPy3mOrlZjuAK7FBAPPkd3mOcbHIHlmrqGyfatIxjHOCc5PtKhN64iQ9NXFqHqeFJgB7JZkIw824B1Pd7w6j8PjUhsuorRfGQ7abhHlJIzhtYKh8x1FWBtCcdajestb2TSMcLukgmQsZajNDmcc+Q8B6nArfS0urjOpjqCHlIIbURkJV4HFcjavs2pLdcn39SxpfxC19+U8CpLh8ML6e35CgNzr/WcziHc4bUW1FAjlwRmmQpx5wKwTzAeiM4A2361ILVF4sWK3MQ4kFS4qBlttamXSgfs/eyB6eH5VIOC7mmLdYO3RcY32q8SZReUELbHghOfw+vic/IWSm7W5QBE+Jg9D2yf868XWa6cZ9iryl7o0jFe5RuoI3E29WhUO9w20wu0ClLeUw0AQcjvEjHt/nmCv2ZEVtZk3S2h1KSoNsvKfKsdAC2lSQT6qFXDxeVO1BFTbYEi0Jt8ciQ6+7OQlalAHugeAAPv6YqoJdgXFTzKuVpcHNjDM5Czv6Dwru0c3KpOSUc+EVlyXtw+4kW1+DBts2CLUz3YsN0PB1pZSkAIKsDlV5BQ38zVopUCAR41yfpW2JbmuFUxEyHgInRoUZ6QpbZGcDCAkHrhXMCCCRnGD0JwyN1OkYab00+26nKWRII7Usgnk5x4K5cV153KktpSlSBSlKAUpSgFeE3Hwb+f3av4V71HdfS3ImlLgWFlDzrfYoWCBylWxO/kCT7UBWlkuZ01Zpd2aaU87H03bOzQRkKW4pYG2dxlQ8egrd2rWE93ULFpd5lFU59tSltpA5A+8lISRvslsD28a12s2Ux7HqdpsYDMW0tjxPKHcCtXYHXJXERYwAmFdHUnPjzSJJ28+tW+hhhNNkx022lriLeHluKSpyU40E5wFZYjrGR44DasH+tVijpUCC1t65kJynuvxXxsc8i23Wjv0+8P9bVPR0qHyaQeYmLcrdCucVUa4RWZLKurbqAoH2NVjqPgjaZklUrT8p61vZCko++2lWc5H4h7HbwFWzSoLlKRYPFvSiilhxi9xW0jCFudpkehVyrz7/WtpH4xW9K24WrLFcLUtwEOdswVNg+OUnCsexq1iM1jTrfEuDCmJ8ZmQ0oEFDqAoEHrsaAgzWkeGuqXPi4kS3yVrGT8JIU36klKFDf1xWyhcMdFwistWCMrn69spbv05yce1ai98HNNyz29n+Is80KK0PRnVEJV4d0nYZ8EkdNq0T8Liro/L0Sa3qKEgYLKkc7mBnflOFZwPwk9ehoCw4+h9KxnQ4zp+3IWnooR05FbeNbYMUp+GiMNcv3eRoDH5VWtj40Wx18Q9SwJNnlA4UVpK0ZyOuwUn3GNjvVh2i/2i8tFy03KLLSNj2LoUUn1HUUBscAdKYHlQHNfaAUpSgFKUoBSlKAVGNYOlxyBA72H3CVgY3TlLZG/T+dz7VJioDYmovcOeXrKMhKv1UKMFupB3BcK+XI8j2ZOfMetSuSs3iLZor9HbuKdUR3C24wfgmygHCkKCgo59cFBH/veL2qyyI951Nc48v9eHnpjISjPKUSZKeX1JwTU4tkITk6hwspEm6ZHOj90lpBHru0frUdgvKRKuhbWAFOPoURtkGdKyD9aszCLzsjb3VSUX5ycw4VOP2dElpBTjPw7vPnm3xntgPrU/R90VV7Mt2VZrLKkpbXJdhzYXO2jlzhBIIHhnsk1ZsV1L0Zp1GeVaApOfIjNVZrXtsetKxLtPZtltkzpJUGY7anF8oJOAM7AdTWs0rd5d0iPC5RW402O6W3mmnCtIyAtOCQPwqTnbrUGhvqUpQCvnKK+0oDUX3TNlv7fJeLZGlY+6paO+n5KG4+tV3eeCFuLqZWmrrLtkpBynnJcSNj0IIUD65Pyq26UBUEaXxN0pcG40uI3eba4oJQ9zKc7Pw7ygOcDO5ykgZ67GrPs0ybMhhy5W5UCQFFKmS6lwHHilQ6g+GQD5gVnkZr7QClKUApSlAYv2hD+OMH4pj4sICyx2g5wk5weXrjY/SskHNQ276XeevjMqO02427PZluPc3K7HU2nBwT1QoJAwN9z1B2mKc+NAQ692S6P6sauMcPLbSWOyeRL5BHSlX6xBbOykrBOepOw25Qa9oT7S79JDnOFuvqWjmOchALWPllCz7+tSl9aWmluKIAQCoknwFROwNhctora5Fx4iFkkgnneUpSwT6FI/tGrR5Mrn6Tw09MYttkmypTg7Fd4lJSpGTkuS1IT9VKH1rGu1lRbfjH44Jak8oAWQeV1Uhbqj8v1igPKvOUj/AHDiklHflxlqV0yTMQfrvUi1ID9lLKdj2rRB9e0TVuUYZxIjFvgOJ0/YUoJb5bisqwduV1LoAPjjK0//ACptpp1L+nrY6gqwqK394b/dFR5ll1GlLQqAwp53tIbvKTnAK0c59klR9q32mOVNnZaRy8jS3G0AZ2SlagBv44FVkb1vLZ6361m8W5UL4lyMFrQpS2wCSEqBKd9sHGPevtmtLFohCMw466oqK3XnlczjyzuVKPmfTAHQADArYV82qpqfaV5IksLfUwh5tTyBlTYWCpI8yOor1oBSlKAUpSgFKUoBSlKAUpSgFKUoDT6ow7alwlJ5hNWmKpOAcoWcL6/0Oasa1o7VdwdJJQ9JUhGRjAQAg490qr93VRevcdGAW4bSpBz4uKylH5dp9RS1o+CtDXN3lJb7RZH4lK7yj7kmrwOa974NCmADoaBDYcLaW3oyEKxkhKZKP8BW7vx/kjKVbhyWwk/LtUn/AArBDTrOn7U093VrfjFxIOcEuJWRn0O3tWfe08zEMZx/LWP+4GrIyb3RmssNsMNstJCW20hCEjokAYA/KvDTxUHLm2rGG5ygnBzsUIX/ABUdqy6w4CUR77JShKUiQyhwhIxzKSohSj64Uge3pUT4Lad+o3danU9uuF1tD0O03RVskuYAkpaDhSPEAHHUeOcitrX2szsIxorRFs0gy6YZcfmyN5Mx9RU46ck/IDc/PxzUnpSgFKUoBSlKAUpSgFKUoBSlKA//2Q=="/>
          <p:cNvSpPr>
            <a:spLocks noChangeAspect="1" noChangeArrowheads="1"/>
          </p:cNvSpPr>
          <p:nvPr/>
        </p:nvSpPr>
        <p:spPr bwMode="auto">
          <a:xfrm>
            <a:off x="63500" y="-538163"/>
            <a:ext cx="112395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2667" y="1141764"/>
            <a:ext cx="8372288" cy="482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Connection diagram</a:t>
            </a: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75" y="3482995"/>
            <a:ext cx="605525" cy="30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07" y="740796"/>
            <a:ext cx="1612339" cy="160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8" y="2031010"/>
            <a:ext cx="3727587" cy="446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35275"/>
            <a:ext cx="2750690" cy="198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81" y="2478107"/>
            <a:ext cx="34861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e 14"/>
          <p:cNvGrpSpPr>
            <a:grpSpLocks/>
          </p:cNvGrpSpPr>
          <p:nvPr/>
        </p:nvGrpSpPr>
        <p:grpSpPr bwMode="auto">
          <a:xfrm flipV="1">
            <a:off x="233363" y="620713"/>
            <a:ext cx="8785225" cy="360362"/>
            <a:chOff x="-1966664" y="908720"/>
            <a:chExt cx="8784976" cy="432048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-1966664" y="1340768"/>
              <a:ext cx="632283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4932415" y="908720"/>
              <a:ext cx="188589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4356169" y="908720"/>
              <a:ext cx="576247" cy="4320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66688" y="180975"/>
            <a:ext cx="8634412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RDF 600T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 (not suitable for EC motor)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23850" y="1554163"/>
            <a:ext cx="847248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0" hangingPunct="0">
              <a:defRPr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Electromechanicals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 Thermostat</a:t>
            </a:r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		        LXRAB10</a:t>
            </a:r>
          </a:p>
          <a:p>
            <a:pPr lvl="0"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		        LXRAB30</a:t>
            </a:r>
          </a:p>
          <a:p>
            <a:pPr lvl="0" eaLnBrk="0" hangingPunct="0">
              <a:defRPr/>
            </a:pPr>
            <a:endParaRPr lang="en-US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Electronics thermostat</a:t>
            </a:r>
            <a:endParaRPr lang="en-US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</a:t>
            </a:r>
          </a:p>
          <a:p>
            <a:pPr lvl="0"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LXRCC10</a:t>
            </a:r>
          </a:p>
          <a:p>
            <a:pPr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LXRCC20</a:t>
            </a:r>
          </a:p>
          <a:p>
            <a:pPr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LXRCC30</a:t>
            </a:r>
          </a:p>
          <a:p>
            <a:pPr lvl="0"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		RDF300.02</a:t>
            </a:r>
          </a:p>
          <a:p>
            <a:pPr lvl="0" eaLnBrk="0" hangingPunct="0">
              <a:defRPr/>
            </a:pPr>
            <a:endParaRPr lang="en-US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Accessories</a:t>
            </a:r>
          </a:p>
          <a:p>
            <a:pPr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ARG71</a:t>
            </a:r>
          </a:p>
          <a:p>
            <a:pPr lvl="0"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QAH11.1</a:t>
            </a:r>
          </a:p>
          <a:p>
            <a:pPr lvl="0"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				ARG86.3</a:t>
            </a:r>
            <a:endParaRPr 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</p:txBody>
      </p:sp>
      <p:grpSp>
        <p:nvGrpSpPr>
          <p:cNvPr id="26635" name="Groupe 11"/>
          <p:cNvGrpSpPr>
            <a:grpSpLocks/>
          </p:cNvGrpSpPr>
          <p:nvPr/>
        </p:nvGrpSpPr>
        <p:grpSpPr bwMode="auto">
          <a:xfrm flipV="1">
            <a:off x="233363" y="620713"/>
            <a:ext cx="8785225" cy="360362"/>
            <a:chOff x="-1966664" y="908720"/>
            <a:chExt cx="8784976" cy="432048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-1966664" y="1340768"/>
              <a:ext cx="632283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4932415" y="908720"/>
              <a:ext cx="188589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4356169" y="908720"/>
              <a:ext cx="576247" cy="4320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66688" y="180975"/>
            <a:ext cx="8634412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FORMER RANGE VS NEW ONE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" pitchFamily="2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41" y="1148723"/>
            <a:ext cx="1196429" cy="141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04907"/>
            <a:ext cx="1173237" cy="141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78" y="3296227"/>
            <a:ext cx="1273919" cy="128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03830"/>
            <a:ext cx="1076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53" y="5231859"/>
            <a:ext cx="2543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54" y="5782252"/>
            <a:ext cx="11525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395536" y="1856813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95536" y="2708920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156176" y="3068960"/>
            <a:ext cx="21062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5508104" y="2708921"/>
            <a:ext cx="648072" cy="360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395536" y="4874115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156176" y="5234155"/>
            <a:ext cx="21062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5508104" y="4874116"/>
            <a:ext cx="648072" cy="360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233363" y="961396"/>
            <a:ext cx="8789076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Overview of the former range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23850" y="1554163"/>
            <a:ext cx="8472488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0" hangingPunct="0">
              <a:defRPr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Electromechanicals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 Thermostat</a:t>
            </a:r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		        </a:t>
            </a:r>
          </a:p>
          <a:p>
            <a:pPr lvl="0" eaLnBrk="0" hangingPunct="0">
              <a:defRPr/>
            </a:pPr>
            <a:endParaRPr 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eaLnBrk="0" hangingPunct="0">
              <a:defRPr/>
            </a:pP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LXRAB10 – 2p – 3speeds - manual C/O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LXRAB30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– 4p – 3speeds - manual C/O</a:t>
            </a:r>
          </a:p>
          <a:p>
            <a:pPr lvl="0" eaLnBrk="0" hangingPunct="0">
              <a:defRPr/>
            </a:pP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	</a:t>
            </a:r>
          </a:p>
          <a:p>
            <a:pPr lvl="0" eaLnBrk="0" hangingPunct="0">
              <a:defRPr/>
            </a:pP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</a:p>
          <a:p>
            <a:pPr lvl="0" eaLnBrk="0" hangingPunct="0">
              <a:defRPr/>
            </a:pP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LXRAB31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–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2p / 2p+EH / 4p 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– 3speeds - manual C/O</a:t>
            </a:r>
          </a:p>
          <a:p>
            <a:pPr lvl="0" eaLnBrk="0" hangingPunct="0">
              <a:defRPr/>
            </a:pP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New accessories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linked to this thermostat</a:t>
            </a:r>
          </a:p>
          <a:p>
            <a:pPr lvl="0" eaLnBrk="0" hangingPunct="0">
              <a:defRPr/>
            </a:pP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fr-F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C/0 38505 </a:t>
            </a:r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– Change over thermostat</a:t>
            </a: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</a:t>
            </a:r>
          </a:p>
          <a:p>
            <a:pPr lvl="0" eaLnBrk="0" hangingPunct="0">
              <a:defRPr/>
            </a:pPr>
            <a:endParaRPr lang="en-US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</p:txBody>
      </p:sp>
      <p:grpSp>
        <p:nvGrpSpPr>
          <p:cNvPr id="26635" name="Groupe 11"/>
          <p:cNvGrpSpPr>
            <a:grpSpLocks/>
          </p:cNvGrpSpPr>
          <p:nvPr/>
        </p:nvGrpSpPr>
        <p:grpSpPr bwMode="auto">
          <a:xfrm flipV="1">
            <a:off x="233363" y="620713"/>
            <a:ext cx="8785225" cy="360362"/>
            <a:chOff x="-1966664" y="908720"/>
            <a:chExt cx="8784976" cy="432048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-1966664" y="1340768"/>
              <a:ext cx="632283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4932415" y="908720"/>
              <a:ext cx="188589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4356169" y="908720"/>
              <a:ext cx="576247" cy="4320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66688" y="180975"/>
            <a:ext cx="8634412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FORMER RANGE VS NEW ONE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" pitchFamily="2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79" y="2045655"/>
            <a:ext cx="739029" cy="87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323850" y="1865635"/>
            <a:ext cx="7866881" cy="360040"/>
            <a:chOff x="395536" y="2708920"/>
            <a:chExt cx="7866881" cy="360040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395536" y="2708920"/>
              <a:ext cx="51125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6156176" y="3068960"/>
              <a:ext cx="21062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 flipV="1">
              <a:off x="5508104" y="2708921"/>
              <a:ext cx="648072" cy="360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233363" y="961396"/>
            <a:ext cx="8789076" cy="374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analysis of change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59" y="4106391"/>
            <a:ext cx="976313" cy="126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èche vers le bas 2"/>
          <p:cNvSpPr/>
          <p:nvPr/>
        </p:nvSpPr>
        <p:spPr>
          <a:xfrm>
            <a:off x="1691680" y="3414621"/>
            <a:ext cx="5815066" cy="91663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33363" y="3443400"/>
            <a:ext cx="869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1 reference instead of 2 </a:t>
            </a:r>
          </a:p>
          <a:p>
            <a:pPr algn="ctr"/>
            <a:r>
              <a:rPr lang="en-US" smtClean="0"/>
              <a:t>and one more application</a:t>
            </a:r>
            <a:endParaRPr lang="en-US"/>
          </a:p>
        </p:txBody>
      </p:sp>
      <p:grpSp>
        <p:nvGrpSpPr>
          <p:cNvPr id="27" name="Groupe 26"/>
          <p:cNvGrpSpPr/>
          <p:nvPr/>
        </p:nvGrpSpPr>
        <p:grpSpPr>
          <a:xfrm>
            <a:off x="323850" y="5157192"/>
            <a:ext cx="7866881" cy="360040"/>
            <a:chOff x="395536" y="2708920"/>
            <a:chExt cx="7866881" cy="360040"/>
          </a:xfrm>
        </p:grpSpPr>
        <p:cxnSp>
          <p:nvCxnSpPr>
            <p:cNvPr id="28" name="Connecteur droit 27"/>
            <p:cNvCxnSpPr/>
            <p:nvPr/>
          </p:nvCxnSpPr>
          <p:spPr>
            <a:xfrm>
              <a:off x="395536" y="2708920"/>
              <a:ext cx="51125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6156176" y="3068960"/>
              <a:ext cx="21062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 flipV="1">
              <a:off x="5508104" y="2708921"/>
              <a:ext cx="648072" cy="360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5733256"/>
            <a:ext cx="875118" cy="78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vers le bas 3"/>
          <p:cNvSpPr/>
          <p:nvPr/>
        </p:nvSpPr>
        <p:spPr>
          <a:xfrm rot="18000000">
            <a:off x="2436580" y="2668802"/>
            <a:ext cx="634743" cy="717965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 rot="2700000">
            <a:off x="6173043" y="2684176"/>
            <a:ext cx="634743" cy="717965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5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23850" y="1554163"/>
            <a:ext cx="8472488" cy="61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0" hangingPunct="0">
              <a:defRPr/>
            </a:pPr>
            <a:r>
              <a:rPr lang="en-US" sz="1800" b="1" dirty="0">
                <a:latin typeface="Eurostile LT" pitchFamily="2" charset="0"/>
              </a:rPr>
              <a:t>Electronics thermostat</a:t>
            </a:r>
            <a:endParaRPr 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eaLnBrk="0" hangingPunct="0">
              <a:defRPr/>
            </a:pP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LXRCC10 – 2p – 3speeds – automatic C/O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eaLnBrk="0" hangingPunct="0">
              <a:defRPr/>
            </a:pP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LXRCC20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– 4p – 3speeds - automatic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C/O</a:t>
            </a:r>
            <a:b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</a:b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LXRCC30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– 4p – 3speeds - automatic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C/O</a:t>
            </a: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eaLnBrk="0" hangingPunct="0">
              <a:defRPr/>
            </a:pP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	</a:t>
            </a:r>
          </a:p>
          <a:p>
            <a:pPr lvl="0" eaLnBrk="0" hangingPunct="0">
              <a:defRPr/>
            </a:pP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algn="ctr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LXRCC20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– 2p/2p+EH/4p  – 3speeds - automatic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C/O</a:t>
            </a: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Accessories linked to this thermostat</a:t>
            </a:r>
          </a:p>
          <a:p>
            <a:pPr lvl="0" eaLnBrk="0" hangingPunct="0">
              <a:defRPr/>
            </a:pP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QAH11.1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	ARG86.3</a:t>
            </a: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 </a:t>
            </a: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</a:t>
            </a:r>
          </a:p>
          <a:p>
            <a:pPr lvl="0" eaLnBrk="0" hangingPunct="0">
              <a:defRPr/>
            </a:pPr>
            <a:endParaRPr lang="en-US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</p:txBody>
      </p:sp>
      <p:grpSp>
        <p:nvGrpSpPr>
          <p:cNvPr id="26635" name="Groupe 11"/>
          <p:cNvGrpSpPr>
            <a:grpSpLocks/>
          </p:cNvGrpSpPr>
          <p:nvPr/>
        </p:nvGrpSpPr>
        <p:grpSpPr bwMode="auto">
          <a:xfrm flipV="1">
            <a:off x="233363" y="620713"/>
            <a:ext cx="8785225" cy="360362"/>
            <a:chOff x="-1966664" y="908720"/>
            <a:chExt cx="8784976" cy="432048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-1966664" y="1340768"/>
              <a:ext cx="632283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4932415" y="908720"/>
              <a:ext cx="188589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4356169" y="908720"/>
              <a:ext cx="576247" cy="4320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66688" y="180975"/>
            <a:ext cx="8634412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FORMER RANGE VS NEW ONE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" pitchFamily="2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23850" y="1865635"/>
            <a:ext cx="7866881" cy="360040"/>
            <a:chOff x="395536" y="2708920"/>
            <a:chExt cx="7866881" cy="360040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395536" y="2708920"/>
              <a:ext cx="51125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6156176" y="3068960"/>
              <a:ext cx="21062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 flipV="1">
              <a:off x="5508104" y="2708921"/>
              <a:ext cx="648072" cy="360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233363" y="961396"/>
            <a:ext cx="8789076" cy="374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analysis of change </a:t>
            </a:r>
          </a:p>
        </p:txBody>
      </p:sp>
      <p:sp>
        <p:nvSpPr>
          <p:cNvPr id="3" name="Flèche vers le bas 2"/>
          <p:cNvSpPr/>
          <p:nvPr/>
        </p:nvSpPr>
        <p:spPr>
          <a:xfrm>
            <a:off x="1691680" y="3520474"/>
            <a:ext cx="5815066" cy="91663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33363" y="3549253"/>
            <a:ext cx="869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reference instead of 3 </a:t>
            </a:r>
          </a:p>
          <a:p>
            <a:pPr algn="ctr"/>
            <a:r>
              <a:rPr lang="en-US" dirty="0" smtClean="0"/>
              <a:t>same application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28844"/>
            <a:ext cx="1221596" cy="142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736865"/>
            <a:ext cx="1492516" cy="67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30" y="5857698"/>
            <a:ext cx="687741" cy="42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e 32"/>
          <p:cNvGrpSpPr/>
          <p:nvPr/>
        </p:nvGrpSpPr>
        <p:grpSpPr>
          <a:xfrm>
            <a:off x="323850" y="5589240"/>
            <a:ext cx="7866881" cy="360040"/>
            <a:chOff x="395536" y="2708920"/>
            <a:chExt cx="7866881" cy="360040"/>
          </a:xfrm>
        </p:grpSpPr>
        <p:cxnSp>
          <p:nvCxnSpPr>
            <p:cNvPr id="34" name="Connecteur droit 33"/>
            <p:cNvCxnSpPr/>
            <p:nvPr/>
          </p:nvCxnSpPr>
          <p:spPr>
            <a:xfrm>
              <a:off x="395536" y="2708920"/>
              <a:ext cx="51125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6156176" y="3068960"/>
              <a:ext cx="21062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H="1" flipV="1">
              <a:off x="5508104" y="2708921"/>
              <a:ext cx="648072" cy="360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46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477963" y="1103313"/>
            <a:ext cx="914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477963" y="1100138"/>
            <a:ext cx="914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477963" y="1100138"/>
            <a:ext cx="914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477963" y="1100138"/>
            <a:ext cx="914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477963" y="1100138"/>
            <a:ext cx="914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1477963" y="1100138"/>
            <a:ext cx="914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1477963" y="1100138"/>
            <a:ext cx="914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477963" y="1100138"/>
            <a:ext cx="914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23850" y="1554163"/>
            <a:ext cx="8472488" cy="61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0" hangingPunct="0">
              <a:defRPr/>
            </a:pPr>
            <a:r>
              <a:rPr lang="en-US" sz="1800" b="1" dirty="0">
                <a:latin typeface="Eurostile LT" pitchFamily="2" charset="0"/>
              </a:rPr>
              <a:t>Electronics thermostat</a:t>
            </a:r>
            <a:endParaRPr 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eaLnBrk="0" hangingPunct="0">
              <a:defRPr/>
            </a:pP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RDF300.02NL + ARG71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eaLnBrk="0" hangingPunct="0">
              <a:defRPr/>
            </a:pP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</a:p>
          <a:p>
            <a:pPr eaLnBrk="0" hangingPunct="0">
              <a:defRPr/>
            </a:pP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eaLnBrk="0" hangingPunct="0">
              <a:defRPr/>
            </a:pP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eaLnBrk="0" hangingPunct="0">
              <a:defRPr/>
            </a:pP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</a:t>
            </a: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         RDF600T</a:t>
            </a:r>
          </a:p>
          <a:p>
            <a:pPr lvl="0" eaLnBrk="0" hangingPunct="0">
              <a:defRPr/>
            </a:pP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Eurostile LT" pitchFamily="2" charset="0"/>
              </a:rPr>
              <a:t>Why it is better?</a:t>
            </a: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Eurostile LT" pitchFamily="2" charset="0"/>
              </a:rPr>
              <a:t>for </a:t>
            </a:r>
            <a:r>
              <a:rPr lang="en-US" sz="1400" b="1" dirty="0">
                <a:solidFill>
                  <a:prstClr val="black"/>
                </a:solidFill>
                <a:latin typeface="Eurostile LT" pitchFamily="2" charset="0"/>
              </a:rPr>
              <a:t>round CEE box, with min 60 mm diameter, min 40 mm depth</a:t>
            </a: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Eurostile LT" pitchFamily="2" charset="0"/>
              </a:rPr>
              <a:t>Timer function included</a:t>
            </a:r>
          </a:p>
          <a:p>
            <a:pPr lvl="0" eaLnBrk="0" hangingPunct="0">
              <a:defRPr/>
            </a:pP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Accessories linked to this thermostat</a:t>
            </a:r>
          </a:p>
          <a:p>
            <a:pPr lvl="0" eaLnBrk="0" hangingPunct="0">
              <a:defRPr/>
            </a:pP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QAH11.1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	ARG86.3</a:t>
            </a: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 </a:t>
            </a: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</a:p>
          <a:p>
            <a:pPr lvl="0" eaLnBrk="0" hangingPunct="0">
              <a:defRPr/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</a:t>
            </a:r>
          </a:p>
          <a:p>
            <a:pPr lvl="0" eaLnBrk="0" hangingPunct="0">
              <a:defRPr/>
            </a:pPr>
            <a:endParaRPr lang="en-US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</p:txBody>
      </p:sp>
      <p:grpSp>
        <p:nvGrpSpPr>
          <p:cNvPr id="26635" name="Groupe 11"/>
          <p:cNvGrpSpPr>
            <a:grpSpLocks/>
          </p:cNvGrpSpPr>
          <p:nvPr/>
        </p:nvGrpSpPr>
        <p:grpSpPr bwMode="auto">
          <a:xfrm flipV="1">
            <a:off x="233363" y="620713"/>
            <a:ext cx="8785225" cy="360362"/>
            <a:chOff x="-1966664" y="908720"/>
            <a:chExt cx="8784976" cy="432048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-1966664" y="1340768"/>
              <a:ext cx="632283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4932415" y="908720"/>
              <a:ext cx="188589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4356169" y="908720"/>
              <a:ext cx="576247" cy="4320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66688" y="180975"/>
            <a:ext cx="8634412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FORMER RANGE VS NEW ONE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" pitchFamily="2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23850" y="1865635"/>
            <a:ext cx="7866881" cy="360040"/>
            <a:chOff x="395536" y="2708920"/>
            <a:chExt cx="7866881" cy="360040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395536" y="2708920"/>
              <a:ext cx="51125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6156176" y="3068960"/>
              <a:ext cx="21062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 flipV="1">
              <a:off x="5508104" y="2708921"/>
              <a:ext cx="648072" cy="360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233363" y="961396"/>
            <a:ext cx="8789076" cy="374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analysis of change </a:t>
            </a:r>
          </a:p>
        </p:txBody>
      </p:sp>
      <p:sp>
        <p:nvSpPr>
          <p:cNvPr id="3" name="Flèche vers le bas 2"/>
          <p:cNvSpPr/>
          <p:nvPr/>
        </p:nvSpPr>
        <p:spPr>
          <a:xfrm>
            <a:off x="2828057" y="2864546"/>
            <a:ext cx="700683" cy="91663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736865"/>
            <a:ext cx="1492516" cy="67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30" y="5857698"/>
            <a:ext cx="687741" cy="42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e 32"/>
          <p:cNvGrpSpPr/>
          <p:nvPr/>
        </p:nvGrpSpPr>
        <p:grpSpPr>
          <a:xfrm>
            <a:off x="323850" y="5589240"/>
            <a:ext cx="7866881" cy="360040"/>
            <a:chOff x="395536" y="2708920"/>
            <a:chExt cx="7866881" cy="360040"/>
          </a:xfrm>
        </p:grpSpPr>
        <p:cxnSp>
          <p:nvCxnSpPr>
            <p:cNvPr id="34" name="Connecteur droit 33"/>
            <p:cNvCxnSpPr/>
            <p:nvPr/>
          </p:nvCxnSpPr>
          <p:spPr>
            <a:xfrm>
              <a:off x="395536" y="2708920"/>
              <a:ext cx="51125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6156176" y="3068960"/>
              <a:ext cx="21062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H="1" flipV="1">
              <a:off x="5508104" y="2708921"/>
              <a:ext cx="648072" cy="360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67" y="2152864"/>
            <a:ext cx="1057681" cy="117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98687"/>
            <a:ext cx="1674992" cy="16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1" y="2045655"/>
            <a:ext cx="1562071" cy="157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41" y="4579969"/>
            <a:ext cx="1057681" cy="117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5436418" y="4579969"/>
            <a:ext cx="1207804" cy="100927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5480588" y="4764224"/>
            <a:ext cx="1207804" cy="64076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4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5207" y="1141763"/>
            <a:ext cx="8372288" cy="532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General features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Large rotary setting knob for </a:t>
            </a: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temperature </a:t>
            </a:r>
            <a:r>
              <a:rPr lang="en-US" sz="1600" dirty="0" err="1" smtClean="0">
                <a:solidFill>
                  <a:prstClr val="black"/>
                </a:solidFill>
                <a:latin typeface="Eurostile LT" pitchFamily="2" charset="0"/>
              </a:rPr>
              <a:t>setpoint</a:t>
            </a:r>
            <a:endParaRPr lang="en-US" sz="1600" dirty="0">
              <a:solidFill>
                <a:prstClr val="black"/>
              </a:solidFill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No power required since switching actions </a:t>
            </a:r>
            <a:br>
              <a:rPr lang="en-US" sz="1600" dirty="0">
                <a:solidFill>
                  <a:prstClr val="black"/>
                </a:solidFill>
                <a:latin typeface="Eurostile LT" pitchFamily="2" charset="0"/>
              </a:rPr>
            </a:b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are performed by a gas diaphragm 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Internal limiter for </a:t>
            </a:r>
            <a:r>
              <a:rPr lang="en-US" sz="1600" dirty="0" err="1">
                <a:solidFill>
                  <a:prstClr val="black"/>
                </a:solidFill>
                <a:latin typeface="Eurostile LT" pitchFamily="2" charset="0"/>
              </a:rPr>
              <a:t>setpoint</a:t>
            </a: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 limitation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endParaRPr lang="en-US" sz="1600" dirty="0" smtClean="0">
              <a:solidFill>
                <a:prstClr val="black"/>
              </a:solidFill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Manual </a:t>
            </a: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selection of 3 fan </a:t>
            </a: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speeds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Manual change-over</a:t>
            </a:r>
            <a:endParaRPr lang="en-US" sz="1600" dirty="0">
              <a:solidFill>
                <a:prstClr val="black"/>
              </a:solidFill>
              <a:latin typeface="Eurostile LT" pitchFamily="2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3 x Output </a:t>
            </a: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for </a:t>
            </a: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3-speed (6A)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2 x Output valve (230V on/off) or electrical heater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Eurostile LT" pitchFamily="2" charset="0"/>
            </a:endParaRPr>
          </a:p>
          <a:p>
            <a:pPr marL="742950" lvl="1" indent="-28575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A jumper allow to </a:t>
            </a: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select </a:t>
            </a:r>
            <a:br>
              <a:rPr lang="en-US" sz="1600" dirty="0">
                <a:solidFill>
                  <a:prstClr val="black"/>
                </a:solidFill>
                <a:latin typeface="Eurostile LT" pitchFamily="2" charset="0"/>
              </a:rPr>
            </a:b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- Selected </a:t>
            </a: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fan speed as continuous </a:t>
            </a: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operation</a:t>
            </a:r>
            <a:b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	- Fan </a:t>
            </a: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is switched at the same time as the </a:t>
            </a: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valve</a:t>
            </a:r>
          </a:p>
          <a:p>
            <a:pPr marL="742950" lvl="1" indent="-285750" eaLnBrk="0" hangingPunct="0">
              <a:buFont typeface="Arial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Eurostile LT" pitchFamily="2" charset="0"/>
            </a:endParaRPr>
          </a:p>
          <a:p>
            <a:pPr eaLnBrk="0" hangingPunct="0">
              <a:defRPr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Applications</a:t>
            </a:r>
          </a:p>
          <a:p>
            <a:pPr eaLnBrk="0" hangingPunct="0"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2p / 2p + Electrical Heater / 4p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514" y="2047076"/>
            <a:ext cx="2101001" cy="277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11"/>
          <p:cNvGrpSpPr>
            <a:grpSpLocks/>
          </p:cNvGrpSpPr>
          <p:nvPr/>
        </p:nvGrpSpPr>
        <p:grpSpPr bwMode="auto">
          <a:xfrm flipV="1">
            <a:off x="233363" y="620713"/>
            <a:ext cx="8785225" cy="360362"/>
            <a:chOff x="-1966664" y="908720"/>
            <a:chExt cx="8784976" cy="432048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-1966664" y="1340768"/>
              <a:ext cx="632283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4932415" y="908720"/>
              <a:ext cx="188589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V="1">
              <a:off x="4356169" y="908720"/>
              <a:ext cx="576247" cy="4320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6688" y="180975"/>
            <a:ext cx="8634412" cy="374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LXRAB31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1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AutoShape 4" descr="data:image/jpeg;base64,/9j/4AAQSkZJRgABAQAAAQABAAD/2wCEAAkGBhAQEQ0PExAQERAUDw0RGBESFhEQFhgYFBQWFBQQFBMXGyYeGCUlGhcUITsgJCkqLC4sFR4xNTAqNSYrLCkBCQoKDgwOGA8PFjQfHR0vLywqKSw1LCkwKSksKiwpLCkpLCwpLCwpKSwsMSwpKSwsKSwsLDIpKSkqKSosLCwsLP/AABEIAGkAiAMBIgACEQEDEQH/xAAbAAEAAgMBAQAAAAAAAAAAAAAAAQUCAwYEB//EADUQAAIBAgMGAwcDBAMAAAAAAAABAgMRBBIhBRMxQZLRBhVUIlNhcZGhsTJRgRSCwdIjUnL/xAAZAQEAAwEBAAAAAAAAAAAAAAAAAgMEAQX/xAAiEQEAAgIBBAMBAQAAAAAAAAAAAQIDERIEITFRQWGhIhP/2gAMAwEAAhEDEQA/APuIAAAAAAAAAAENkmMzkibi5xcNqV3wxWJctbwWE3ii+cM2VXtw4now2InVmqdatiF7Lag6TwifxvF3l8iic9Y+Fn+c+3WXBx/mNdXUK2KnTTklKOF3tlyWd/r+dj07Hx1SVeEXWxU9JZoVqG5ilbinlWt7czsZomdaJpp1AIRJerAAAAAAAAAAAAAAhokAY2KXa9RKth5trJBYhTlyjmUMqk+Vy7Zy8ZbzFY+E/ahHcRUdMusb6rm9FxMvU34017W467lZ+G6sZUKSTTcU07O9rttFrY5rw1Uy4jHUVZU4ypNRSWjktdePY6VFuK26wjeNWEiQC1AAAAEACQQAJBAAm4IIzoDIGKlck4K/buN3NCrUs5WWVJaXcmorXlxKjY+G3cXN2bqNS+KsrWb5nq8ZVorDOLaUpVKKS5v203ZCkv8Ajpf+F+Dz+r7y1YY7KzasN1VhjOKz0k4R00V1dvnxOwRyfiNN4Z243Rf7M2rSxEIzhJO6V1fVPmmuRPpLdtShmjw9wITJNygAAHMbjaPv4dEOw3G0ffw6Idjb5TjvUUumXceU471FLpl3PM45fU/jVuv01bjaPv4dEOw3G0ffw6Idjb5TjvUUumXceU471FLpl3HHL6n8N1+mrcbR9/Doh2G42j7+HRDsbfKcd6il0y7jynHeopdMu445fU/huv01bjaPv4dEOxorbAxFZ5q1dXSSVoLhfXg0ezynHeop9Mu55sT/AFtF5W4VrpO6jPTiraEbVya8S7Ex8TDQvDWW6/qKi1v7LnDl+yZl5E/U1uup3I32PldrD5l+6cIr5Wm0yU9o+ma/uo/7HIrl14T3EeZYrw5DMpyqym1/3cpfS70LebVopclYpq+Lx1NZp4aeXm45Kn1UW39jOj4lw7SzPLL9uH2ZC8X+YSiYWdWnGcXCXAqJ+F4Zs8Kkqc+Uo3i/qnc2VPENNtRpRlVm+EYpyf0RuqLGxpyqyo0kopycMzc7JXfDTh8WKUv5iHJtEeUUtuV8JKMcQ97RbS3yVpR+MraSX3XxOphNNJppppNNapp8Gjm8yr0HzUo3+h6PB2JcqDpvjSnKn/H6o/Z/Y2dPmm382UZaa7wvwAbWdAJAEAkAQCQBAJAEAkAQ0a6mGhLjCL+aT/JtAGqnQjH9MYx+SS/BnNaGRDODk9jUnT3tFp2p1ZQWj1V/Zt++ljf4dg6eJxdOzyyjTqJ8rpuL1+Tj9Czx+LtJQT1XtP4cor8npweKzq/NOzX+fpqU16aaTz2nOflHF6gAXoAAAAAAAAAAAAAAAABhVqKKbfBJt/JaszMKqumg5LkMNjHOFOq75qqVaXwc9Yx/iLiv4LPC1nCtB8I1JZFHnbI3G/8AMZdZW0IywiWHq0q0oQ9mnWp051oygv0KaheUZJWTvo7XXEsNmUZ1asasqdSnSp5nFVFlnOUllzZOMElm46tvlY13mvHsy03ydCADI1gAAAAAAAAAAAAAAAAAAiwsSAAAA//Z"/>
          <p:cNvSpPr>
            <a:spLocks noChangeAspect="1" noChangeArrowheads="1"/>
          </p:cNvSpPr>
          <p:nvPr/>
        </p:nvSpPr>
        <p:spPr bwMode="auto">
          <a:xfrm>
            <a:off x="63500" y="-492125"/>
            <a:ext cx="1295400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8" name="AutoShape 6" descr="data:image/jpeg;base64,/9j/4AAQSkZJRgABAQAAAQABAAD/2wCEAAkGBhAQEQ0PExAQERAUDw0RGBESFhEQFhgYFBQWFBQQFBMXGyYeGCUlGhcUITsgJCkqLC4sFR4xNTAqNSYrLCkBCQoKDgwOGA8PFjQfHR0vLywqKSw1LCkwKSksKiwpLCkpLCwpLCwpKSwsMSwpKSwsKSwsLDIpKSkqKSosLCwsLP/AABEIAGkAiAMBIgACEQEDEQH/xAAbAAEAAgMBAQAAAAAAAAAAAAAAAQUCAwYEB//EADUQAAIBAgMGAwcDBAMAAAAAAAABAgMRBBIhBRMxQZLRBhVUIlNhcZGhsTJRgRSCwdIjUnL/xAAZAQEAAwEBAAAAAAAAAAAAAAAAAgMEAQX/xAAiEQEAAgIBBAMBAQAAAAAAAAAAAQIDERIEITFRQWGhIhP/2gAMAwEAAhEDEQA/APuIAAAAAAAAAAENkmMzkibi5xcNqV3wxWJctbwWE3ii+cM2VXtw4now2InVmqdatiF7Lag6TwifxvF3l8iic9Y+Fn+c+3WXBx/mNdXUK2KnTTklKOF3tlyWd/r+dj07Hx1SVeEXWxU9JZoVqG5ilbinlWt7czsZomdaJpp1AIRJerAAAAAAAAAAAAAAhokAY2KXa9RKth5trJBYhTlyjmUMqk+Vy7Zy8ZbzFY+E/ahHcRUdMusb6rm9FxMvU34017W467lZ+G6sZUKSTTcU07O9rttFrY5rw1Uy4jHUVZU4ypNRSWjktdePY6VFuK26wjeNWEiQC1AAAAEACQQAJBAAm4IIzoDIGKlck4K/buN3NCrUs5WWVJaXcmorXlxKjY+G3cXN2bqNS+KsrWb5nq8ZVorDOLaUpVKKS5v203ZCkv8Ajpf+F+Dz+r7y1YY7KzasN1VhjOKz0k4R00V1dvnxOwRyfiNN4Z243Rf7M2rSxEIzhJO6V1fVPmmuRPpLdtShmjw9wITJNygAAHMbjaPv4dEOw3G0ffw6Idjb5TjvUUumXceU471FLpl3PM45fU/jVuv01bjaPv4dEOw3G0ffw6Idjb5TjvUUumXceU471FLpl3HHL6n8N1+mrcbR9/Doh2G42j7+HRDsbfKcd6il0y7jynHeopdMu445fU/huv01bjaPv4dEOxorbAxFZ5q1dXSSVoLhfXg0ezynHeop9Mu55sT/AFtF5W4VrpO6jPTiraEbVya8S7Ex8TDQvDWW6/qKi1v7LnDl+yZl5E/U1uup3I32PldrD5l+6cIr5Wm0yU9o+ma/uo/7HIrl14T3EeZYrw5DMpyqym1/3cpfS70LebVopclYpq+Lx1NZp4aeXm45Kn1UW39jOj4lw7SzPLL9uH2ZC8X+YSiYWdWnGcXCXAqJ+F4Zs8Kkqc+Uo3i/qnc2VPENNtRpRlVm+EYpyf0RuqLGxpyqyo0kopycMzc7JXfDTh8WKUv5iHJtEeUUtuV8JKMcQ97RbS3yVpR+MraSX3XxOphNNJppppNNapp8Gjm8yr0HzUo3+h6PB2JcqDpvjSnKn/H6o/Z/Y2dPmm382UZaa7wvwAbWdAJAEAkAQCQBAJAEAkAQ0a6mGhLjCL+aT/JtAGqnQjH9MYx+SS/BnNaGRDODk9jUnT3tFp2p1ZQWj1V/Zt++ljf4dg6eJxdOzyyjTqJ8rpuL1+Tj9Czx+LtJQT1XtP4cor8npweKzq/NOzX+fpqU16aaTz2nOflHF6gAXoAAAAAAAAAAAAAAAABhVqKKbfBJt/JaszMKqumg5LkMNjHOFOq75qqVaXwc9Yx/iLiv4LPC1nCtB8I1JZFHnbI3G/8AMZdZW0IywiWHq0q0oQ9mnWp051oygv0KaheUZJWTvo7XXEsNmUZ1asasqdSnSp5nFVFlnOUllzZOMElm46tvlY13mvHsy03ydCADI1gAAAAAAAAAAAAAAAAAAiwsSAAAA//Z"/>
          <p:cNvSpPr>
            <a:spLocks noChangeAspect="1" noChangeArrowheads="1"/>
          </p:cNvSpPr>
          <p:nvPr/>
        </p:nvSpPr>
        <p:spPr bwMode="auto">
          <a:xfrm>
            <a:off x="63500" y="-492125"/>
            <a:ext cx="1295400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0" name="AutoShape 8" descr="data:image/jpeg;base64,/9j/4AAQSkZJRgABAQAAAQABAAD/2wCEAAkGBhISEBIQExESFBATEBASFxUWFRASEBIWFBUVFRUUFRMXHiYeGB0jGRISHy8gIycpLCwtFR4xNTAqNSYrLCkBCQoKDgwNFA4PGDUlHyQvNS0pNS0sLCwpNS0qMi0pLC4yNiksLzUpLDUsKS4sKSkpLCopKSkpKSosKSwsLCwsLP/AABEIAOEA4QMBIgACEQEDEQH/xAAcAAEAAQUBAQAAAAAAAAAAAAAABwIDBAUGAQj/xABCEAACAQICBwUFBAYKAwAAAAAAAQIDEQQhBQYSMUFRYQcicZGhExQygbFygsHwQkNSotHhFiRiZJKTs8LS8SNTsv/EABkBAQEAAwEAAAAAAAAAAAAAAAADAQQFAv/EAB0RAQACAgMBAQAAAAAAAAAAAAABAwIREhMhBEH/2gAMAwEAAhEDEQA/AJxAAAAAAAAAAAAAAAAAAAAAAAAAAAAAAAAAAAAAAAAAAAAAAAAAAAAAAAAAAAAAAAAAAAAAAAAAAAAAAAAAAAAAAAAAAAAAAAAI4x2vuJnJuk404XdlsqUmubb4+BIeIb2JW37MreNsiE8PK0UpNJ3e9pb3dICUNUNY5YqE1NJVKbim45RkpJ2duD7rOgOF7M13sU7rN0beCU8/A7oAAAAAAAAAAAAAAAAAAAAAAAAAAAABzuuemZUaUacHapV2o34xil3muuaS8egGxxusOGpPZnWgpLfFXlJeKjdowJa84RO21N9VCVvUjyVNLLe/QKnf+X8wJEhrxhH+lNeMJ/gYeI7Q6K+ClVl1exFfVv0OUoTpqMoulGTe6TctqPgr29Cy6ceQGdrFrnXxFOdOlH2UHGSaTvUnlu2uC6LzI5qYVtvaass7Nd771+VztYwSZ7KpT4uN0r5mtfR26902KLuvfm2i1ZxNahU9pSlJKKeb+F3fw8mrXv8ALpaSdF9osJRXtqUoy/ah3ovn3XmvU5CU4yWTuhTppFasOGMY72nZnzynLSR/6Y4O1/bfuVb/APyU/wBNMH/7X/l1f+JweGnTi7ypqceV3G/3lmizVhFtuK2Ve9r3suV2UTSLT1wwb/XJfajUj6tWNrQxEZxUoSjKL4xaa80RBGmuO7mv4GdonSksJVVSLbptr2keEo8Xbmt6fS3ECVQU05ppSTumk0+ae4qAAAAAAAAAAAAAAAAAAAAcd2gYd3oVf0VtwfJN2cfPZl5HYlnGYOFWnKnNXhJWa/FcmnZ36ARHxKkze6Q1apU6jprGYdSVnsVZxp1En8Pj5IQ1MrSjtQqUZp7tmd0/nawGj2zxzN3LUXF2y9j4Oc0/SLLGI1LxkVfYhLpCom1/jUQNFisS4xus80U0K6nHaW7NGPi68Vtxm7OLcZJ5Si+TW9MvaOp2pQtxV/N3/ECxidIbM9hLO68n+WZMKpi4/Cr2kZ/2WvGzuvqzP0ToaviL+xpuSTs5XSgny2nlfoBVGoVqRsq2ouOVtiNF5Z3qPLpuLuH1Ixue3GiuTjNv6oDUlFS/wpXk2klxbeSXmzpaWo2Ie9014yk/ojeaB1OhQn7ac/aVUnbLZhC++y4vfm/IDdaOw7p0aVN5uFOEX4xik/oZAAAAAAAAAAAAAAAAAAAAADn9cdao4KjdWdeaapx3q63yl/ZV147jP09punhKEq1TcslFW2pye6Mb/lJN8CD9M6XqYmtKtUd5SeS/RhHhCPRfzAxcXVdWUp1HtynJyk3m23vZr54Jxe1BtPo9l/KSM0xMTUb7kPvPl0A3eq/aRi8I1Fydajxp1JNuPPYqZuPHmuhv9cu0f3vDwo4eM4Qmr1dpJS35U01vWV2+OXU4BaOS3t36FzDYq6ae9eqNP67Jww1H62/lrjLLc/iqVFKPW2/jc73QeAdWNKnG204R37so3OKjh9pZ3TOv0bjNmMJJ2eyndcMiXw5zPKFPtxiOMtTrC3ZJNrPhveTyuavQel6mDxMcRS3r4obozi/ig+j9HZmw0w1N2638v+zSvuvPxzJ/TZMXeKfPXE1evojQ2l6eKoQr0neE184tZOMlwad0ZpwPY5O+Erv+9P8A0qZ3x0q8uWMTLn2Y8cpiAAHt4AAAAAAAAAAAAAAAAAAAAAHB9ryfulF/3letOoRTGpzJc7W6d8DB/s4mm/ONRfiQ+B7icRayXxPd06lyjSUVbzfFswlTvVfKy/gZtWooxb4JAY2OxVu7H4n6FijQ2akHnZv1K8HC95u+03+bGYofnkRuq7MdK1WdeW2Qps995nFWjKy5NJpeBYjO2Tfz3JntSWWTV+rOLHZVl547E9duPvqmnO187ve23dljFV7x33zvuLVVu74/QqpUXa7L1UZ2ZcpRsuwrx4wnfs/0XRoYGl7GcaiqL2k6kW2pzaSla+61lG2T7uedzpCCdQ9bZYLExhKX9UqySqJ/DBvJVVytlfmvBE6pnYiIiNQ5Mzudy9ABlgAAAAAAAAAAAAAAAAAAAAAarWXV+GNoOhOUoraUlKNrqUb2unvWe4hzWTUzE4N3nHapXyqxu4P7S3wfR/JsngpnBNNNJpqzTzTT4NAfMVaps1FLg0k/UqxdW8LLi4r1/kTZpLspwNWUppVKTlwpySgvCMk0vDcc3rH2RU6OHqVsPWquVKEqmxU2JKSim2ouKTTsst4Ef0kXkWKMi/FgVbF9+4SwqfDMqRnYGaUoy7u/issrAYEcLZZxszFxGJS7qV36I6HWHH06jXs47Ktbr4nPVcLZZGBZqUW8771uJb7OtfqU6NLB15OGIhFU4ynZQrJZRUZftW2VZ77ZXIpjSyyefjkeShdZr+BkfTAIh1M7TJ0HGhi3KdDKMaucqlL7b3zj13rrwlulVjKKlFqUZJSTTTTTzTT4oCsAAAAAAAAAAAAAAAAAAAAAAAA8lG6s9x6AIF131ZeBxUoqL93qNzpPOyXGnfnF+lmaaEz6B1g0BSxlCVCqnsvNNZShJXtOL5q782nkyE9Z9TsRgJNzW3h3K0a0U9l8lNfoS6PLfZsDXxkXFMwoVvzxLqrAXG7v8/U9td9PAxqde/ii/GQHnu298Ou5HuzytkXoyyt4fn6nsabe5X8AMSpSOn7Ptcp4StGhUk3hKklGz/Uylkpx5Rv8S+fO+gnCxg4qO8D6ZBptTtIuvgMNVbvJ0YKT5yh3JfvRZuQAAAAAAAAAAAAAAAAAAAAAAAABRVoxlFxlFSi1ZppOLT4NPeVgDhtN9keDrd6i5YaXKFpUf8t7vutHK4rsexsZWp1sPOPOTqU5fOOzJepMYAhel2OY5ybdXDRy/aqyu/DYXmaLS2ruKwjXvFFwjKTjGalGUJNK9k0+XO31PoU5ztB0P7xgK0Ur1KaVaHPap5tLxjtr5gQrTkbLAaXnRUlDZTkrXaTkvC+409CoZCYCrO+Zh10ZM2Y1cCY+yPEbWjVG/wAFetHhldqf+/1O0I87F6v9VxELq6xN7cVtU4Z/PZfkSGAAAAAAAAAAAAAAAAAAAAAAAAAAAAAADxo9AHz3rDov3bGV6FrRhUbj9iXeh+7JeRio7ftg0Ts16GKSyqQdGX2od6N/GMpf4DhYSAqZj1UZEixVQEldic//AB4tcqlF9M4yX4MkwjHsTXdxn2qH0qEnAAAAAAAAAAAAAAAAAAAAAAAAAAAAAAAAAc12iaJ940fWSXeppV4+NPN+cdtfMg+lM+k5wTTTV0001wae9HzvpbRrw2JrYd/qqsorrHfB/OLi/mBZuWarL1y1UAkjsUj3MW+G3RXkpv8AFEmkfdjmj5ww1arJNRq1Y7F795QjZyXS7a+6yQQAAAAAAAAAAAAAAAAAAAAAAAAAAAAAAAABx+tvZ1TxlT28ajpVnFRk7bcJ2yTaumnbK6fyOwAEVQ7IsRezr0dnPNKo307tl9Te6J7KMNTalWnKu1Z7Ntil84q7fn8juABTTpqKUYpKKSSSSSSWSSS3Iq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5207" y="1141763"/>
            <a:ext cx="8372288" cy="532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Fan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speed</a:t>
            </a:r>
          </a:p>
          <a:p>
            <a:pPr marL="742950" lvl="1" indent="-28575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There are two choices </a:t>
            </a: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of jumper </a:t>
            </a: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positions </a:t>
            </a: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available</a:t>
            </a:r>
            <a:b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on </a:t>
            </a: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printed circuit board:</a:t>
            </a:r>
          </a:p>
          <a:p>
            <a:pPr lvl="1" eaLnBrk="0" hangingPunct="0">
              <a:defRPr/>
            </a:pPr>
            <a:endParaRPr lang="en-US" sz="1600" dirty="0" smtClean="0">
              <a:solidFill>
                <a:prstClr val="black"/>
              </a:solidFill>
              <a:latin typeface="Eurostile LT" pitchFamily="2" charset="0"/>
            </a:endParaRPr>
          </a:p>
          <a:p>
            <a:pPr lvl="1" eaLnBrk="0" hangingPunct="0">
              <a:defRPr/>
            </a:pPr>
            <a:endParaRPr lang="en-US" sz="1600" dirty="0">
              <a:solidFill>
                <a:prstClr val="black"/>
              </a:solidFill>
              <a:latin typeface="Eurostile LT" pitchFamily="2" charset="0"/>
            </a:endParaRPr>
          </a:p>
          <a:p>
            <a:pPr marL="742950" lvl="1" indent="-28575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SR1	</a:t>
            </a: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Selected fan speed as continuous operation</a:t>
            </a:r>
          </a:p>
          <a:p>
            <a:pPr marL="742950" lvl="1" indent="-285750" eaLnBrk="0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SR2	Fan </a:t>
            </a: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is switched at the same time as the </a:t>
            </a: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		valve</a:t>
            </a: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, depending on the switch position</a:t>
            </a:r>
            <a:r>
              <a:rPr lang="en-US" sz="1600" dirty="0" smtClean="0">
                <a:solidFill>
                  <a:prstClr val="black"/>
                </a:solidFill>
                <a:latin typeface="Eurostile LT" pitchFamily="2" charset="0"/>
              </a:rPr>
              <a:t>.</a:t>
            </a:r>
          </a:p>
          <a:p>
            <a:pPr lvl="1" eaLnBrk="0" hangingPunct="0">
              <a:defRPr/>
            </a:pPr>
            <a:endParaRPr lang="en-US" sz="1600" b="1" dirty="0" smtClean="0">
              <a:solidFill>
                <a:prstClr val="black"/>
              </a:solidFill>
              <a:latin typeface="Eurostile LT" pitchFamily="2" charset="0"/>
            </a:endParaRPr>
          </a:p>
          <a:p>
            <a:pPr lvl="1" eaLnBrk="0" hangingPunct="0">
              <a:defRPr/>
            </a:pPr>
            <a:endParaRPr lang="en-US" sz="1600" b="1" dirty="0" smtClean="0">
              <a:solidFill>
                <a:prstClr val="black"/>
              </a:solidFill>
              <a:latin typeface="Eurostile LT" pitchFamily="2" charset="0"/>
            </a:endParaRPr>
          </a:p>
          <a:p>
            <a:pPr lvl="1" eaLnBrk="0" hangingPunct="0">
              <a:defRPr/>
            </a:pPr>
            <a:endParaRPr lang="en-US" sz="1600" b="1" dirty="0">
              <a:solidFill>
                <a:prstClr val="black"/>
              </a:solidFill>
              <a:latin typeface="Eurostile LT" pitchFamily="2" charset="0"/>
            </a:endParaRPr>
          </a:p>
          <a:p>
            <a:pPr lvl="1" eaLnBrk="0" hangingPunct="0">
              <a:defRPr/>
            </a:pPr>
            <a:endParaRPr lang="en-US" sz="1600" b="1" dirty="0">
              <a:solidFill>
                <a:prstClr val="black"/>
              </a:solidFill>
              <a:latin typeface="Eurostile LT" pitchFamily="2" charset="0"/>
            </a:endParaRPr>
          </a:p>
          <a:p>
            <a:pPr lvl="1" eaLnBrk="0" hangingPunct="0">
              <a:defRPr/>
            </a:pPr>
            <a:endParaRPr lang="en-US" sz="1600" b="1" dirty="0" smtClean="0">
              <a:solidFill>
                <a:prstClr val="black"/>
              </a:solidFill>
              <a:latin typeface="Eurostile LT" pitchFamily="2" charset="0"/>
            </a:endParaRPr>
          </a:p>
          <a:p>
            <a:pPr lvl="1" eaLnBrk="0" hangingPunct="0">
              <a:defRPr/>
            </a:pPr>
            <a:endParaRPr lang="en-US" sz="1600" b="1" dirty="0">
              <a:solidFill>
                <a:prstClr val="black"/>
              </a:solidFill>
              <a:latin typeface="Eurostile LT" pitchFamily="2" charset="0"/>
            </a:endParaRPr>
          </a:p>
          <a:p>
            <a:pPr lvl="1" eaLnBrk="0" hangingPunct="0">
              <a:defRPr/>
            </a:pPr>
            <a:endParaRPr lang="en-US" sz="1600" b="1" dirty="0" smtClean="0">
              <a:solidFill>
                <a:prstClr val="black"/>
              </a:solidFill>
              <a:latin typeface="Eurostile LT" pitchFamily="2" charset="0"/>
            </a:endParaRPr>
          </a:p>
          <a:p>
            <a:pPr lvl="1" eaLnBrk="0" hangingPunct="0">
              <a:defRPr/>
            </a:pP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The </a:t>
            </a:r>
            <a:r>
              <a:rPr lang="en-US" sz="1600" dirty="0" err="1">
                <a:solidFill>
                  <a:prstClr val="black"/>
                </a:solidFill>
                <a:latin typeface="Eurostile LT" pitchFamily="2" charset="0"/>
              </a:rPr>
              <a:t>setpoint</a:t>
            </a: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 setting range can be mechanically limited by means of </a:t>
            </a:r>
            <a:r>
              <a:rPr lang="en-US" sz="1600" dirty="0" err="1">
                <a:solidFill>
                  <a:prstClr val="black"/>
                </a:solidFill>
                <a:latin typeface="Eurostile LT" pitchFamily="2" charset="0"/>
              </a:rPr>
              <a:t>setpoint</a:t>
            </a: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 limiter</a:t>
            </a:r>
          </a:p>
          <a:p>
            <a:pPr lvl="1" eaLnBrk="0" hangingPunct="0">
              <a:defRPr/>
            </a:pPr>
            <a:r>
              <a:rPr lang="en-US" sz="1600" dirty="0">
                <a:solidFill>
                  <a:prstClr val="black"/>
                </a:solidFill>
                <a:latin typeface="Eurostile LT" pitchFamily="2" charset="0"/>
              </a:rPr>
              <a:t>under the cover.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20" y="2622054"/>
            <a:ext cx="525970" cy="4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e 11"/>
          <p:cNvGrpSpPr>
            <a:grpSpLocks/>
          </p:cNvGrpSpPr>
          <p:nvPr/>
        </p:nvGrpSpPr>
        <p:grpSpPr bwMode="auto">
          <a:xfrm flipV="1">
            <a:off x="233363" y="620713"/>
            <a:ext cx="8785225" cy="360362"/>
            <a:chOff x="-1966664" y="908720"/>
            <a:chExt cx="8784976" cy="432048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-1966664" y="1340768"/>
              <a:ext cx="632283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4932415" y="908720"/>
              <a:ext cx="188589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4356169" y="908720"/>
              <a:ext cx="576247" cy="4320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6688" y="180975"/>
            <a:ext cx="8634412" cy="374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LXRAB31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" pitchFamily="2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514" y="2047076"/>
            <a:ext cx="2101001" cy="277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4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5207" y="1141764"/>
            <a:ext cx="8372288" cy="482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hangingPunct="0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Connection diagram</a:t>
            </a:r>
            <a:b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</a:br>
            <a:r>
              <a:rPr lang="en-US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 	</a:t>
            </a:r>
            <a:r>
              <a:rPr lang="en-GB" sz="1000" dirty="0" smtClean="0">
                <a:latin typeface="Eurostile LT" pitchFamily="2" charset="0"/>
              </a:rPr>
              <a:t>L </a:t>
            </a:r>
            <a:r>
              <a:rPr lang="en-GB" sz="1000" dirty="0">
                <a:latin typeface="Eurostile LT" pitchFamily="2" charset="0"/>
              </a:rPr>
              <a:t>	Switching voltage AC 250 V</a:t>
            </a:r>
            <a:endParaRPr lang="fr-FR" sz="1000" dirty="0">
              <a:latin typeface="Eurostile LT" pitchFamily="2" charset="0"/>
            </a:endParaRP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N </a:t>
            </a:r>
            <a:r>
              <a:rPr lang="en-GB" sz="1000" dirty="0">
                <a:latin typeface="Eurostile LT" pitchFamily="2" charset="0"/>
              </a:rPr>
              <a:t>	Neutral</a:t>
            </a:r>
            <a:endParaRPr lang="fr-FR" sz="1000" dirty="0">
              <a:latin typeface="Eurostile LT" pitchFamily="2" charset="0"/>
            </a:endParaRP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Q1 </a:t>
            </a:r>
            <a:r>
              <a:rPr lang="en-GB" sz="1000" dirty="0">
                <a:latin typeface="Eurostile LT" pitchFamily="2" charset="0"/>
              </a:rPr>
              <a:t>	Control output "Fan speed I", AC 250 V (6A)</a:t>
            </a:r>
            <a:endParaRPr lang="fr-FR" sz="1000" dirty="0">
              <a:latin typeface="Eurostile LT" pitchFamily="2" charset="0"/>
            </a:endParaRP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Q2 </a:t>
            </a:r>
            <a:r>
              <a:rPr lang="en-GB" sz="1000" dirty="0">
                <a:latin typeface="Eurostile LT" pitchFamily="2" charset="0"/>
              </a:rPr>
              <a:t>	Control output "Fan speed II", AC 250 V</a:t>
            </a:r>
            <a:endParaRPr lang="fr-FR" sz="1000" dirty="0">
              <a:latin typeface="Eurostile LT" pitchFamily="2" charset="0"/>
            </a:endParaRP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Q3</a:t>
            </a:r>
            <a:r>
              <a:rPr lang="en-GB" sz="1000" dirty="0">
                <a:latin typeface="Eurostile LT" pitchFamily="2" charset="0"/>
              </a:rPr>
              <a:t>	Control output "Fan speed III", AC 250 V</a:t>
            </a:r>
            <a:endParaRPr lang="fr-FR" sz="1000" dirty="0">
              <a:latin typeface="Eurostile LT" pitchFamily="2" charset="0"/>
            </a:endParaRP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Y1 </a:t>
            </a:r>
            <a:r>
              <a:rPr lang="en-GB" sz="1000" dirty="0">
                <a:latin typeface="Eurostile LT" pitchFamily="2" charset="0"/>
              </a:rPr>
              <a:t>	Control output "Valve actuator heating" or Electrical heater, AC 250 </a:t>
            </a:r>
            <a:r>
              <a:rPr lang="en-GB" sz="1000" dirty="0" smtClean="0">
                <a:latin typeface="Eurostile LT" pitchFamily="2" charset="0"/>
              </a:rPr>
              <a:t>V (6A)</a:t>
            </a:r>
            <a:endParaRPr lang="fr-FR" sz="1000" dirty="0">
              <a:latin typeface="Eurostile LT" pitchFamily="2" charset="0"/>
            </a:endParaRP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Y2 </a:t>
            </a:r>
            <a:r>
              <a:rPr lang="en-GB" sz="1000" dirty="0">
                <a:latin typeface="Eurostile LT" pitchFamily="2" charset="0"/>
              </a:rPr>
              <a:t>	Control output "Valve actuator cooling", AC 250 V</a:t>
            </a:r>
            <a:endParaRPr lang="fr-FR" sz="1000" dirty="0"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7" y="3620580"/>
            <a:ext cx="232600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6" name="AutoShape 4" descr="data:image/jpeg;base64,/9j/4AAQSkZJRgABAQAAAQABAAD/2wCEAAkGBhAQEQ0PExAQERAUDw0RGBESFhEQFhgYFBQWFBQQFBMXGyYeGCUlGhcUITsgJCkqLC4sFR4xNTAqNSYrLCkBCQoKDgwOGA8PFjQfHR0vLywqKSw1LCkwKSksKiwpLCkpLCwpLCwpKSwsMSwpKSwsKSwsLDIpKSkqKSosLCwsLP/AABEIAGkAiAMBIgACEQEDEQH/xAAbAAEAAgMBAQAAAAAAAAAAAAAAAQUCAwYEB//EADUQAAIBAgMGAwcDBAMAAAAAAAABAgMRBBIhBRMxQZLRBhVUIlNhcZGhsTJRgRSCwdIjUnL/xAAZAQEAAwEBAAAAAAAAAAAAAAAAAgMEAQX/xAAiEQEAAgIBBAMBAQAAAAAAAAAAAQIDERIEITFRQWGhIhP/2gAMAwEAAhEDEQA/APuIAAAAAAAAAAENkmMzkibi5xcNqV3wxWJctbwWE3ii+cM2VXtw4now2InVmqdatiF7Lag6TwifxvF3l8iic9Y+Fn+c+3WXBx/mNdXUK2KnTTklKOF3tlyWd/r+dj07Hx1SVeEXWxU9JZoVqG5ilbinlWt7czsZomdaJpp1AIRJerAAAAAAAAAAAAAAhokAY2KXa9RKth5trJBYhTlyjmUMqk+Vy7Zy8ZbzFY+E/ahHcRUdMusb6rm9FxMvU34017W467lZ+G6sZUKSTTcU07O9rttFrY5rw1Uy4jHUVZU4ypNRSWjktdePY6VFuK26wjeNWEiQC1AAAAEACQQAJBAAm4IIzoDIGKlck4K/buN3NCrUs5WWVJaXcmorXlxKjY+G3cXN2bqNS+KsrWb5nq8ZVorDOLaUpVKKS5v203ZCkv8Ajpf+F+Dz+r7y1YY7KzasN1VhjOKz0k4R00V1dvnxOwRyfiNN4Z243Rf7M2rSxEIzhJO6V1fVPmmuRPpLdtShmjw9wITJNygAAHMbjaPv4dEOw3G0ffw6Idjb5TjvUUumXceU471FLpl3PM45fU/jVuv01bjaPv4dEOw3G0ffw6Idjb5TjvUUumXceU471FLpl3HHL6n8N1+mrcbR9/Doh2G42j7+HRDsbfKcd6il0y7jynHeopdMu445fU/huv01bjaPv4dEOxorbAxFZ5q1dXSSVoLhfXg0ezynHeop9Mu55sT/AFtF5W4VrpO6jPTiraEbVya8S7Ex8TDQvDWW6/qKi1v7LnDl+yZl5E/U1uup3I32PldrD5l+6cIr5Wm0yU9o+ma/uo/7HIrl14T3EeZYrw5DMpyqym1/3cpfS70LebVopclYpq+Lx1NZp4aeXm45Kn1UW39jOj4lw7SzPLL9uH2ZC8X+YSiYWdWnGcXCXAqJ+F4Zs8Kkqc+Uo3i/qnc2VPENNtRpRlVm+EYpyf0RuqLGxpyqyo0kopycMzc7JXfDTh8WKUv5iHJtEeUUtuV8JKMcQ97RbS3yVpR+MraSX3XxOphNNJppppNNapp8Gjm8yr0HzUo3+h6PB2JcqDpvjSnKn/H6o/Z/Y2dPmm382UZaa7wvwAbWdAJAEAkAQCQBAJAEAkAQ0a6mGhLjCL+aT/JtAGqnQjH9MYx+SS/BnNaGRDODk9jUnT3tFp2p1ZQWj1V/Zt++ljf4dg6eJxdOzyyjTqJ8rpuL1+Tj9Czx+LtJQT1XtP4cor8npweKzq/NOzX+fpqU16aaTz2nOflHF6gAXoAAAAAAAAAAAAAAAABhVqKKbfBJt/JaszMKqumg5LkMNjHOFOq75qqVaXwc9Yx/iLiv4LPC1nCtB8I1JZFHnbI3G/8AMZdZW0IywiWHq0q0oQ9mnWp051oygv0KaheUZJWTvo7XXEsNmUZ1asasqdSnSp5nFVFlnOUllzZOMElm46tvlY13mvHsy03ydCADI1gAAAAAAAAAAAAAAAAAAiwsSAAAA//Z"/>
          <p:cNvSpPr>
            <a:spLocks noChangeAspect="1" noChangeArrowheads="1"/>
          </p:cNvSpPr>
          <p:nvPr/>
        </p:nvSpPr>
        <p:spPr bwMode="auto">
          <a:xfrm>
            <a:off x="63500" y="-492125"/>
            <a:ext cx="1295400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8" name="AutoShape 6" descr="data:image/jpeg;base64,/9j/4AAQSkZJRgABAQAAAQABAAD/2wCEAAkGBhAQEQ0PExAQERAUDw0RGBESFhEQFhgYFBQWFBQQFBMXGyYeGCUlGhcUITsgJCkqLC4sFR4xNTAqNSYrLCkBCQoKDgwOGA8PFjQfHR0vLywqKSw1LCkwKSksKiwpLCkpLCwpLCwpKSwsMSwpKSwsKSwsLDIpKSkqKSosLCwsLP/AABEIAGkAiAMBIgACEQEDEQH/xAAbAAEAAgMBAQAAAAAAAAAAAAAAAQUCAwYEB//EADUQAAIBAgMGAwcDBAMAAAAAAAABAgMRBBIhBRMxQZLRBhVUIlNhcZGhsTJRgRSCwdIjUnL/xAAZAQEAAwEBAAAAAAAAAAAAAAAAAgMEAQX/xAAiEQEAAgIBBAMBAQAAAAAAAAAAAQIDERIEITFRQWGhIhP/2gAMAwEAAhEDEQA/APuIAAAAAAAAAAENkmMzkibi5xcNqV3wxWJctbwWE3ii+cM2VXtw4now2InVmqdatiF7Lag6TwifxvF3l8iic9Y+Fn+c+3WXBx/mNdXUK2KnTTklKOF3tlyWd/r+dj07Hx1SVeEXWxU9JZoVqG5ilbinlWt7czsZomdaJpp1AIRJerAAAAAAAAAAAAAAhokAY2KXa9RKth5trJBYhTlyjmUMqk+Vy7Zy8ZbzFY+E/ahHcRUdMusb6rm9FxMvU34017W467lZ+G6sZUKSTTcU07O9rttFrY5rw1Uy4jHUVZU4ypNRSWjktdePY6VFuK26wjeNWEiQC1AAAAEACQQAJBAAm4IIzoDIGKlck4K/buN3NCrUs5WWVJaXcmorXlxKjY+G3cXN2bqNS+KsrWb5nq8ZVorDOLaUpVKKS5v203ZCkv8Ajpf+F+Dz+r7y1YY7KzasN1VhjOKz0k4R00V1dvnxOwRyfiNN4Z243Rf7M2rSxEIzhJO6V1fVPmmuRPpLdtShmjw9wITJNygAAHMbjaPv4dEOw3G0ffw6Idjb5TjvUUumXceU471FLpl3PM45fU/jVuv01bjaPv4dEOw3G0ffw6Idjb5TjvUUumXceU471FLpl3HHL6n8N1+mrcbR9/Doh2G42j7+HRDsbfKcd6il0y7jynHeopdMu445fU/huv01bjaPv4dEOxorbAxFZ5q1dXSSVoLhfXg0ezynHeop9Mu55sT/AFtF5W4VrpO6jPTiraEbVya8S7Ex8TDQvDWW6/qKi1v7LnDl+yZl5E/U1uup3I32PldrD5l+6cIr5Wm0yU9o+ma/uo/7HIrl14T3EeZYrw5DMpyqym1/3cpfS70LebVopclYpq+Lx1NZp4aeXm45Kn1UW39jOj4lw7SzPLL9uH2ZC8X+YSiYWdWnGcXCXAqJ+F4Zs8Kkqc+Uo3i/qnc2VPENNtRpRlVm+EYpyf0RuqLGxpyqyo0kopycMzc7JXfDTh8WKUv5iHJtEeUUtuV8JKMcQ97RbS3yVpR+MraSX3XxOphNNJppppNNapp8Gjm8yr0HzUo3+h6PB2JcqDpvjSnKn/H6o/Z/Y2dPmm382UZaa7wvwAbWdAJAEAkAQCQBAJAEAkAQ0a6mGhLjCL+aT/JtAGqnQjH9MYx+SS/BnNaGRDODk9jUnT3tFp2p1ZQWj1V/Zt++ljf4dg6eJxdOzyyjTqJ8rpuL1+Tj9Czx+LtJQT1XtP4cor8npweKzq/NOzX+fpqU16aaTz2nOflHF6gAXoAAAAAAAAAAAAAAAABhVqKKbfBJt/JaszMKqumg5LkMNjHOFOq75qqVaXwc9Yx/iLiv4LPC1nCtB8I1JZFHnbI3G/8AMZdZW0IywiWHq0q0oQ9mnWp051oygv0KaheUZJWTvo7XXEsNmUZ1asasqdSnSp5nFVFlnOUllzZOMElm46tvlY13mvHsy03ydCADI1gAAAAAAAAAAAAAAAAAAiwsSAAAA//Z"/>
          <p:cNvSpPr>
            <a:spLocks noChangeAspect="1" noChangeArrowheads="1"/>
          </p:cNvSpPr>
          <p:nvPr/>
        </p:nvSpPr>
        <p:spPr bwMode="auto">
          <a:xfrm>
            <a:off x="63500" y="-492125"/>
            <a:ext cx="1295400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0" name="AutoShape 8" descr="data:image/jpeg;base64,/9j/4AAQSkZJRgABAQAAAQABAAD/2wCEAAkGBhISEBIQExESFBATEBASFxUWFRASEBIWFBUVFRUUFRMXHiYeGB0jGRISHy8gIycpLCwtFR4xNTAqNSYrLCkBCQoKDgwNFA4PGDUlHyQvNS0pNS0sLCwpNS0qMi0pLC4yNiksLzUpLDUsKS4sKSkpLCopKSkpKSosKSwsLCwsLP/AABEIAOEA4QMBIgACEQEDEQH/xAAcAAEAAQUBAQAAAAAAAAAAAAAABwIDBAUGAQj/xABCEAACAQICBwUFBAYKAwAAAAAAAQIDEQQhBQYSMUFRYQcicZGhExQygbFygsHwQkNSotHhFiRiZJKTs8LS8SNTsv/EABkBAQEAAwEAAAAAAAAAAAAAAAADAQQFAv/EAB0RAQACAgMBAQAAAAAAAAAAAAABAwIREhMhBEH/2gAMAwEAAhEDEQA/AJxAAAAAAAAAAAAAAAAAAAAAAAAAAAAAAAAAAAAAAAAAAAAAAAAAAAAAAAAAAAAAAAAAAAAAAAAAAAAAAAAAAAAAAAAAAAAAAAAI4x2vuJnJuk404XdlsqUmubb4+BIeIb2JW37MreNsiE8PK0UpNJ3e9pb3dICUNUNY5YqE1NJVKbim45RkpJ2duD7rOgOF7M13sU7rN0beCU8/A7oAAAAAAAAAAAAAAAAAAAAAAAAAAAABzuuemZUaUacHapV2o34xil3muuaS8egGxxusOGpPZnWgpLfFXlJeKjdowJa84RO21N9VCVvUjyVNLLe/QKnf+X8wJEhrxhH+lNeMJ/gYeI7Q6K+ClVl1exFfVv0OUoTpqMoulGTe6TctqPgr29Cy6ceQGdrFrnXxFOdOlH2UHGSaTvUnlu2uC6LzI5qYVtvaass7Nd771+VztYwSZ7KpT4uN0r5mtfR26902KLuvfm2i1ZxNahU9pSlJKKeb+F3fw8mrXv8ALpaSdF9osJRXtqUoy/ah3ovn3XmvU5CU4yWTuhTppFasOGMY72nZnzynLSR/6Y4O1/bfuVb/APyU/wBNMH/7X/l1f+JweGnTi7ypqceV3G/3lmizVhFtuK2Ve9r3suV2UTSLT1wwb/XJfajUj6tWNrQxEZxUoSjKL4xaa80RBGmuO7mv4GdonSksJVVSLbptr2keEo8Xbmt6fS3ECVQU05ppSTumk0+ae4qAAAAAAAAAAAAAAAAAAAAcd2gYd3oVf0VtwfJN2cfPZl5HYlnGYOFWnKnNXhJWa/FcmnZ36ARHxKkze6Q1apU6jprGYdSVnsVZxp1En8Pj5IQ1MrSjtQqUZp7tmd0/nawGj2zxzN3LUXF2y9j4Oc0/SLLGI1LxkVfYhLpCom1/jUQNFisS4xus80U0K6nHaW7NGPi68Vtxm7OLcZJ5Si+TW9MvaOp2pQtxV/N3/ECxidIbM9hLO68n+WZMKpi4/Cr2kZ/2WvGzuvqzP0ToaviL+xpuSTs5XSgny2nlfoBVGoVqRsq2ouOVtiNF5Z3qPLpuLuH1Ixue3GiuTjNv6oDUlFS/wpXk2klxbeSXmzpaWo2Ie9014yk/ojeaB1OhQn7ac/aVUnbLZhC++y4vfm/IDdaOw7p0aVN5uFOEX4xik/oZAAAAAAAAAAAAAAAAAAAAADn9cdao4KjdWdeaapx3q63yl/ZV147jP09punhKEq1TcslFW2pye6Mb/lJN8CD9M6XqYmtKtUd5SeS/RhHhCPRfzAxcXVdWUp1HtynJyk3m23vZr54Jxe1BtPo9l/KSM0xMTUb7kPvPl0A3eq/aRi8I1Fydajxp1JNuPPYqZuPHmuhv9cu0f3vDwo4eM4Qmr1dpJS35U01vWV2+OXU4BaOS3t36FzDYq6ae9eqNP67Jww1H62/lrjLLc/iqVFKPW2/jc73QeAdWNKnG204R37so3OKjh9pZ3TOv0bjNmMJJ2eyndcMiXw5zPKFPtxiOMtTrC3ZJNrPhveTyuavQel6mDxMcRS3r4obozi/ig+j9HZmw0w1N2638v+zSvuvPxzJ/TZMXeKfPXE1evojQ2l6eKoQr0neE184tZOMlwad0ZpwPY5O+Erv+9P8A0qZ3x0q8uWMTLn2Y8cpiAAHt4AAAAAAAAAAAAAAAAAAAAAHB9ryfulF/3letOoRTGpzJc7W6d8DB/s4mm/ONRfiQ+B7icRayXxPd06lyjSUVbzfFswlTvVfKy/gZtWooxb4JAY2OxVu7H4n6FijQ2akHnZv1K8HC95u+03+bGYofnkRuq7MdK1WdeW2Qps995nFWjKy5NJpeBYjO2Tfz3JntSWWTV+rOLHZVl547E9duPvqmnO187ve23dljFV7x33zvuLVVu74/QqpUXa7L1UZ2ZcpRsuwrx4wnfs/0XRoYGl7GcaiqL2k6kW2pzaSla+61lG2T7uedzpCCdQ9bZYLExhKX9UqySqJ/DBvJVVytlfmvBE6pnYiIiNQ5Mzudy9ABlgAAAAAAAAAAAAAAAAAAAAAarWXV+GNoOhOUoraUlKNrqUb2unvWe4hzWTUzE4N3nHapXyqxu4P7S3wfR/JsngpnBNNNJpqzTzTT4NAfMVaps1FLg0k/UqxdW8LLi4r1/kTZpLspwNWUppVKTlwpySgvCMk0vDcc3rH2RU6OHqVsPWquVKEqmxU2JKSim2ouKTTsst4Ef0kXkWKMi/FgVbF9+4SwqfDMqRnYGaUoy7u/issrAYEcLZZxszFxGJS7qV36I6HWHH06jXs47Ktbr4nPVcLZZGBZqUW8771uJb7OtfqU6NLB15OGIhFU4ynZQrJZRUZftW2VZ77ZXIpjSyyefjkeShdZr+BkfTAIh1M7TJ0HGhi3KdDKMaucqlL7b3zj13rrwlulVjKKlFqUZJSTTTTTzTT4oCsAAAAAAAAAAAAAAAAAAAAAAAA8lG6s9x6AIF131ZeBxUoqL93qNzpPOyXGnfnF+lmaaEz6B1g0BSxlCVCqnsvNNZShJXtOL5q782nkyE9Z9TsRgJNzW3h3K0a0U9l8lNfoS6PLfZsDXxkXFMwoVvzxLqrAXG7v8/U9td9PAxqde/ii/GQHnu298Ou5HuzytkXoyyt4fn6nsabe5X8AMSpSOn7Ptcp4StGhUk3hKklGz/Uylkpx5Rv8S+fO+gnCxg4qO8D6ZBptTtIuvgMNVbvJ0YKT5yh3JfvRZuQAAAAAAAAAAAAAAAAAAAAAAAABRVoxlFxlFSi1ZppOLT4NPeVgDhtN9keDrd6i5YaXKFpUf8t7vutHK4rsexsZWp1sPOPOTqU5fOOzJepMYAhel2OY5ybdXDRy/aqyu/DYXmaLS2ruKwjXvFFwjKTjGalGUJNK9k0+XO31PoU5ztB0P7xgK0Ur1KaVaHPap5tLxjtr5gQrTkbLAaXnRUlDZTkrXaTkvC+409CoZCYCrO+Zh10ZM2Y1cCY+yPEbWjVG/wAFetHhldqf+/1O0I87F6v9VxELq6xN7cVtU4Z/PZfkSGAAAAAAAAAAAAAAAAAAAAAAAAAAAAAADxo9AHz3rDov3bGV6FrRhUbj9iXeh+7JeRio7ftg0Ts16GKSyqQdGX2od6N/GMpf4DhYSAqZj1UZEixVQEldic//AB4tcqlF9M4yX4MkwjHsTXdxn2qH0qEnAAAAAAAAAAAAAAAAAAAAAAAAAAAAAAAAAc12iaJ940fWSXeppV4+NPN+cdtfMg+lM+k5wTTTV0001wae9HzvpbRrw2JrYd/qqsorrHfB/OLi/mBZuWarL1y1UAkjsUj3MW+G3RXkpv8AFEmkfdjmj5ww1arJNRq1Y7F795QjZyXS7a+6yQQAAAAAAAAAAAAAAAAAAAAAAAAAAAAAAAABx+tvZ1TxlT28ajpVnFRk7bcJ2yTaumnbK6fyOwAEVQ7IsRezr0dnPNKo307tl9Te6J7KMNTalWnKu1Z7Ntil84q7fn8juABTTpqKUYpKKSSSSSSWSSS3Iq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2" name="AutoShape 10" descr="data:image/jpeg;base64,/9j/4AAQSkZJRgABAQAAAQABAAD/2wBDAAkGBwgHBgkIBwgKCgkLDRYPDQwMDRsUFRAWIB0iIiAdHx8kKDQsJCYxJx8fLT0tMTU3Ojo6Iys/RD84QzQ5Ojf/2wBDAQoKCg0MDRoPDxo3JR8lNzc3Nzc3Nzc3Nzc3Nzc3Nzc3Nzc3Nzc3Nzc3Nzc3Nzc3Nzc3Nzc3Nzc3Nzc3Nzc3Nzf/wAARCACfAKMDASIAAhEBAxEB/8QAHAABAAIDAQEBAAAAAAAAAAAAAAYHBAUIAwEC/8QAQxAAAQMDAgMGAwQFCQkAAAAAAQIDBAAFEQYhBxIxEyJBUWGBFHGRFTJCoQgjUlOxJDNicpKiwdHwFyY0Q3OywuHx/8QAGgEBAAMBAQEAAAAAAAAAAAAAAAECAwQFBv/EACsRAAICAQMDAgQHAAAAAAAAAAABAgMRBCExBRJBIlETFGGBMmJxkcHR4f/aAAwDAQACEQMRAD8AvGlKUApSlAKUpQClKUB+FuIQgrWoJSBklRwBUWv/ABA07ZJsaG/ML8h87IiILxSnzUE5wPz9KjXGe6IS9YrLJlojwJkguTuZRSFsN4Kk59egHicVAOFNxtNjevGqLqBEil1MWMENlXKpZKylON9kge1ZW2OEXJLLXglFyDiHptLnZvSZTCsZ/lEF5ofVSBWbb9aaZuKuWHfIC14yUl4JI9jWoja+0pJaDiL/AAUg+DrwQfcHBr8re0VqFJLj1jnho7haml8pPz6eNeYupzX46mi3YvcmbT7TyAtlaVpPRSDkfWorqfiNprTjy4kuap6ekf8ACRmy44TthJ8AdxsSKguv7BYtO6Yk33Si1W+c0tpKXYMpQSvKwMEBRB2JqDaNH2XovUeqkALuDakxI6z1ZUsjmWPXvflXdVqoWV96XnH3KuOCy53GMW9hiTN03MZjPkhsrfbDhx5ozke9THRutrPq2A5Jtzim3GTh6O9hLjXqRk7eo296hejeGWnhp9h+7QvjJkxgKecdUru82+E7jBH7Wx+tU9rq3RtP6sulrtLzgjIKUY5yTgpSooJ8QD/Coo1dd1jrjyiXFo6Jv3EnTlocMduS5cZnT4a3t9srPkSDgfWsOBrq93Fw/CaKubbXNgLmLSxj1IVv9M1g8GpLMjQsFSW223UFbKikDK8KOCfbH0qZTZsS3x3ZEx9phltJUtxxQASK4NR1OcLHXCG6LRgnuaa2a9Yc1ILBere9apy2y40p5xBadHklQO567Y8DUyBzXP8AxsnWq8xNMXOLIL8R5byStnHMUAo5gAfEHz8anXBK+u3XT8yE9Jcki2yiyw+595bJGUZ9dj+VelprZW1KUlh+SjWGWPSlK6CBSlKAUpSgFKUoBQ9KUoCqOOmkLhfYEW6Wptb70BKw4wgZUttWMlIHUjHSqWiOlVgmWKUsRH2ZSZjSZBLfOeQoUjfoSCkjPka6/IzWj1FpGxakaCLxbmXynZLmOVafkobioayDlNrT8pwJWuTa0NnGVLukfIH9ULKvoK/cHSt3us34ayw13LvFPbRUlTQPkVkADw646iulbfwv0dAQEt2Rh0g55pGXT/eNSxlhthsNstobbAwEoSAB8gKncFCWfg9qFnTtzE2U1GdkR8iIykOKdUnvIQpfRI5gPu5z51DNJ3RqJGu2mb64uDDuSUpU8tnmMZ1JBSpSSM42APiOox1rrIjauduNdnYc4nW5hsdgLkyx2rqU57xcU2VepwE1WcVJYYEbVesLLbW7f9uWBURLZS1cPim3l8oHRICuYkbAZR5ZqEp0/fr+9OuNuiTbq0lSnHZiWVYc8yAep9BvWBPtqoc66xC5zGAtaFK/a5XAjz9a650u1Fa07bEwUtpjiK3yBAGMcoqldUIZaS3JbyclNByAwp+Pc3Y0xpQ543facSc42Pj+W1eeZN2mMquE7KnTgSJb5UEgftHcj5V1/cbJa7mnluNthyhnOH2Er/iK0zfDrR7a+dOnoBOc4U3zD6HatMb5IOd9QBV0gWi06dhTJ0O2JW38WzHWQ+8shSyBjYbDAq8uDekpGltMlVwymbOWHnWv3QxhKT6gdfU48KnMeMzFZQzGZbZZQMJbbSEpSPIAV6gY6VEY9qwgfaUpVgKUpQClKUApSlAKUpQClKUApSvhIFAfT0rnPiBNf1hxGdFvdjW9qyDsFTJToQlBQ4SVnP8AS2AGc4z8rL4j8QVadktWWyRVTb7KSFNNhPMlsE4BIG5OxwPTJxUMtHB5d1Qu5aquEludLWp55phKAUqUcnKtxnfwFc+o1FdMczeCUm+CrNRSZEe9XRtVyYuCpPdflshJQ/kpWSMbDvJHTyroTgrqdN/0m1FW3ySLYERl97POAnuq9wPqKrnXWhUaXSqXBsDFwtKEjneckvmQ2SN1HlUEgZ8eU9d/TT6dku2hl7UmhZbyH4iM3G2SiF/qv2gRjnQD8lCpqvrnBSi9g00dQ0qPaG1PG1Zp5i6R0ltSu480Tns3B1GfEeR8QakIOa3IFKUoBSlKAUpSgFKUoBWPKmR4bKnpT7TLSTgrcWEpHzJrQa31axpiCgNo+Kuco9nChIOVvL6Db9kZ3NRq26NfuzqLrr6Qm6Tz3mog2jRhv3QgbKIydzn361zajVV6eOZ/t5JSySBziJpvteyhzF3F0gkItzC5B/uAge9eTGunZCA41pHUnZq6FcdpCv7KnARUU1PxPsWmVqgWKI3OkJPKpMYhLSD0wVDqfQZ6VqW7pxO1EPimlRtPW/rzSUJb2z174KvfYGuZaq+S7u1RX5n/AAThE8kcQjGOHdIaqJBxhqChzwB/C4fP/WK9Fa8dC20DSGpcrAxmM1tnJGT2mB0PXGNvMVWM+GqQUCZxcQ48rACIo5snOwHI4M9awHrFGcCVrueuLshSClxUa3OAE43GVnpv03raF85L+lIYLfc1lcS3zx9HXpeOvaLYR4f9Q1FNTcQb2yyQ4u12BlWxU9JEmWEkD7jSMjmyfHI8agcixaXYj8kiya7YYKicuQ0hIOOuCcZqMzLNZXme0s1+QpZWB8NPY+HWkZ/ayUnHj0rSE5t+rb7f6yC1OB8X7R+2NRzVKlTXpRYTJe3cCQlJPyzzJ6eWOgFWwBiqp/R7f5tOXNnP3JoXjy5kJH/jVrV811Jyeplk2hwfh1pDzam3EhSFAhSSMgg1zrcoP+z/AIpx24mRCLyFNoKirMdw8qknzx3hvnoOtdG1Rn6Q7aUXWzPIADimXAVA77KGP4mtuk2P4rr8SRE+Mm44VqOneJeoNMoWfhHCpbSM7JKSCNv6q8ew8qusdKoeGhUf9IKCUOYEhlKlBO3WL0PnunNXyOlfR1PuhF/QxYpSlaAUpSgFKUoBWNcZbUCBImSFhtlhtTjiz0SkDJP0rJqAccZi4fDyeGlEF9bbRI8ioZ/IUBoOHcORqm+y9d3pACnFFm2skbNNDIyPXqP7R8a0vGTXy2nF6dsj5SobTZDatwf3YI8fP6edWJbA3pfQccuJA+z7aFuJI6qS3lWwz45rliZJdmTXpT5/WvuKcWrzUo5P5mvG0sPmtTK6e6jsjSWywWFpBiPpnT8a+rhtTb9dXjHs8Z3ogcwSXCDtkk/TG4yauGzcPIZaS/qqQ5f56lc61y1EtJOMYQ1nlA+Y+nSqm1U2uJonQ2pYCxzwEobKd8cwwoHr5oIPnkeVdGx3EPMNvNnKHEhSSfIjIr0aO2eZ+ctfph8FGY0W02+G2huJBjMIR9xLTQSE/LArLAx41+qV0EH5Kc7HBFRbUPDzTF/ClTbTHQ8pXOp+OnsnFH1UnGfepXSgKD0ik8NuJMvTs9xaoE8J+GfXgA9eQnfHmk+uKuoHNVf+kcYCbLbO1aQq4LfUGV82FJbAyvbxGeX6itNpPircbZZWHNS2uZJhfzbVyaTnnIOMKzsT13z4dDXjdS0ErWrK+fJpCWNmXQpQSMmueNZXI664lRosBaXoLTqI7KhukoBy4vyI+8fkBUn1jxRtV0sD0ViLfI6JGAiU0hLQWM7gKJPUZHSqxamp7GY1p6KYiexWXnnpKVPLZ8U5wlPjuEDJGBvvUdN0Uqs2TWHwhOWdkWloWIjVHF66aiijmt0DCWXRslSuzDacefdCj7j0q7h0qGcIYcGNoK1u2+KI4kt9q7k5UtzJBUT45x7DAqaCvYjFRSivBmKUpVgKUpQClKUANQDjeyt/h9OCIjkgpUhZKP8AlAKBKz6Adan9eUhSUMrU4MoAJUMZ2oCgJN+1Rqjh0Ysdy0KYQ0lMuQib2boQkjuKSvGCcDJyQR86qRxKm3FIWO8lRCt8/wAKtqLpK3Xe63R5NsNxjTyZzIiyPh5MRpxxXIORR5FDAz6eXSsGbwzUUL+BsepUqx3UvLiqHuQofwrGqCqbio7PfghyT8kaTqK4XvTlq0c0wyUpkBLTilHnWtSjyjfYAc+PkBXWUNrsIjDOebs20ozjGcDFU1wS0axa7nNlXqPy3mOrlZjuAK7FBAPPkd3mOcbHIHlmrqGyfatIxjHOCc5PtKhN64iQ9NXFqHqeFJgB7JZkIw824B1Pd7w6j8PjUhsuorRfGQ7abhHlJIzhtYKh8x1FWBtCcdajestb2TSMcLukgmQsZajNDmcc+Q8B6nArfS0urjOpjqCHlIIbURkJV4HFcjavs2pLdcn39SxpfxC19+U8CpLh8ML6e35CgNzr/WcziHc4bUW1FAjlwRmmQpx5wKwTzAeiM4A2361ILVF4sWK3MQ4kFS4qBlttamXSgfs/eyB6eH5VIOC7mmLdYO3RcY32q8SZReUELbHghOfw+vic/IWSm7W5QBE+Jg9D2yf868XWa6cZ9iryl7o0jFe5RuoI3E29WhUO9w20wu0ClLeUw0AQcjvEjHt/nmCv2ZEVtZk3S2h1KSoNsvKfKsdAC2lSQT6qFXDxeVO1BFTbYEi0Jt8ciQ6+7OQlalAHugeAAPv6YqoJdgXFTzKuVpcHNjDM5Czv6Dwru0c3KpOSUc+EVlyXtw+4kW1+DBts2CLUz3YsN0PB1pZSkAIKsDlV5BQ38zVopUCAR41yfpW2JbmuFUxEyHgInRoUZ6QpbZGcDCAkHrhXMCCCRnGD0JwyN1OkYab00+26nKWRII7Usgnk5x4K5cV153KktpSlSBSlKAUpSgFeE3Hwb+f3av4V71HdfS3ImlLgWFlDzrfYoWCBylWxO/kCT7UBWlkuZ01Zpd2aaU87H03bOzQRkKW4pYG2dxlQ8egrd2rWE93ULFpd5lFU59tSltpA5A+8lISRvslsD28a12s2Ux7HqdpsYDMW0tjxPKHcCtXYHXJXERYwAmFdHUnPjzSJJ28+tW+hhhNNkx022lriLeHluKSpyU40E5wFZYjrGR44DasH+tVijpUCC1t65kJynuvxXxsc8i23Wjv0+8P9bVPR0qHyaQeYmLcrdCucVUa4RWZLKurbqAoH2NVjqPgjaZklUrT8p61vZCko++2lWc5H4h7HbwFWzSoLlKRYPFvSiilhxi9xW0jCFudpkehVyrz7/WtpH4xW9K24WrLFcLUtwEOdswVNg+OUnCsexq1iM1jTrfEuDCmJ8ZmQ0oEFDqAoEHrsaAgzWkeGuqXPi4kS3yVrGT8JIU36klKFDf1xWyhcMdFwistWCMrn69spbv05yce1ai98HNNyz29n+Is80KK0PRnVEJV4d0nYZ8EkdNq0T8Liro/L0Sa3qKEgYLKkc7mBnflOFZwPwk9ehoCw4+h9KxnQ4zp+3IWnooR05FbeNbYMUp+GiMNcv3eRoDH5VWtj40Wx18Q9SwJNnlA4UVpK0ZyOuwUn3GNjvVh2i/2i8tFy03KLLSNj2LoUUn1HUUBscAdKYHlQHNfaAUpSgFKUoBSlKAVGNYOlxyBA72H3CVgY3TlLZG/T+dz7VJioDYmovcOeXrKMhKv1UKMFupB3BcK+XI8j2ZOfMetSuSs3iLZor9HbuKdUR3C24wfgmygHCkKCgo59cFBH/veL2qyyI951Nc48v9eHnpjISjPKUSZKeX1JwTU4tkITk6hwspEm6ZHOj90lpBHru0frUdgvKRKuhbWAFOPoURtkGdKyD9aszCLzsjb3VSUX5ycw4VOP2dElpBTjPw7vPnm3xntgPrU/R90VV7Mt2VZrLKkpbXJdhzYXO2jlzhBIIHhnsk1ZsV1L0Zp1GeVaApOfIjNVZrXtsetKxLtPZtltkzpJUGY7anF8oJOAM7AdTWs0rd5d0iPC5RW402O6W3mmnCtIyAtOCQPwqTnbrUGhvqUpQCvnKK+0oDUX3TNlv7fJeLZGlY+6paO+n5KG4+tV3eeCFuLqZWmrrLtkpBynnJcSNj0IIUD65Pyq26UBUEaXxN0pcG40uI3eba4oJQ9zKc7Pw7ygOcDO5ykgZ67GrPs0ybMhhy5W5UCQFFKmS6lwHHilQ6g+GQD5gVnkZr7QClKUApSlAYv2hD+OMH4pj4sICyx2g5wk5weXrjY/SskHNQ276XeevjMqO02427PZluPc3K7HU2nBwT1QoJAwN9z1B2mKc+NAQ692S6P6sauMcPLbSWOyeRL5BHSlX6xBbOykrBOepOw25Qa9oT7S79JDnOFuvqWjmOchALWPllCz7+tSl9aWmluKIAQCoknwFROwNhctora5Fx4iFkkgnneUpSwT6FI/tGrR5Mrn6Tw09MYttkmypTg7Fd4lJSpGTkuS1IT9VKH1rGu1lRbfjH44Jak8oAWQeV1Uhbqj8v1igPKvOUj/AHDiklHflxlqV0yTMQfrvUi1ID9lLKdj2rRB9e0TVuUYZxIjFvgOJ0/YUoJb5bisqwduV1LoAPjjK0//ACptpp1L+nrY6gqwqK394b/dFR5ll1GlLQqAwp53tIbvKTnAK0c59klR9q32mOVNnZaRy8jS3G0AZ2SlagBv44FVkb1vLZ6361m8W5UL4lyMFrQpS2wCSEqBKd9sHGPevtmtLFohCMw466oqK3XnlczjyzuVKPmfTAHQADArYV82qpqfaV5IksLfUwh5tTyBlTYWCpI8yOor1oBSlKAUpSgFKUoBSlKAUpSgFKUoDT6ow7alwlJ5hNWmKpOAcoWcL6/0Oasa1o7VdwdJJQ9JUhGRjAQAg490qr93VRevcdGAW4bSpBz4uKylH5dp9RS1o+CtDXN3lJb7RZH4lK7yj7kmrwOa974NCmADoaBDYcLaW3oyEKxkhKZKP8BW7vx/kjKVbhyWwk/LtUn/AArBDTrOn7U093VrfjFxIOcEuJWRn0O3tWfe08zEMZx/LWP+4GrIyb3RmssNsMNstJCW20hCEjokAYA/KvDTxUHLm2rGG5ygnBzsUIX/ABUdqy6w4CUR77JShKUiQyhwhIxzKSohSj64Uge3pUT4Lad+o3danU9uuF1tD0O03RVskuYAkpaDhSPEAHHUeOcitrX2szsIxorRFs0gy6YZcfmyN5Mx9RU46ck/IDc/PxzUnpSgFKUoBSlKAUpSgFKUoBSlKA//2Q=="/>
          <p:cNvSpPr>
            <a:spLocks noChangeAspect="1" noChangeArrowheads="1"/>
          </p:cNvSpPr>
          <p:nvPr/>
        </p:nvSpPr>
        <p:spPr bwMode="auto">
          <a:xfrm>
            <a:off x="63500" y="-538163"/>
            <a:ext cx="112395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18" y="1412776"/>
            <a:ext cx="1622616" cy="213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25" y="3628895"/>
            <a:ext cx="2268855" cy="249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15" y="3643440"/>
            <a:ext cx="2268855" cy="232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e 11"/>
          <p:cNvGrpSpPr>
            <a:grpSpLocks/>
          </p:cNvGrpSpPr>
          <p:nvPr/>
        </p:nvGrpSpPr>
        <p:grpSpPr bwMode="auto">
          <a:xfrm flipV="1">
            <a:off x="233363" y="620713"/>
            <a:ext cx="8785225" cy="360362"/>
            <a:chOff x="-1966664" y="908720"/>
            <a:chExt cx="8784976" cy="432048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-1966664" y="1340768"/>
              <a:ext cx="632283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932415" y="908720"/>
              <a:ext cx="188589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4356169" y="908720"/>
              <a:ext cx="576247" cy="4320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66688" y="180975"/>
            <a:ext cx="8634412" cy="374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LXRAB31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7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5207" y="1141764"/>
            <a:ext cx="8372288" cy="482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hangingPunct="0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Connection diagram variant</a:t>
            </a:r>
            <a:b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</a:br>
            <a:r>
              <a:rPr lang="en-US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 	</a:t>
            </a:r>
            <a:r>
              <a:rPr lang="en-GB" sz="1000" dirty="0" smtClean="0">
                <a:latin typeface="Eurostile LT" pitchFamily="2" charset="0"/>
              </a:rPr>
              <a:t>L </a:t>
            </a:r>
            <a:r>
              <a:rPr lang="en-GB" sz="1000" dirty="0">
                <a:latin typeface="Eurostile LT" pitchFamily="2" charset="0"/>
              </a:rPr>
              <a:t>	Switching voltage AC 250 V</a:t>
            </a:r>
            <a:endParaRPr lang="fr-FR" sz="1000" dirty="0">
              <a:latin typeface="Eurostile LT" pitchFamily="2" charset="0"/>
            </a:endParaRP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N </a:t>
            </a:r>
            <a:r>
              <a:rPr lang="en-GB" sz="1000" dirty="0">
                <a:latin typeface="Eurostile LT" pitchFamily="2" charset="0"/>
              </a:rPr>
              <a:t>	Neutral</a:t>
            </a:r>
            <a:endParaRPr lang="fr-FR" sz="1000" dirty="0">
              <a:latin typeface="Eurostile LT" pitchFamily="2" charset="0"/>
            </a:endParaRP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Q1 </a:t>
            </a:r>
            <a:r>
              <a:rPr lang="en-GB" sz="1000" dirty="0">
                <a:latin typeface="Eurostile LT" pitchFamily="2" charset="0"/>
              </a:rPr>
              <a:t>	Control output "Fan speed I", AC 250 V (6A)</a:t>
            </a:r>
            <a:endParaRPr lang="fr-FR" sz="1000" dirty="0">
              <a:latin typeface="Eurostile LT" pitchFamily="2" charset="0"/>
            </a:endParaRP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Q2 </a:t>
            </a:r>
            <a:r>
              <a:rPr lang="en-GB" sz="1000" dirty="0">
                <a:latin typeface="Eurostile LT" pitchFamily="2" charset="0"/>
              </a:rPr>
              <a:t>	Control output "Fan speed II", AC 250 V</a:t>
            </a:r>
            <a:endParaRPr lang="fr-FR" sz="1000" dirty="0">
              <a:latin typeface="Eurostile LT" pitchFamily="2" charset="0"/>
            </a:endParaRP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Q3</a:t>
            </a:r>
            <a:r>
              <a:rPr lang="en-GB" sz="1000" dirty="0">
                <a:latin typeface="Eurostile LT" pitchFamily="2" charset="0"/>
              </a:rPr>
              <a:t>	Control output "Fan speed III", AC 250 V</a:t>
            </a:r>
            <a:endParaRPr lang="fr-FR" sz="1000" dirty="0">
              <a:latin typeface="Eurostile LT" pitchFamily="2" charset="0"/>
            </a:endParaRP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Y1 </a:t>
            </a:r>
            <a:r>
              <a:rPr lang="en-GB" sz="1000" dirty="0">
                <a:latin typeface="Eurostile LT" pitchFamily="2" charset="0"/>
              </a:rPr>
              <a:t>	Control output "Valve actuator heating" or Electrical heater, AC 250 </a:t>
            </a:r>
            <a:r>
              <a:rPr lang="en-GB" sz="1000" dirty="0" smtClean="0">
                <a:latin typeface="Eurostile LT" pitchFamily="2" charset="0"/>
              </a:rPr>
              <a:t>V (6A)</a:t>
            </a:r>
            <a:endParaRPr lang="fr-FR" sz="1000" dirty="0">
              <a:latin typeface="Eurostile LT" pitchFamily="2" charset="0"/>
            </a:endParaRPr>
          </a:p>
          <a:p>
            <a:pPr hangingPunct="0"/>
            <a:r>
              <a:rPr lang="en-GB" sz="1000" dirty="0" smtClean="0">
                <a:latin typeface="Eurostile LT" pitchFamily="2" charset="0"/>
              </a:rPr>
              <a:t>	Y2 </a:t>
            </a:r>
            <a:r>
              <a:rPr lang="en-GB" sz="1000" dirty="0">
                <a:latin typeface="Eurostile LT" pitchFamily="2" charset="0"/>
              </a:rPr>
              <a:t>	Control output "Valve actuator cooling", AC 250 V</a:t>
            </a:r>
            <a:endParaRPr lang="fr-FR" sz="1000" dirty="0"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</a:p>
          <a:p>
            <a:pPr lvl="0" eaLnBrk="0" hangingPunct="0">
              <a:defRPr/>
            </a:pPr>
            <a:endParaRPr lang="en-US" sz="1000" b="1" dirty="0"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000" b="1" dirty="0"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	</a:t>
            </a:r>
          </a:p>
          <a:p>
            <a:pPr lvl="0" eaLnBrk="0" hangingPunct="0">
              <a:defRPr/>
            </a:pPr>
            <a:r>
              <a:rPr lang="en-US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	</a:t>
            </a:r>
          </a:p>
          <a:p>
            <a:pPr lvl="0" eaLnBrk="0" hangingPunct="0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In 2p application we can use the thermostat 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to 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		ensure 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the suitability of the 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request and the water 					temperature</a:t>
            </a:r>
          </a:p>
          <a:p>
            <a:pPr lvl="0" eaLnBrk="0" hangingPunct="0">
              <a:defRPr/>
            </a:pP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endParaRPr 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Eurostile LT" pitchFamily="2" charset="0"/>
            </a:endParaRPr>
          </a:p>
          <a:p>
            <a:pPr lvl="0" eaLnBrk="0" hangingPunct="0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urostile LT" pitchFamily="2" charset="0"/>
              </a:rPr>
              <a:t>					   C/O-38505</a:t>
            </a:r>
          </a:p>
        </p:txBody>
      </p:sp>
      <p:sp>
        <p:nvSpPr>
          <p:cNvPr id="182276" name="AutoShape 4" descr="data:image/jpeg;base64,/9j/4AAQSkZJRgABAQAAAQABAAD/2wCEAAkGBhAQEQ0PExAQERAUDw0RGBESFhEQFhgYFBQWFBQQFBMXGyYeGCUlGhcUITsgJCkqLC4sFR4xNTAqNSYrLCkBCQoKDgwOGA8PFjQfHR0vLywqKSw1LCkwKSksKiwpLCkpLCwpLCwpKSwsMSwpKSwsKSwsLDIpKSkqKSosLCwsLP/AABEIAGkAiAMBIgACEQEDEQH/xAAbAAEAAgMBAQAAAAAAAAAAAAAAAQUCAwYEB//EADUQAAIBAgMGAwcDBAMAAAAAAAABAgMRBBIhBRMxQZLRBhVUIlNhcZGhsTJRgRSCwdIjUnL/xAAZAQEAAwEBAAAAAAAAAAAAAAAAAgMEAQX/xAAiEQEAAgIBBAMBAQAAAAAAAAAAAQIDERIEITFRQWGhIhP/2gAMAwEAAhEDEQA/APuIAAAAAAAAAAENkmMzkibi5xcNqV3wxWJctbwWE3ii+cM2VXtw4now2InVmqdatiF7Lag6TwifxvF3l8iic9Y+Fn+c+3WXBx/mNdXUK2KnTTklKOF3tlyWd/r+dj07Hx1SVeEXWxU9JZoVqG5ilbinlWt7czsZomdaJpp1AIRJerAAAAAAAAAAAAAAhokAY2KXa9RKth5trJBYhTlyjmUMqk+Vy7Zy8ZbzFY+E/ahHcRUdMusb6rm9FxMvU34017W467lZ+G6sZUKSTTcU07O9rttFrY5rw1Uy4jHUVZU4ypNRSWjktdePY6VFuK26wjeNWEiQC1AAAAEACQQAJBAAm4IIzoDIGKlck4K/buN3NCrUs5WWVJaXcmorXlxKjY+G3cXN2bqNS+KsrWb5nq8ZVorDOLaUpVKKS5v203ZCkv8Ajpf+F+Dz+r7y1YY7KzasN1VhjOKz0k4R00V1dvnxOwRyfiNN4Z243Rf7M2rSxEIzhJO6V1fVPmmuRPpLdtShmjw9wITJNygAAHMbjaPv4dEOw3G0ffw6Idjb5TjvUUumXceU471FLpl3PM45fU/jVuv01bjaPv4dEOw3G0ffw6Idjb5TjvUUumXceU471FLpl3HHL6n8N1+mrcbR9/Doh2G42j7+HRDsbfKcd6il0y7jynHeopdMu445fU/huv01bjaPv4dEOxorbAxFZ5q1dXSSVoLhfXg0ezynHeop9Mu55sT/AFtF5W4VrpO6jPTiraEbVya8S7Ex8TDQvDWW6/qKi1v7LnDl+yZl5E/U1uup3I32PldrD5l+6cIr5Wm0yU9o+ma/uo/7HIrl14T3EeZYrw5DMpyqym1/3cpfS70LebVopclYpq+Lx1NZp4aeXm45Kn1UW39jOj4lw7SzPLL9uH2ZC8X+YSiYWdWnGcXCXAqJ+F4Zs8Kkqc+Uo3i/qnc2VPENNtRpRlVm+EYpyf0RuqLGxpyqyo0kopycMzc7JXfDTh8WKUv5iHJtEeUUtuV8JKMcQ97RbS3yVpR+MraSX3XxOphNNJppppNNapp8Gjm8yr0HzUo3+h6PB2JcqDpvjSnKn/H6o/Z/Y2dPmm382UZaa7wvwAbWdAJAEAkAQCQBAJAEAkAQ0a6mGhLjCL+aT/JtAGqnQjH9MYx+SS/BnNaGRDODk9jUnT3tFp2p1ZQWj1V/Zt++ljf4dg6eJxdOzyyjTqJ8rpuL1+Tj9Czx+LtJQT1XtP4cor8npweKzq/NOzX+fpqU16aaTz2nOflHF6gAXoAAAAAAAAAAAAAAAABhVqKKbfBJt/JaszMKqumg5LkMNjHOFOq75qqVaXwc9Yx/iLiv4LPC1nCtB8I1JZFHnbI3G/8AMZdZW0IywiWHq0q0oQ9mnWp051oygv0KaheUZJWTvo7XXEsNmUZ1asasqdSnSp5nFVFlnOUllzZOMElm46tvlY13mvHsy03ydCADI1gAAAAAAAAAAAAAAAAAAiwsSAAAA//Z"/>
          <p:cNvSpPr>
            <a:spLocks noChangeAspect="1" noChangeArrowheads="1"/>
          </p:cNvSpPr>
          <p:nvPr/>
        </p:nvSpPr>
        <p:spPr bwMode="auto">
          <a:xfrm>
            <a:off x="63500" y="-492125"/>
            <a:ext cx="1295400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8" name="AutoShape 6" descr="data:image/jpeg;base64,/9j/4AAQSkZJRgABAQAAAQABAAD/2wCEAAkGBhAQEQ0PExAQERAUDw0RGBESFhEQFhgYFBQWFBQQFBMXGyYeGCUlGhcUITsgJCkqLC4sFR4xNTAqNSYrLCkBCQoKDgwOGA8PFjQfHR0vLywqKSw1LCkwKSksKiwpLCkpLCwpLCwpKSwsMSwpKSwsKSwsLDIpKSkqKSosLCwsLP/AABEIAGkAiAMBIgACEQEDEQH/xAAbAAEAAgMBAQAAAAAAAAAAAAAAAQUCAwYEB//EADUQAAIBAgMGAwcDBAMAAAAAAAABAgMRBBIhBRMxQZLRBhVUIlNhcZGhsTJRgRSCwdIjUnL/xAAZAQEAAwEBAAAAAAAAAAAAAAAAAgMEAQX/xAAiEQEAAgIBBAMBAQAAAAAAAAAAAQIDERIEITFRQWGhIhP/2gAMAwEAAhEDEQA/APuIAAAAAAAAAAENkmMzkibi5xcNqV3wxWJctbwWE3ii+cM2VXtw4now2InVmqdatiF7Lag6TwifxvF3l8iic9Y+Fn+c+3WXBx/mNdXUK2KnTTklKOF3tlyWd/r+dj07Hx1SVeEXWxU9JZoVqG5ilbinlWt7czsZomdaJpp1AIRJerAAAAAAAAAAAAAAhokAY2KXa9RKth5trJBYhTlyjmUMqk+Vy7Zy8ZbzFY+E/ahHcRUdMusb6rm9FxMvU34017W467lZ+G6sZUKSTTcU07O9rttFrY5rw1Uy4jHUVZU4ypNRSWjktdePY6VFuK26wjeNWEiQC1AAAAEACQQAJBAAm4IIzoDIGKlck4K/buN3NCrUs5WWVJaXcmorXlxKjY+G3cXN2bqNS+KsrWb5nq8ZVorDOLaUpVKKS5v203ZCkv8Ajpf+F+Dz+r7y1YY7KzasN1VhjOKz0k4R00V1dvnxOwRyfiNN4Z243Rf7M2rSxEIzhJO6V1fVPmmuRPpLdtShmjw9wITJNygAAHMbjaPv4dEOw3G0ffw6Idjb5TjvUUumXceU471FLpl3PM45fU/jVuv01bjaPv4dEOw3G0ffw6Idjb5TjvUUumXceU471FLpl3HHL6n8N1+mrcbR9/Doh2G42j7+HRDsbfKcd6il0y7jynHeopdMu445fU/huv01bjaPv4dEOxorbAxFZ5q1dXSSVoLhfXg0ezynHeop9Mu55sT/AFtF5W4VrpO6jPTiraEbVya8S7Ex8TDQvDWW6/qKi1v7LnDl+yZl5E/U1uup3I32PldrD5l+6cIr5Wm0yU9o+ma/uo/7HIrl14T3EeZYrw5DMpyqym1/3cpfS70LebVopclYpq+Lx1NZp4aeXm45Kn1UW39jOj4lw7SzPLL9uH2ZC8X+YSiYWdWnGcXCXAqJ+F4Zs8Kkqc+Uo3i/qnc2VPENNtRpRlVm+EYpyf0RuqLGxpyqyo0kopycMzc7JXfDTh8WKUv5iHJtEeUUtuV8JKMcQ97RbS3yVpR+MraSX3XxOphNNJppppNNapp8Gjm8yr0HzUo3+h6PB2JcqDpvjSnKn/H6o/Z/Y2dPmm382UZaa7wvwAbWdAJAEAkAQCQBAJAEAkAQ0a6mGhLjCL+aT/JtAGqnQjH9MYx+SS/BnNaGRDODk9jUnT3tFp2p1ZQWj1V/Zt++ljf4dg6eJxdOzyyjTqJ8rpuL1+Tj9Czx+LtJQT1XtP4cor8npweKzq/NOzX+fpqU16aaTz2nOflHF6gAXoAAAAAAAAAAAAAAAABhVqKKbfBJt/JaszMKqumg5LkMNjHOFOq75qqVaXwc9Yx/iLiv4LPC1nCtB8I1JZFHnbI3G/8AMZdZW0IywiWHq0q0oQ9mnWp051oygv0KaheUZJWTvo7XXEsNmUZ1asasqdSnSp5nFVFlnOUllzZOMElm46tvlY13mvHsy03ydCADI1gAAAAAAAAAAAAAAAAAAiwsSAAAA//Z"/>
          <p:cNvSpPr>
            <a:spLocks noChangeAspect="1" noChangeArrowheads="1"/>
          </p:cNvSpPr>
          <p:nvPr/>
        </p:nvSpPr>
        <p:spPr bwMode="auto">
          <a:xfrm>
            <a:off x="63500" y="-492125"/>
            <a:ext cx="1295400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0" name="AutoShape 8" descr="data:image/jpeg;base64,/9j/4AAQSkZJRgABAQAAAQABAAD/2wCEAAkGBhISEBIQExESFBATEBASFxUWFRASEBIWFBUVFRUUFRMXHiYeGB0jGRISHy8gIycpLCwtFR4xNTAqNSYrLCkBCQoKDgwNFA4PGDUlHyQvNS0pNS0sLCwpNS0qMi0pLC4yNiksLzUpLDUsKS4sKSkpLCopKSkpKSosKSwsLCwsLP/AABEIAOEA4QMBIgACEQEDEQH/xAAcAAEAAQUBAQAAAAAAAAAAAAAABwIDBAUGAQj/xABCEAACAQICBwUFBAYKAwAAAAAAAQIDEQQhBQYSMUFRYQcicZGhExQygbFygsHwQkNSotHhFiRiZJKTs8LS8SNTsv/EABkBAQEAAwEAAAAAAAAAAAAAAAADAQQFAv/EAB0RAQACAgMBAQAAAAAAAAAAAAABAwIREhMhBEH/2gAMAwEAAhEDEQA/AJxAAAAAAAAAAAAAAAAAAAAAAAAAAAAAAAAAAAAAAAAAAAAAAAAAAAAAAAAAAAAAAAAAAAAAAAAAAAAAAAAAAAAAAAAAAAAAAAAI4x2vuJnJuk404XdlsqUmubb4+BIeIb2JW37MreNsiE8PK0UpNJ3e9pb3dICUNUNY5YqE1NJVKbim45RkpJ2duD7rOgOF7M13sU7rN0beCU8/A7oAAAAAAAAAAAAAAAAAAAAAAAAAAAABzuuemZUaUacHapV2o34xil3muuaS8egGxxusOGpPZnWgpLfFXlJeKjdowJa84RO21N9VCVvUjyVNLLe/QKnf+X8wJEhrxhH+lNeMJ/gYeI7Q6K+ClVl1exFfVv0OUoTpqMoulGTe6TctqPgr29Cy6ceQGdrFrnXxFOdOlH2UHGSaTvUnlu2uC6LzI5qYVtvaass7Nd771+VztYwSZ7KpT4uN0r5mtfR26902KLuvfm2i1ZxNahU9pSlJKKeb+F3fw8mrXv8ALpaSdF9osJRXtqUoy/ah3ovn3XmvU5CU4yWTuhTppFasOGMY72nZnzynLSR/6Y4O1/bfuVb/APyU/wBNMH/7X/l1f+JweGnTi7ypqceV3G/3lmizVhFtuK2Ve9r3suV2UTSLT1wwb/XJfajUj6tWNrQxEZxUoSjKL4xaa80RBGmuO7mv4GdonSksJVVSLbptr2keEo8Xbmt6fS3ECVQU05ppSTumk0+ae4qAAAAAAAAAAAAAAAAAAAAcd2gYd3oVf0VtwfJN2cfPZl5HYlnGYOFWnKnNXhJWa/FcmnZ36ARHxKkze6Q1apU6jprGYdSVnsVZxp1En8Pj5IQ1MrSjtQqUZp7tmd0/nawGj2zxzN3LUXF2y9j4Oc0/SLLGI1LxkVfYhLpCom1/jUQNFisS4xus80U0K6nHaW7NGPi68Vtxm7OLcZJ5Si+TW9MvaOp2pQtxV/N3/ECxidIbM9hLO68n+WZMKpi4/Cr2kZ/2WvGzuvqzP0ToaviL+xpuSTs5XSgny2nlfoBVGoVqRsq2ouOVtiNF5Z3qPLpuLuH1Ixue3GiuTjNv6oDUlFS/wpXk2klxbeSXmzpaWo2Ie9014yk/ojeaB1OhQn7ac/aVUnbLZhC++y4vfm/IDdaOw7p0aVN5uFOEX4xik/oZAAAAAAAAAAAAAAAAAAAAADn9cdao4KjdWdeaapx3q63yl/ZV147jP09punhKEq1TcslFW2pye6Mb/lJN8CD9M6XqYmtKtUd5SeS/RhHhCPRfzAxcXVdWUp1HtynJyk3m23vZr54Jxe1BtPo9l/KSM0xMTUb7kPvPl0A3eq/aRi8I1Fydajxp1JNuPPYqZuPHmuhv9cu0f3vDwo4eM4Qmr1dpJS35U01vWV2+OXU4BaOS3t36FzDYq6ae9eqNP67Jww1H62/lrjLLc/iqVFKPW2/jc73QeAdWNKnG204R37so3OKjh9pZ3TOv0bjNmMJJ2eyndcMiXw5zPKFPtxiOMtTrC3ZJNrPhveTyuavQel6mDxMcRS3r4obozi/ig+j9HZmw0w1N2638v+zSvuvPxzJ/TZMXeKfPXE1evojQ2l6eKoQr0neE184tZOMlwad0ZpwPY5O+Erv+9P8A0qZ3x0q8uWMTLn2Y8cpiAAHt4AAAAAAAAAAAAAAAAAAAAAHB9ryfulF/3letOoRTGpzJc7W6d8DB/s4mm/ONRfiQ+B7icRayXxPd06lyjSUVbzfFswlTvVfKy/gZtWooxb4JAY2OxVu7H4n6FijQ2akHnZv1K8HC95u+03+bGYofnkRuq7MdK1WdeW2Qps995nFWjKy5NJpeBYjO2Tfz3JntSWWTV+rOLHZVl547E9duPvqmnO187ve23dljFV7x33zvuLVVu74/QqpUXa7L1UZ2ZcpRsuwrx4wnfs/0XRoYGl7GcaiqL2k6kW2pzaSla+61lG2T7uedzpCCdQ9bZYLExhKX9UqySqJ/DBvJVVytlfmvBE6pnYiIiNQ5Mzudy9ABlgAAAAAAAAAAAAAAAAAAAAAarWXV+GNoOhOUoraUlKNrqUb2unvWe4hzWTUzE4N3nHapXyqxu4P7S3wfR/JsngpnBNNNJpqzTzTT4NAfMVaps1FLg0k/UqxdW8LLi4r1/kTZpLspwNWUppVKTlwpySgvCMk0vDcc3rH2RU6OHqVsPWquVKEqmxU2JKSim2ouKTTsst4Ef0kXkWKMi/FgVbF9+4SwqfDMqRnYGaUoy7u/issrAYEcLZZxszFxGJS7qV36I6HWHH06jXs47Ktbr4nPVcLZZGBZqUW8771uJb7OtfqU6NLB15OGIhFU4ynZQrJZRUZftW2VZ77ZXIpjSyyefjkeShdZr+BkfTAIh1M7TJ0HGhi3KdDKMaucqlL7b3zj13rrwlulVjKKlFqUZJSTTTTTzTT4oCsAAAAAAAAAAAAAAAAAAAAAAAA8lG6s9x6AIF131ZeBxUoqL93qNzpPOyXGnfnF+lmaaEz6B1g0BSxlCVCqnsvNNZShJXtOL5q782nkyE9Z9TsRgJNzW3h3K0a0U9l8lNfoS6PLfZsDXxkXFMwoVvzxLqrAXG7v8/U9td9PAxqde/ii/GQHnu298Ou5HuzytkXoyyt4fn6nsabe5X8AMSpSOn7Ptcp4StGhUk3hKklGz/Uylkpx5Rv8S+fO+gnCxg4qO8D6ZBptTtIuvgMNVbvJ0YKT5yh3JfvRZuQAAAAAAAAAAAAAAAAAAAAAAAABRVoxlFxlFSi1ZppOLT4NPeVgDhtN9keDrd6i5YaXKFpUf8t7vutHK4rsexsZWp1sPOPOTqU5fOOzJepMYAhel2OY5ybdXDRy/aqyu/DYXmaLS2ruKwjXvFFwjKTjGalGUJNK9k0+XO31PoU5ztB0P7xgK0Ur1KaVaHPap5tLxjtr5gQrTkbLAaXnRUlDZTkrXaTkvC+409CoZCYCrO+Zh10ZM2Y1cCY+yPEbWjVG/wAFetHhldqf+/1O0I87F6v9VxELq6xN7cVtU4Z/PZfkSGAAAAAAAAAAAAAAAAAAAAAAAAAAAAAADxo9AHz3rDov3bGV6FrRhUbj9iXeh+7JeRio7ftg0Ts16GKSyqQdGX2od6N/GMpf4DhYSAqZj1UZEixVQEldic//AB4tcqlF9M4yX4MkwjHsTXdxn2qH0qEnAAAAAAAAAAAAAAAAAAAAAAAAAAAAAAAAAc12iaJ940fWSXeppV4+NPN+cdtfMg+lM+k5wTTTV0001wae9HzvpbRrw2JrYd/qqsorrHfB/OLi/mBZuWarL1y1UAkjsUj3MW+G3RXkpv8AFEmkfdjmj5ww1arJNRq1Y7F795QjZyXS7a+6yQQAAAAAAAAAAAAAAAAAAAAAAAAAAAAAAAABx+tvZ1TxlT28ajpVnFRk7bcJ2yTaumnbK6fyOwAEVQ7IsRezr0dnPNKo307tl9Te6J7KMNTalWnKu1Z7Ntil84q7fn8juABTTpqKUYpKKSSSSSSWSSS3Iq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2" name="AutoShape 10" descr="data:image/jpeg;base64,/9j/4AAQSkZJRgABAQAAAQABAAD/2wBDAAkGBwgHBgkIBwgKCgkLDRYPDQwMDRsUFRAWIB0iIiAdHx8kKDQsJCYxJx8fLT0tMTU3Ojo6Iys/RD84QzQ5Ojf/2wBDAQoKCg0MDRoPDxo3JR8lNzc3Nzc3Nzc3Nzc3Nzc3Nzc3Nzc3Nzc3Nzc3Nzc3Nzc3Nzc3Nzc3Nzc3Nzc3Nzc3Nzf/wAARCACfAKMDASIAAhEBAxEB/8QAHAABAAIDAQEBAAAAAAAAAAAAAAYHBAUIAwEC/8QAQxAAAQMDAgMGAwQFCQkAAAAAAQIDBAAFEQYhBxIxEyJBUWGBFHGRFTJCoQgjUlOxJDNicpKiwdHwFyY0Q3OywuHx/8QAGgEBAAMBAQEAAAAAAAAAAAAAAAECAwQFBv/EACsRAAICAQMDAgQHAAAAAAAAAAABAgMRBCExBRJBIlETFGGBMmJxkcHR4f/aAAwDAQACEQMRAD8AvGlKUApSlAKUpQClKUB+FuIQgrWoJSBklRwBUWv/ABA07ZJsaG/ML8h87IiILxSnzUE5wPz9KjXGe6IS9YrLJlojwJkguTuZRSFsN4Kk59egHicVAOFNxtNjevGqLqBEil1MWMENlXKpZKylON9kge1ZW2OEXJLLXglFyDiHptLnZvSZTCsZ/lEF5ofVSBWbb9aaZuKuWHfIC14yUl4JI9jWoja+0pJaDiL/AAUg+DrwQfcHBr8re0VqFJLj1jnho7haml8pPz6eNeYupzX46mi3YvcmbT7TyAtlaVpPRSDkfWorqfiNprTjy4kuap6ekf8ACRmy44TthJ8AdxsSKguv7BYtO6Yk33Si1W+c0tpKXYMpQSvKwMEBRB2JqDaNH2XovUeqkALuDakxI6z1ZUsjmWPXvflXdVqoWV96XnH3KuOCy53GMW9hiTN03MZjPkhsrfbDhx5ozke9THRutrPq2A5Jtzim3GTh6O9hLjXqRk7eo296hejeGWnhp9h+7QvjJkxgKecdUru82+E7jBH7Wx+tU9rq3RtP6sulrtLzgjIKUY5yTgpSooJ8QD/Coo1dd1jrjyiXFo6Jv3EnTlocMduS5cZnT4a3t9srPkSDgfWsOBrq93Fw/CaKubbXNgLmLSxj1IVv9M1g8GpLMjQsFSW223UFbKikDK8KOCfbH0qZTZsS3x3ZEx9phltJUtxxQASK4NR1OcLHXCG6LRgnuaa2a9Yc1ILBere9apy2y40p5xBadHklQO567Y8DUyBzXP8AxsnWq8xNMXOLIL8R5byStnHMUAo5gAfEHz8anXBK+u3XT8yE9Jcki2yiyw+595bJGUZ9dj+VelprZW1KUlh+SjWGWPSlK6CBSlKAUpSgFKUoBQ9KUoCqOOmkLhfYEW6Wptb70BKw4wgZUttWMlIHUjHSqWiOlVgmWKUsRH2ZSZjSZBLfOeQoUjfoSCkjPka6/IzWj1FpGxakaCLxbmXynZLmOVafkobioayDlNrT8pwJWuTa0NnGVLukfIH9ULKvoK/cHSt3us34ayw13LvFPbRUlTQPkVkADw646iulbfwv0dAQEt2Rh0g55pGXT/eNSxlhthsNstobbAwEoSAB8gKncFCWfg9qFnTtzE2U1GdkR8iIykOKdUnvIQpfRI5gPu5z51DNJ3RqJGu2mb64uDDuSUpU8tnmMZ1JBSpSSM42APiOox1rrIjauduNdnYc4nW5hsdgLkyx2rqU57xcU2VepwE1WcVJYYEbVesLLbW7f9uWBURLZS1cPim3l8oHRICuYkbAZR5ZqEp0/fr+9OuNuiTbq0lSnHZiWVYc8yAep9BvWBPtqoc66xC5zGAtaFK/a5XAjz9a650u1Fa07bEwUtpjiK3yBAGMcoqldUIZaS3JbyclNByAwp+Pc3Y0xpQ543facSc42Pj+W1eeZN2mMquE7KnTgSJb5UEgftHcj5V1/cbJa7mnluNthyhnOH2Er/iK0zfDrR7a+dOnoBOc4U3zD6HatMb5IOd9QBV0gWi06dhTJ0O2JW38WzHWQ+8shSyBjYbDAq8uDekpGltMlVwymbOWHnWv3QxhKT6gdfU48KnMeMzFZQzGZbZZQMJbbSEpSPIAV6gY6VEY9qwgfaUpVgKUpQClKUApSlAKUpQClKUApSvhIFAfT0rnPiBNf1hxGdFvdjW9qyDsFTJToQlBQ4SVnP8AS2AGc4z8rL4j8QVadktWWyRVTb7KSFNNhPMlsE4BIG5OxwPTJxUMtHB5d1Qu5aquEludLWp55phKAUqUcnKtxnfwFc+o1FdMczeCUm+CrNRSZEe9XRtVyYuCpPdflshJQ/kpWSMbDvJHTyroTgrqdN/0m1FW3ySLYERl97POAnuq9wPqKrnXWhUaXSqXBsDFwtKEjneckvmQ2SN1HlUEgZ8eU9d/TT6dku2hl7UmhZbyH4iM3G2SiF/qv2gRjnQD8lCpqvrnBSi9g00dQ0qPaG1PG1Zp5i6R0ltSu480Tns3B1GfEeR8QakIOa3IFKUoBSlKAUpSgFKUoBWPKmR4bKnpT7TLSTgrcWEpHzJrQa31axpiCgNo+Kuco9nChIOVvL6Db9kZ3NRq26NfuzqLrr6Qm6Tz3mog2jRhv3QgbKIydzn361zajVV6eOZ/t5JSySBziJpvteyhzF3F0gkItzC5B/uAge9eTGunZCA41pHUnZq6FcdpCv7KnARUU1PxPsWmVqgWKI3OkJPKpMYhLSD0wVDqfQZ6VqW7pxO1EPimlRtPW/rzSUJb2z174KvfYGuZaq+S7u1RX5n/AAThE8kcQjGOHdIaqJBxhqChzwB/C4fP/WK9Fa8dC20DSGpcrAxmM1tnJGT2mB0PXGNvMVWM+GqQUCZxcQ48rACIo5snOwHI4M9awHrFGcCVrueuLshSClxUa3OAE43GVnpv03raF85L+lIYLfc1lcS3zx9HXpeOvaLYR4f9Q1FNTcQb2yyQ4u12BlWxU9JEmWEkD7jSMjmyfHI8agcixaXYj8kiya7YYKicuQ0hIOOuCcZqMzLNZXme0s1+QpZWB8NPY+HWkZ/ayUnHj0rSE5t+rb7f6yC1OB8X7R+2NRzVKlTXpRYTJe3cCQlJPyzzJ6eWOgFWwBiqp/R7f5tOXNnP3JoXjy5kJH/jVrV811Jyeplk2hwfh1pDzam3EhSFAhSSMgg1zrcoP+z/AIpx24mRCLyFNoKirMdw8qknzx3hvnoOtdG1Rn6Q7aUXWzPIADimXAVA77KGP4mtuk2P4rr8SRE+Mm44VqOneJeoNMoWfhHCpbSM7JKSCNv6q8ew8qusdKoeGhUf9IKCUOYEhlKlBO3WL0PnunNXyOlfR1PuhF/QxYpSlaAUpSgFKUoBWNcZbUCBImSFhtlhtTjiz0SkDJP0rJqAccZi4fDyeGlEF9bbRI8ioZ/IUBoOHcORqm+y9d3pACnFFm2skbNNDIyPXqP7R8a0vGTXy2nF6dsj5SobTZDatwf3YI8fP6edWJbA3pfQccuJA+z7aFuJI6qS3lWwz45rliZJdmTXpT5/WvuKcWrzUo5P5mvG0sPmtTK6e6jsjSWywWFpBiPpnT8a+rhtTb9dXjHs8Z3ogcwSXCDtkk/TG4yauGzcPIZaS/qqQ5f56lc61y1EtJOMYQ1nlA+Y+nSqm1U2uJonQ2pYCxzwEobKd8cwwoHr5oIPnkeVdGx3EPMNvNnKHEhSSfIjIr0aO2eZ+ctfph8FGY0W02+G2huJBjMIR9xLTQSE/LArLAx41+qV0EH5Kc7HBFRbUPDzTF/ClTbTHQ8pXOp+OnsnFH1UnGfepXSgKD0ik8NuJMvTs9xaoE8J+GfXgA9eQnfHmk+uKuoHNVf+kcYCbLbO1aQq4LfUGV82FJbAyvbxGeX6itNpPircbZZWHNS2uZJhfzbVyaTnnIOMKzsT13z4dDXjdS0ErWrK+fJpCWNmXQpQSMmueNZXI664lRosBaXoLTqI7KhukoBy4vyI+8fkBUn1jxRtV0sD0ViLfI6JGAiU0hLQWM7gKJPUZHSqxamp7GY1p6KYiexWXnnpKVPLZ8U5wlPjuEDJGBvvUdN0Uqs2TWHwhOWdkWloWIjVHF66aiijmt0DCWXRslSuzDacefdCj7j0q7h0qGcIYcGNoK1u2+KI4kt9q7k5UtzJBUT45x7DAqaCvYjFRSivBmKUpVgKUpQClKUANQDjeyt/h9OCIjkgpUhZKP8AlAKBKz6Adan9eUhSUMrU4MoAJUMZ2oCgJN+1Rqjh0Ysdy0KYQ0lMuQib2boQkjuKSvGCcDJyQR86qRxKm3FIWO8lRCt8/wAKtqLpK3Xe63R5NsNxjTyZzIiyPh5MRpxxXIORR5FDAz6eXSsGbwzUUL+BsepUqx3UvLiqHuQofwrGqCqbio7PfghyT8kaTqK4XvTlq0c0wyUpkBLTilHnWtSjyjfYAc+PkBXWUNrsIjDOebs20ozjGcDFU1wS0axa7nNlXqPy3mOrlZjuAK7FBAPPkd3mOcbHIHlmrqGyfatIxjHOCc5PtKhN64iQ9NXFqHqeFJgB7JZkIw824B1Pd7w6j8PjUhsuorRfGQ7abhHlJIzhtYKh8x1FWBtCcdajestb2TSMcLukgmQsZajNDmcc+Q8B6nArfS0urjOpjqCHlIIbURkJV4HFcjavs2pLdcn39SxpfxC19+U8CpLh8ML6e35CgNzr/WcziHc4bUW1FAjlwRmmQpx5wKwTzAeiM4A2361ILVF4sWK3MQ4kFS4qBlttamXSgfs/eyB6eH5VIOC7mmLdYO3RcY32q8SZReUELbHghOfw+vic/IWSm7W5QBE+Jg9D2yf868XWa6cZ9iryl7o0jFe5RuoI3E29WhUO9w20wu0ClLeUw0AQcjvEjHt/nmCv2ZEVtZk3S2h1KSoNsvKfKsdAC2lSQT6qFXDxeVO1BFTbYEi0Jt8ciQ6+7OQlalAHugeAAPv6YqoJdgXFTzKuVpcHNjDM5Czv6Dwru0c3KpOSUc+EVlyXtw+4kW1+DBts2CLUz3YsN0PB1pZSkAIKsDlV5BQ38zVopUCAR41yfpW2JbmuFUxEyHgInRoUZ6QpbZGcDCAkHrhXMCCCRnGD0JwyN1OkYab00+26nKWRII7Usgnk5x4K5cV153KktpSlSBSlKAUpSgFeE3Hwb+f3av4V71HdfS3ImlLgWFlDzrfYoWCBylWxO/kCT7UBWlkuZ01Zpd2aaU87H03bOzQRkKW4pYG2dxlQ8egrd2rWE93ULFpd5lFU59tSltpA5A+8lISRvslsD28a12s2Ux7HqdpsYDMW0tjxPKHcCtXYHXJXERYwAmFdHUnPjzSJJ28+tW+hhhNNkx022lriLeHluKSpyU40E5wFZYjrGR44DasH+tVijpUCC1t65kJynuvxXxsc8i23Wjv0+8P9bVPR0qHyaQeYmLcrdCucVUa4RWZLKurbqAoH2NVjqPgjaZklUrT8p61vZCko++2lWc5H4h7HbwFWzSoLlKRYPFvSiilhxi9xW0jCFudpkehVyrz7/WtpH4xW9K24WrLFcLUtwEOdswVNg+OUnCsexq1iM1jTrfEuDCmJ8ZmQ0oEFDqAoEHrsaAgzWkeGuqXPi4kS3yVrGT8JIU36klKFDf1xWyhcMdFwistWCMrn69spbv05yce1ai98HNNyz29n+Is80KK0PRnVEJV4d0nYZ8EkdNq0T8Liro/L0Sa3qKEgYLKkc7mBnflOFZwPwk9ehoCw4+h9KxnQ4zp+3IWnooR05FbeNbYMUp+GiMNcv3eRoDH5VWtj40Wx18Q9SwJNnlA4UVpK0ZyOuwUn3GNjvVh2i/2i8tFy03KLLSNj2LoUUn1HUUBscAdKYHlQHNfaAUpSgFKUoBSlKAVGNYOlxyBA72H3CVgY3TlLZG/T+dz7VJioDYmovcOeXrKMhKv1UKMFupB3BcK+XI8j2ZOfMetSuSs3iLZor9HbuKdUR3C24wfgmygHCkKCgo59cFBH/veL2qyyI951Nc48v9eHnpjISjPKUSZKeX1JwTU4tkITk6hwspEm6ZHOj90lpBHru0frUdgvKRKuhbWAFOPoURtkGdKyD9aszCLzsjb3VSUX5ycw4VOP2dElpBTjPw7vPnm3xntgPrU/R90VV7Mt2VZrLKkpbXJdhzYXO2jlzhBIIHhnsk1ZsV1L0Zp1GeVaApOfIjNVZrXtsetKxLtPZtltkzpJUGY7anF8oJOAM7AdTWs0rd5d0iPC5RW402O6W3mmnCtIyAtOCQPwqTnbrUGhvqUpQCvnKK+0oDUX3TNlv7fJeLZGlY+6paO+n5KG4+tV3eeCFuLqZWmrrLtkpBynnJcSNj0IIUD65Pyq26UBUEaXxN0pcG40uI3eba4oJQ9zKc7Pw7ygOcDO5ykgZ67GrPs0ybMhhy5W5UCQFFKmS6lwHHilQ6g+GQD5gVnkZr7QClKUApSlAYv2hD+OMH4pj4sICyx2g5wk5weXrjY/SskHNQ276XeevjMqO02427PZluPc3K7HU2nBwT1QoJAwN9z1B2mKc+NAQ692S6P6sauMcPLbSWOyeRL5BHSlX6xBbOykrBOepOw25Qa9oT7S79JDnOFuvqWjmOchALWPllCz7+tSl9aWmluKIAQCoknwFROwNhctora5Fx4iFkkgnneUpSwT6FI/tGrR5Mrn6Tw09MYttkmypTg7Fd4lJSpGTkuS1IT9VKH1rGu1lRbfjH44Jak8oAWQeV1Uhbqj8v1igPKvOUj/AHDiklHflxlqV0yTMQfrvUi1ID9lLKdj2rRB9e0TVuUYZxIjFvgOJ0/YUoJb5bisqwduV1LoAPjjK0//ACptpp1L+nrY6gqwqK394b/dFR5ll1GlLQqAwp53tIbvKTnAK0c59klR9q32mOVNnZaRy8jS3G0AZ2SlagBv44FVkb1vLZ6361m8W5UL4lyMFrQpS2wCSEqBKd9sHGPevtmtLFohCMw466oqK3XnlczjyzuVKPmfTAHQADArYV82qpqfaV5IksLfUwh5tTyBlTYWCpI8yOor1oBSlKAUpSgFKUoBSlKAUpSgFKUoDT6ow7alwlJ5hNWmKpOAcoWcL6/0Oasa1o7VdwdJJQ9JUhGRjAQAg490qr93VRevcdGAW4bSpBz4uKylH5dp9RS1o+CtDXN3lJb7RZH4lK7yj7kmrwOa974NCmADoaBDYcLaW3oyEKxkhKZKP8BW7vx/kjKVbhyWwk/LtUn/AArBDTrOn7U093VrfjFxIOcEuJWRn0O3tWfe08zEMZx/LWP+4GrIyb3RmssNsMNstJCW20hCEjokAYA/KvDTxUHLm2rGG5ygnBzsUIX/ABUdqy6w4CUR77JShKUiQyhwhIxzKSohSj64Uge3pUT4Lad+o3danU9uuF1tD0O03RVskuYAkpaDhSPEAHHUeOcitrX2szsIxorRFs0gy6YZcfmyN5Mx9RU46ck/IDc/PxzUnpSgFKUoBSlKAUpSgFKUoBSlKA//2Q=="/>
          <p:cNvSpPr>
            <a:spLocks noChangeAspect="1" noChangeArrowheads="1"/>
          </p:cNvSpPr>
          <p:nvPr/>
        </p:nvSpPr>
        <p:spPr bwMode="auto">
          <a:xfrm>
            <a:off x="63500" y="-538163"/>
            <a:ext cx="112395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18" y="1412776"/>
            <a:ext cx="1622616" cy="213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e 11"/>
          <p:cNvGrpSpPr>
            <a:grpSpLocks/>
          </p:cNvGrpSpPr>
          <p:nvPr/>
        </p:nvGrpSpPr>
        <p:grpSpPr bwMode="auto">
          <a:xfrm flipV="1">
            <a:off x="233363" y="620713"/>
            <a:ext cx="8785225" cy="360362"/>
            <a:chOff x="-1966664" y="908720"/>
            <a:chExt cx="8784976" cy="432048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-1966664" y="1340768"/>
              <a:ext cx="632283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932415" y="908720"/>
              <a:ext cx="188589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4356169" y="908720"/>
              <a:ext cx="576247" cy="4320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66688" y="180975"/>
            <a:ext cx="8634412" cy="374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" pitchFamily="2" charset="0"/>
              </a:rPr>
              <a:t>LXRAB31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6" y="2852936"/>
            <a:ext cx="30194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1787674" cy="159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90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3"/>
  <p:tag name="RACERSMAXDISPLAYED" val="10"/>
  <p:tag name="TEAMSINLEADERBOARD" val="10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1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2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1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10"/>
  <p:tag name="DISPLAYDEVICENUMBER" val="True"/>
  <p:tag name="RESETCHARTS" val="True"/>
  <p:tag name="ZEROBASED" val="False"/>
  <p:tag name="PRRESPONSE1" val="10"/>
  <p:tag name="SHOWFLASHWARNING" val="False"/>
  <p:tag name="COUNTDOWNSTYLE" val="3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20"/>
  <p:tag name="GRIDPOSITION" val="1"/>
  <p:tag name="CHARTSCALE" val="True"/>
  <p:tag name="PRRESPONSE9" val="1"/>
  <p:tag name="CHARTVALUEFORMAT" val="0%"/>
  <p:tag name="CUSTOMCELLBACKCOLOR2" val="-13395457"/>
  <p:tag name="CORRECTPOINTVALUE" val="1"/>
  <p:tag name="USESECONDARYMONITOR" val="False"/>
  <p:tag name="PARTICIPANTSINLEADERBOARD" val="20"/>
  <p:tag name="MULTIRESPDIVISOR" val="1"/>
  <p:tag name="SAVECSVWITHSESSION" val="True"/>
  <p:tag name="DISPLAYNAME" val="True"/>
  <p:tag name="PRRESPONSE7" val="1"/>
  <p:tag name="POLLINGCYCLE" val="2"/>
  <p:tag name="STDCHART" val="1"/>
  <p:tag name="RESPTABLESTYLE" val="-1"/>
  <p:tag name="CUSTOMCELLBACKCOLOR1" val="-657956"/>
  <p:tag name="PRRESPONSE4" val="7"/>
  <p:tag name="ADVANCEDSETTINGSVIEW" val="True"/>
  <p:tag name="DELIMITERS" val="3.1"/>
  <p:tag name="TPFULLVERSION" val="4.2.3.2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LIIppttemplate</Template>
  <TotalTime>0</TotalTime>
  <Words>289</Words>
  <Application>Microsoft Office PowerPoint</Application>
  <PresentationFormat>Affichage à l'écran (4:3)</PresentationFormat>
  <Paragraphs>280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Custom Design</vt:lpstr>
      <vt:lpstr>STAND ALONE CONTROL FOR TERMINALS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LENNOX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Mostra 2010</dc:title>
  <dc:creator>PXM10</dc:creator>
  <cp:lastModifiedBy>Lenglet, Olivier</cp:lastModifiedBy>
  <cp:revision>336</cp:revision>
  <dcterms:created xsi:type="dcterms:W3CDTF">2010-02-22T13:30:58Z</dcterms:created>
  <dcterms:modified xsi:type="dcterms:W3CDTF">2013-02-15T14:53:17Z</dcterms:modified>
</cp:coreProperties>
</file>