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531" r:id="rId3"/>
    <p:sldId id="532" r:id="rId4"/>
    <p:sldId id="533" r:id="rId5"/>
    <p:sldId id="534" r:id="rId6"/>
    <p:sldId id="536" r:id="rId7"/>
    <p:sldId id="537" r:id="rId8"/>
    <p:sldId id="538" r:id="rId9"/>
    <p:sldId id="539" r:id="rId10"/>
    <p:sldId id="540" r:id="rId11"/>
    <p:sldId id="541" r:id="rId12"/>
    <p:sldId id="543" r:id="rId13"/>
    <p:sldId id="542" r:id="rId14"/>
    <p:sldId id="544" r:id="rId15"/>
    <p:sldId id="547" r:id="rId16"/>
    <p:sldId id="545" r:id="rId17"/>
    <p:sldId id="549" r:id="rId18"/>
    <p:sldId id="546" r:id="rId19"/>
    <p:sldId id="548" r:id="rId20"/>
    <p:sldId id="552" r:id="rId21"/>
    <p:sldId id="554" r:id="rId22"/>
    <p:sldId id="553" r:id="rId23"/>
    <p:sldId id="551" r:id="rId24"/>
    <p:sldId id="555" r:id="rId25"/>
    <p:sldId id="535" r:id="rId26"/>
    <p:sldId id="560" r:id="rId27"/>
    <p:sldId id="561" r:id="rId28"/>
    <p:sldId id="562" r:id="rId29"/>
    <p:sldId id="563" r:id="rId30"/>
    <p:sldId id="564" r:id="rId31"/>
    <p:sldId id="565" r:id="rId32"/>
    <p:sldId id="566" r:id="rId33"/>
    <p:sldId id="567" r:id="rId34"/>
    <p:sldId id="556" r:id="rId35"/>
    <p:sldId id="557" r:id="rId36"/>
    <p:sldId id="558" r:id="rId37"/>
    <p:sldId id="550" r:id="rId38"/>
    <p:sldId id="568" r:id="rId39"/>
    <p:sldId id="569" r:id="rId40"/>
  </p:sldIdLst>
  <p:sldSz cx="9144000" cy="6858000" type="screen4x3"/>
  <p:notesSz cx="6858000" cy="9144000"/>
  <p:custDataLst>
    <p:tags r:id="rId43"/>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DFE1"/>
    <a:srgbClr val="C80D47"/>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92" autoAdjust="0"/>
    <p:restoredTop sz="89165" autoAdjust="0"/>
  </p:normalViewPr>
  <p:slideViewPr>
    <p:cSldViewPr>
      <p:cViewPr varScale="1">
        <p:scale>
          <a:sx n="94" d="100"/>
          <a:sy n="94" d="100"/>
        </p:scale>
        <p:origin x="-6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3144"/>
    </p:cViewPr>
  </p:sorterViewPr>
  <p:notesViewPr>
    <p:cSldViewPr>
      <p:cViewPr varScale="1">
        <p:scale>
          <a:sx n="74" d="100"/>
          <a:sy n="74" d="100"/>
        </p:scale>
        <p:origin x="-26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05024C73-6728-4B64-8269-53DF7D8553A0}" type="datetimeFigureOut">
              <a:rPr lang="fr-FR"/>
              <a:pPr>
                <a:defRPr/>
              </a:pPr>
              <a:t>30/10/2013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CC27A350-5B64-4046-B6FA-BA476F43AE14}" type="slidenum">
              <a:rPr lang="fr-FR"/>
              <a:pPr>
                <a:defRPr/>
              </a:pPr>
              <a:t>‹N°›</a:t>
            </a:fld>
            <a:endParaRPr lang="fr-FR"/>
          </a:p>
        </p:txBody>
      </p:sp>
    </p:spTree>
    <p:extLst>
      <p:ext uri="{BB962C8B-B14F-4D97-AF65-F5344CB8AC3E}">
        <p14:creationId xmlns:p14="http://schemas.microsoft.com/office/powerpoint/2010/main" val="32432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10A2E4CC-0A94-4BF2-A027-F16BB625A4C0}" type="datetimeFigureOut">
              <a:rPr lang="fr-FR"/>
              <a:pPr>
                <a:defRPr/>
              </a:pPr>
              <a:t>30/10/2013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504ABF1B-C938-4FB3-A994-908BE9F13212}" type="slidenum">
              <a:rPr lang="fr-FR"/>
              <a:pPr>
                <a:defRPr/>
              </a:pPr>
              <a:t>‹N°›</a:t>
            </a:fld>
            <a:endParaRPr lang="fr-FR"/>
          </a:p>
        </p:txBody>
      </p:sp>
    </p:spTree>
    <p:extLst>
      <p:ext uri="{BB962C8B-B14F-4D97-AF65-F5344CB8AC3E}">
        <p14:creationId xmlns:p14="http://schemas.microsoft.com/office/powerpoint/2010/main" val="3151719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7</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16</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17</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18</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19</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20</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21</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22</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23</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24</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37</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8</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39</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9</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10</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11</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12</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13</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14</a:t>
            </a:fld>
            <a:endParaRPr lang="fr-FR"/>
          </a:p>
        </p:txBody>
      </p:sp>
    </p:spTree>
    <p:extLst>
      <p:ext uri="{BB962C8B-B14F-4D97-AF65-F5344CB8AC3E}">
        <p14:creationId xmlns:p14="http://schemas.microsoft.com/office/powerpoint/2010/main" val="144460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04ABF1B-C938-4FB3-A994-908BE9F13212}" type="slidenum">
              <a:rPr lang="fr-FR" smtClean="0"/>
              <a:pPr>
                <a:defRPr/>
              </a:pPr>
              <a:t>15</a:t>
            </a:fld>
            <a:endParaRPr lang="fr-FR"/>
          </a:p>
        </p:txBody>
      </p:sp>
    </p:spTree>
    <p:extLst>
      <p:ext uri="{BB962C8B-B14F-4D97-AF65-F5344CB8AC3E}">
        <p14:creationId xmlns:p14="http://schemas.microsoft.com/office/powerpoint/2010/main" val="1444602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8825"/>
            <a:ext cx="7772400" cy="1470025"/>
          </a:xfrm>
        </p:spPr>
        <p:txBody>
          <a:bodyPr/>
          <a:lstStyle>
            <a:lvl1pPr algn="ctr">
              <a:defRPr sz="4000" b="1">
                <a:solidFill>
                  <a:srgbClr val="C00000"/>
                </a:solidFill>
                <a:latin typeface="Arial Narrow" pitchFamily="34" charset="0"/>
              </a:defRPr>
            </a:lvl1pPr>
          </a:lstStyle>
          <a:p>
            <a:endParaRPr lang="en-US" dirty="0"/>
          </a:p>
        </p:txBody>
      </p:sp>
      <p:sp>
        <p:nvSpPr>
          <p:cNvPr id="3" name="Subtitle 2"/>
          <p:cNvSpPr>
            <a:spLocks noGrp="1"/>
          </p:cNvSpPr>
          <p:nvPr>
            <p:ph type="subTitle" idx="1"/>
          </p:nvPr>
        </p:nvSpPr>
        <p:spPr>
          <a:xfrm>
            <a:off x="1371600" y="2514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en-US" dirty="0"/>
          </a:p>
        </p:txBody>
      </p:sp>
      <p:sp>
        <p:nvSpPr>
          <p:cNvPr id="5" name="Slide Number Placeholder 5"/>
          <p:cNvSpPr>
            <a:spLocks noGrp="1"/>
          </p:cNvSpPr>
          <p:nvPr>
            <p:ph type="sldNum" sz="quarter" idx="10"/>
          </p:nvPr>
        </p:nvSpPr>
        <p:spPr>
          <a:xfrm>
            <a:off x="0" y="6643688"/>
            <a:ext cx="755650" cy="214312"/>
          </a:xfrm>
          <a:prstGeom prst="rect">
            <a:avLst/>
          </a:prstGeom>
        </p:spPr>
        <p:txBody>
          <a:bodyPr/>
          <a:lstStyle>
            <a:lvl1pPr>
              <a:defRPr/>
            </a:lvl1pPr>
          </a:lstStyle>
          <a:p>
            <a:pPr>
              <a:defRPr/>
            </a:pPr>
            <a:fld id="{101B1072-7836-4485-B8A5-66F4B0A755D7}" type="slidenum">
              <a:rPr lang="fr-FR"/>
              <a:pPr>
                <a:defRPr/>
              </a:pPr>
              <a:t>‹N°›</a:t>
            </a:fld>
            <a:endParaRPr lang="fr-FR" dirty="0"/>
          </a:p>
        </p:txBody>
      </p:sp>
      <p:pic>
        <p:nvPicPr>
          <p:cNvPr id="1032" name="Picture 8" descr="\\mnssrv02\Services\Documentation\IMAGES\00Elements graphiques 2012\Faisceau.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560" y="5133947"/>
            <a:ext cx="9144000" cy="172675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mnssrv02\Services\Documentation\IMAGES\00Elements graphiques 2012\lennox_logo_P1945_ThinkFar_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84168" y="404664"/>
            <a:ext cx="2832620" cy="127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8673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grpSp>
        <p:nvGrpSpPr>
          <p:cNvPr id="5" name="Groupe 11"/>
          <p:cNvGrpSpPr>
            <a:grpSpLocks/>
          </p:cNvGrpSpPr>
          <p:nvPr userDrawn="1"/>
        </p:nvGrpSpPr>
        <p:grpSpPr bwMode="auto">
          <a:xfrm flipV="1">
            <a:off x="233363" y="620713"/>
            <a:ext cx="8785225" cy="360362"/>
            <a:chOff x="-1966664" y="908720"/>
            <a:chExt cx="8784976" cy="432048"/>
          </a:xfrm>
        </p:grpSpPr>
        <p:cxnSp>
          <p:nvCxnSpPr>
            <p:cNvPr id="6" name="Connecteur droit 5"/>
            <p:cNvCxnSpPr/>
            <p:nvPr/>
          </p:nvCxnSpPr>
          <p:spPr>
            <a:xfrm>
              <a:off x="-1966664" y="1340768"/>
              <a:ext cx="632283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4932415" y="908720"/>
              <a:ext cx="18858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4356169" y="908720"/>
              <a:ext cx="576247" cy="4320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77774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868362"/>
          </a:xfrm>
        </p:spPr>
        <p:txBody>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4838" cy="4754563"/>
          </a:xfrm>
        </p:spPr>
        <p:txBody>
          <a:bodyPr/>
          <a:lstStyle>
            <a:lvl1pPr>
              <a:spcBef>
                <a:spcPts val="1200"/>
              </a:spcBef>
              <a:defRPr sz="2400"/>
            </a:lvl1pPr>
            <a:lvl2pPr>
              <a:defRPr sz="22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0" y="6492875"/>
            <a:ext cx="990600" cy="365125"/>
          </a:xfrm>
          <a:prstGeom prst="rect">
            <a:avLst/>
          </a:prstGeom>
        </p:spPr>
        <p:txBody>
          <a:bodyPr/>
          <a:lstStyle>
            <a:lvl1pPr>
              <a:defRPr/>
            </a:lvl1pPr>
          </a:lstStyle>
          <a:p>
            <a:pPr>
              <a:defRPr/>
            </a:pPr>
            <a:fld id="{3FCC2631-CBA3-47A8-8DC6-F43CE9E38653}" type="slidenum">
              <a:rPr lang="en-US"/>
              <a:pPr>
                <a:defRPr/>
              </a:pPr>
              <a:t>‹N°›</a:t>
            </a:fld>
            <a:endParaRPr lang="en-US"/>
          </a:p>
        </p:txBody>
      </p:sp>
    </p:spTree>
    <p:extLst>
      <p:ext uri="{BB962C8B-B14F-4D97-AF65-F5344CB8AC3E}">
        <p14:creationId xmlns:p14="http://schemas.microsoft.com/office/powerpoint/2010/main" val="12399313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48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smtClean="0"/>
              <a:t>Cliquez pour modifier le style du titre</a:t>
            </a:r>
            <a:endParaRPr lang="en-US" smtClean="0"/>
          </a:p>
        </p:txBody>
      </p:sp>
      <p:sp>
        <p:nvSpPr>
          <p:cNvPr id="1028" name="Text Placeholder 2"/>
          <p:cNvSpPr>
            <a:spLocks noGrp="1"/>
          </p:cNvSpPr>
          <p:nvPr>
            <p:ph type="body" idx="1"/>
          </p:nvPr>
        </p:nvSpPr>
        <p:spPr bwMode="auto">
          <a:xfrm>
            <a:off x="457200" y="1371600"/>
            <a:ext cx="8224838"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pic>
        <p:nvPicPr>
          <p:cNvPr id="1030" name="Image 6"/>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627938" y="188913"/>
            <a:ext cx="13652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3" r:id="rId1"/>
    <p:sldLayoutId id="2147484302" r:id="rId2"/>
    <p:sldLayoutId id="2147484314" r:id="rId3"/>
  </p:sldLayoutIdLst>
  <p:timing>
    <p:tnLst>
      <p:par>
        <p:cTn id="1" dur="indefinite" restart="never" nodeType="tmRoot"/>
      </p:par>
    </p:tnLst>
  </p:timing>
  <p:txStyles>
    <p:titleStyle>
      <a:lvl1pPr algn="l" rtl="0" eaLnBrk="0" fontAlgn="base" hangingPunct="0">
        <a:spcBef>
          <a:spcPct val="0"/>
        </a:spcBef>
        <a:spcAft>
          <a:spcPct val="0"/>
        </a:spcAft>
        <a:defRPr sz="3200" b="1" kern="1200">
          <a:solidFill>
            <a:srgbClr val="C00000"/>
          </a:solidFill>
          <a:latin typeface="Arial Narrow" pitchFamily="34" charset="0"/>
          <a:ea typeface="+mj-ea"/>
          <a:cs typeface="Arial" pitchFamily="34" charset="0"/>
        </a:defRPr>
      </a:lvl1pPr>
      <a:lvl2pPr algn="l" rtl="0" eaLnBrk="0" fontAlgn="base" hangingPunct="0">
        <a:spcBef>
          <a:spcPct val="0"/>
        </a:spcBef>
        <a:spcAft>
          <a:spcPct val="0"/>
        </a:spcAft>
        <a:defRPr sz="3200" b="1">
          <a:solidFill>
            <a:srgbClr val="C00000"/>
          </a:solidFill>
          <a:latin typeface="Arial Narrow" pitchFamily="34" charset="0"/>
          <a:cs typeface="Arial" charset="0"/>
        </a:defRPr>
      </a:lvl2pPr>
      <a:lvl3pPr algn="l" rtl="0" eaLnBrk="0" fontAlgn="base" hangingPunct="0">
        <a:spcBef>
          <a:spcPct val="0"/>
        </a:spcBef>
        <a:spcAft>
          <a:spcPct val="0"/>
        </a:spcAft>
        <a:defRPr sz="3200" b="1">
          <a:solidFill>
            <a:srgbClr val="C00000"/>
          </a:solidFill>
          <a:latin typeface="Arial Narrow" pitchFamily="34" charset="0"/>
          <a:cs typeface="Arial" charset="0"/>
        </a:defRPr>
      </a:lvl3pPr>
      <a:lvl4pPr algn="l" rtl="0" eaLnBrk="0" fontAlgn="base" hangingPunct="0">
        <a:spcBef>
          <a:spcPct val="0"/>
        </a:spcBef>
        <a:spcAft>
          <a:spcPct val="0"/>
        </a:spcAft>
        <a:defRPr sz="3200" b="1">
          <a:solidFill>
            <a:srgbClr val="C00000"/>
          </a:solidFill>
          <a:latin typeface="Arial Narrow" pitchFamily="34" charset="0"/>
          <a:cs typeface="Arial" charset="0"/>
        </a:defRPr>
      </a:lvl4pPr>
      <a:lvl5pPr algn="l" rtl="0" eaLnBrk="0" fontAlgn="base" hangingPunct="0">
        <a:spcBef>
          <a:spcPct val="0"/>
        </a:spcBef>
        <a:spcAft>
          <a:spcPct val="0"/>
        </a:spcAft>
        <a:defRPr sz="3200" b="1">
          <a:solidFill>
            <a:srgbClr val="C00000"/>
          </a:solidFill>
          <a:latin typeface="Arial Narrow" pitchFamily="34"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1200"/>
        </a:spcBef>
        <a:spcAft>
          <a:spcPct val="0"/>
        </a:spcAft>
        <a:buSzPct val="80000"/>
        <a:buFont typeface="Wingdings" pitchFamily="2" charset="2"/>
        <a:buChar char="n"/>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DAA600"/>
        </a:buClr>
        <a:buSzPct val="110000"/>
        <a:buFont typeface="Wingdings" pitchFamily="2" charset="2"/>
        <a:buChar char="§"/>
        <a:defRPr sz="2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1.bin"/><Relationship Id="rId4" Type="http://schemas.openxmlformats.org/officeDocument/2006/relationships/image" Target="../media/image21.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39.pn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43.jpeg"/><Relationship Id="rId5" Type="http://schemas.openxmlformats.org/officeDocument/2006/relationships/image" Target="../media/image39.pn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48.png"/><Relationship Id="rId3" Type="http://schemas.openxmlformats.org/officeDocument/2006/relationships/slideLayout" Target="../slideLayouts/slideLayout3.xml"/><Relationship Id="rId7" Type="http://schemas.openxmlformats.org/officeDocument/2006/relationships/image" Target="../media/image45.png"/><Relationship Id="rId12" Type="http://schemas.openxmlformats.org/officeDocument/2006/relationships/oleObject" Target="../embeddings/oleObject7.bin"/><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46.png"/><Relationship Id="rId1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5004048" y="6288993"/>
            <a:ext cx="3960440" cy="29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lnSpc>
                <a:spcPct val="120000"/>
              </a:lnSpc>
            </a:pPr>
            <a:r>
              <a:rPr lang="en-US" sz="1200" b="1" dirty="0" smtClean="0">
                <a:solidFill>
                  <a:srgbClr val="595959"/>
                </a:solidFill>
                <a:latin typeface="+mn-lt"/>
              </a:rPr>
              <a:t>Olivier LENGLET – the 24</a:t>
            </a:r>
            <a:r>
              <a:rPr lang="en-US" sz="1200" b="1" baseline="30000" dirty="0" smtClean="0">
                <a:solidFill>
                  <a:srgbClr val="595959"/>
                </a:solidFill>
                <a:latin typeface="+mn-lt"/>
              </a:rPr>
              <a:t>th</a:t>
            </a:r>
            <a:r>
              <a:rPr lang="en-US" sz="1200" b="1" dirty="0" smtClean="0">
                <a:solidFill>
                  <a:srgbClr val="595959"/>
                </a:solidFill>
                <a:latin typeface="+mn-lt"/>
              </a:rPr>
              <a:t> of April 2013</a:t>
            </a:r>
            <a:endParaRPr lang="en-US" sz="1200" b="1" dirty="0">
              <a:solidFill>
                <a:srgbClr val="595959"/>
              </a:solidFill>
              <a:latin typeface="+mn-lt"/>
            </a:endParaRPr>
          </a:p>
        </p:txBody>
      </p:sp>
      <p:sp>
        <p:nvSpPr>
          <p:cNvPr id="5" name="Rectangle 7"/>
          <p:cNvSpPr>
            <a:spLocks noGrp="1" noChangeArrowheads="1"/>
          </p:cNvSpPr>
          <p:nvPr>
            <p:ph type="ctrTitle"/>
          </p:nvPr>
        </p:nvSpPr>
        <p:spPr>
          <a:xfrm>
            <a:off x="827584" y="2276872"/>
            <a:ext cx="7772400" cy="1261721"/>
          </a:xfrm>
        </p:spPr>
        <p:txBody>
          <a:bodyPr anchor="t"/>
          <a:lstStyle/>
          <a:p>
            <a:r>
              <a:rPr lang="en-US" dirty="0" smtClean="0">
                <a:effectLst>
                  <a:outerShdw blurRad="38100" dist="38100" dir="2700000" algn="tl">
                    <a:srgbClr val="000000">
                      <a:alpha val="43137"/>
                    </a:srgbClr>
                  </a:outerShdw>
                </a:effectLst>
                <a:latin typeface="Eurostile LT" pitchFamily="2" charset="0"/>
                <a:cs typeface="Arial" charset="0"/>
              </a:rPr>
              <a:t>R@CKCOOLAIR</a:t>
            </a:r>
            <a:br>
              <a:rPr lang="en-US" dirty="0" smtClean="0">
                <a:effectLst>
                  <a:outerShdw blurRad="38100" dist="38100" dir="2700000" algn="tl">
                    <a:srgbClr val="000000">
                      <a:alpha val="43137"/>
                    </a:srgbClr>
                  </a:outerShdw>
                </a:effectLst>
                <a:latin typeface="Eurostile LT" pitchFamily="2" charset="0"/>
                <a:cs typeface="Arial" charset="0"/>
              </a:rPr>
            </a:br>
            <a:r>
              <a:rPr lang="en-US" dirty="0" smtClean="0">
                <a:effectLst>
                  <a:outerShdw blurRad="38100" dist="38100" dir="2700000" algn="tl">
                    <a:srgbClr val="000000">
                      <a:alpha val="43137"/>
                    </a:srgbClr>
                  </a:outerShdw>
                </a:effectLst>
                <a:latin typeface="Eurostile LT" pitchFamily="2" charset="0"/>
                <a:cs typeface="Arial" charset="0"/>
              </a:rPr>
              <a:t>High </a:t>
            </a:r>
            <a:r>
              <a:rPr lang="en-US" dirty="0">
                <a:effectLst>
                  <a:outerShdw blurRad="38100" dist="38100" dir="2700000" algn="tl">
                    <a:srgbClr val="000000">
                      <a:alpha val="43137"/>
                    </a:srgbClr>
                  </a:outerShdw>
                </a:effectLst>
                <a:latin typeface="Eurostile LT" pitchFamily="2" charset="0"/>
                <a:cs typeface="Arial" charset="0"/>
              </a:rPr>
              <a:t>Density Cooler</a:t>
            </a:r>
            <a:endParaRPr lang="en-US" dirty="0" smtClean="0">
              <a:effectLst>
                <a:outerShdw blurRad="38100" dist="38100" dir="2700000" algn="tl">
                  <a:srgbClr val="000000">
                    <a:alpha val="43137"/>
                  </a:srgbClr>
                </a:outerShdw>
              </a:effectLst>
              <a:latin typeface="Eurostile LT" pitchFamily="2" charset="0"/>
              <a:cs typeface="Arial" charset="0"/>
            </a:endParaRPr>
          </a:p>
        </p:txBody>
      </p:sp>
      <p:sp>
        <p:nvSpPr>
          <p:cNvPr id="6" name="Rectangle 8"/>
          <p:cNvSpPr>
            <a:spLocks noGrp="1" noChangeArrowheads="1"/>
          </p:cNvSpPr>
          <p:nvPr>
            <p:ph type="subTitle" idx="1"/>
          </p:nvPr>
        </p:nvSpPr>
        <p:spPr>
          <a:xfrm>
            <a:off x="-13420" y="4509120"/>
            <a:ext cx="9157420" cy="1118525"/>
          </a:xfrm>
        </p:spPr>
        <p:txBody>
          <a:bodyPr/>
          <a:lstStyle/>
          <a:p>
            <a:pPr>
              <a:buClr>
                <a:schemeClr val="accent3">
                  <a:lumMod val="75000"/>
                </a:schemeClr>
              </a:buClr>
              <a:defRPr/>
            </a:pPr>
            <a:r>
              <a:rPr lang="en-US" dirty="0" smtClean="0">
                <a:latin typeface="Eurostile LT" pitchFamily="2" charset="0"/>
              </a:rPr>
              <a:t>Olivier Lenglet</a:t>
            </a:r>
            <a:endParaRPr lang="en-US" dirty="0">
              <a:latin typeface="Eurostile LT" pitchFamily="2" charset="0"/>
            </a:endParaRPr>
          </a:p>
          <a:p>
            <a:pPr>
              <a:buClr>
                <a:schemeClr val="accent3">
                  <a:lumMod val="75000"/>
                </a:schemeClr>
              </a:buClr>
              <a:defRPr/>
            </a:pPr>
            <a:r>
              <a:rPr lang="en-US" dirty="0" smtClean="0">
                <a:latin typeface="Eurostile LT" pitchFamily="2" charset="0"/>
              </a:rPr>
              <a:t>Airside/CCU Product Manager</a:t>
            </a:r>
            <a:r>
              <a:rPr lang="en-US" dirty="0">
                <a:latin typeface="Eurostile LT" pitchFamily="2" charset="0"/>
              </a:rPr>
              <a:t/>
            </a:r>
            <a:br>
              <a:rPr lang="en-US" dirty="0">
                <a:latin typeface="Eurostile LT" pitchFamily="2" charset="0"/>
              </a:rPr>
            </a:br>
            <a:endParaRPr lang="en-US" dirty="0">
              <a:latin typeface="Eurostile LT" pitchFamily="2"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19" name="Rectangle 15"/>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22"/>
          <p:cNvSpPr txBox="1">
            <a:spLocks noChangeArrowheads="1"/>
          </p:cNvSpPr>
          <p:nvPr/>
        </p:nvSpPr>
        <p:spPr bwMode="auto">
          <a:xfrm>
            <a:off x="323850" y="908720"/>
            <a:ext cx="847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CODIFICATION</a:t>
            </a:r>
          </a:p>
          <a:p>
            <a:endParaRPr lang="en-US" sz="1800" b="1" dirty="0">
              <a:latin typeface="Eurostile LT" pitchFamily="2" charset="0"/>
            </a:endParaRPr>
          </a:p>
        </p:txBody>
      </p:sp>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151384"/>
            <a:ext cx="3588192" cy="2781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058" name="Groupe 45057"/>
          <p:cNvGrpSpPr/>
          <p:nvPr/>
        </p:nvGrpSpPr>
        <p:grpSpPr>
          <a:xfrm>
            <a:off x="755576" y="4324792"/>
            <a:ext cx="7416824" cy="2272560"/>
            <a:chOff x="899592" y="4134029"/>
            <a:chExt cx="7416824" cy="2272560"/>
          </a:xfrm>
        </p:grpSpPr>
        <p:cxnSp>
          <p:nvCxnSpPr>
            <p:cNvPr id="23" name="Connecteur droit 22"/>
            <p:cNvCxnSpPr/>
            <p:nvPr/>
          </p:nvCxnSpPr>
          <p:spPr>
            <a:xfrm>
              <a:off x="1825080" y="4134029"/>
              <a:ext cx="0" cy="1872208"/>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a:off x="1691360" y="5985599"/>
              <a:ext cx="6048672" cy="0"/>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2555776" y="4134029"/>
              <a:ext cx="0" cy="1872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3268156" y="4134029"/>
              <a:ext cx="0" cy="1872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3995686" y="4134029"/>
              <a:ext cx="0" cy="1872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4715696" y="4134029"/>
              <a:ext cx="0" cy="1872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5425080" y="4134029"/>
              <a:ext cx="0" cy="1872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6150435" y="4134029"/>
              <a:ext cx="0" cy="1872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1825080" y="6068035"/>
              <a:ext cx="6491336" cy="338554"/>
            </a:xfrm>
            <a:prstGeom prst="rect">
              <a:avLst/>
            </a:prstGeom>
            <a:noFill/>
          </p:spPr>
          <p:txBody>
            <a:bodyPr wrap="square" rtlCol="0">
              <a:spAutoFit/>
            </a:bodyPr>
            <a:lstStyle/>
            <a:p>
              <a:r>
                <a:rPr lang="fr-FR" sz="1600" dirty="0" smtClean="0">
                  <a:latin typeface="Eurostile LT" pitchFamily="2" charset="0"/>
                </a:rPr>
                <a:t>       10       20      30      40       50      60        </a:t>
              </a:r>
              <a:r>
                <a:rPr lang="fr-FR" sz="1600" dirty="0" err="1" smtClean="0">
                  <a:latin typeface="Eurostile LT" pitchFamily="2" charset="0"/>
                </a:rPr>
                <a:t>Capacity</a:t>
              </a:r>
              <a:r>
                <a:rPr lang="fr-FR" sz="1600" dirty="0" smtClean="0">
                  <a:latin typeface="Eurostile LT" pitchFamily="2" charset="0"/>
                </a:rPr>
                <a:t> kW  </a:t>
              </a:r>
              <a:endParaRPr lang="fr-FR" sz="1600" dirty="0">
                <a:latin typeface="Eurostile LT" pitchFamily="2" charset="0"/>
              </a:endParaRPr>
            </a:p>
          </p:txBody>
        </p:sp>
        <p:cxnSp>
          <p:nvCxnSpPr>
            <p:cNvPr id="43" name="Connecteur droit 42"/>
            <p:cNvCxnSpPr/>
            <p:nvPr/>
          </p:nvCxnSpPr>
          <p:spPr>
            <a:xfrm flipH="1">
              <a:off x="1691360" y="4637632"/>
              <a:ext cx="30240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H="1">
              <a:off x="1691360" y="5118149"/>
              <a:ext cx="30240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H="1">
              <a:off x="1691360" y="5661823"/>
              <a:ext cx="23043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419696" y="4437112"/>
              <a:ext cx="2592000" cy="36611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2642096" y="4935091"/>
              <a:ext cx="2412000" cy="36611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2767590" y="5478765"/>
              <a:ext cx="1480106" cy="36611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899592" y="4468355"/>
              <a:ext cx="6491336" cy="1400383"/>
            </a:xfrm>
            <a:prstGeom prst="rect">
              <a:avLst/>
            </a:prstGeom>
            <a:noFill/>
          </p:spPr>
          <p:txBody>
            <a:bodyPr wrap="square" rtlCol="0">
              <a:spAutoFit/>
            </a:bodyPr>
            <a:lstStyle/>
            <a:p>
              <a:r>
                <a:rPr lang="fr-FR" sz="1700" b="1" dirty="0" smtClean="0">
                  <a:effectLst>
                    <a:outerShdw blurRad="38100" dist="38100" dir="2700000" algn="tl">
                      <a:srgbClr val="000000">
                        <a:alpha val="43137"/>
                      </a:srgbClr>
                    </a:outerShdw>
                  </a:effectLst>
                  <a:latin typeface="Eurostile LT" pitchFamily="2" charset="0"/>
                </a:rPr>
                <a:t>RHC</a:t>
              </a:r>
            </a:p>
            <a:p>
              <a:endParaRPr lang="fr-FR" sz="1700" b="1" dirty="0">
                <a:effectLst>
                  <a:outerShdw blurRad="38100" dist="38100" dir="2700000" algn="tl">
                    <a:srgbClr val="000000">
                      <a:alpha val="43137"/>
                    </a:srgbClr>
                  </a:outerShdw>
                </a:effectLst>
                <a:latin typeface="Eurostile LT" pitchFamily="2" charset="0"/>
              </a:endParaRPr>
            </a:p>
            <a:p>
              <a:r>
                <a:rPr lang="fr-FR" sz="1700" b="1" dirty="0" smtClean="0">
                  <a:effectLst>
                    <a:outerShdw blurRad="38100" dist="38100" dir="2700000" algn="tl">
                      <a:srgbClr val="000000">
                        <a:alpha val="43137"/>
                      </a:srgbClr>
                    </a:outerShdw>
                  </a:effectLst>
                  <a:latin typeface="Eurostile LT" pitchFamily="2" charset="0"/>
                </a:rPr>
                <a:t>RND</a:t>
              </a:r>
            </a:p>
            <a:p>
              <a:endParaRPr lang="fr-FR" sz="1700" b="1" dirty="0">
                <a:effectLst>
                  <a:outerShdw blurRad="38100" dist="38100" dir="2700000" algn="tl">
                    <a:srgbClr val="000000">
                      <a:alpha val="43137"/>
                    </a:srgbClr>
                  </a:outerShdw>
                </a:effectLst>
                <a:latin typeface="Eurostile LT" pitchFamily="2" charset="0"/>
              </a:endParaRPr>
            </a:p>
            <a:p>
              <a:r>
                <a:rPr lang="fr-FR" sz="1700" b="1" dirty="0" smtClean="0">
                  <a:effectLst>
                    <a:outerShdw blurRad="38100" dist="38100" dir="2700000" algn="tl">
                      <a:srgbClr val="000000">
                        <a:alpha val="43137"/>
                      </a:srgbClr>
                    </a:outerShdw>
                  </a:effectLst>
                  <a:latin typeface="Eurostile LT" pitchFamily="2" charset="0"/>
                </a:rPr>
                <a:t>RNV</a:t>
              </a:r>
              <a:endParaRPr lang="fr-FR" sz="1700" b="1" dirty="0">
                <a:effectLst>
                  <a:outerShdw blurRad="38100" dist="38100" dir="2700000" algn="tl">
                    <a:srgbClr val="000000">
                      <a:alpha val="43137"/>
                    </a:srgbClr>
                  </a:outerShdw>
                </a:effectLst>
                <a:latin typeface="Eurostile LT" pitchFamily="2" charset="0"/>
              </a:endParaRPr>
            </a:p>
          </p:txBody>
        </p:sp>
      </p:grpSp>
    </p:spTree>
    <p:extLst>
      <p:ext uri="{BB962C8B-B14F-4D97-AF65-F5344CB8AC3E}">
        <p14:creationId xmlns:p14="http://schemas.microsoft.com/office/powerpoint/2010/main" val="3162847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472488"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a:latin typeface="Eurostile LT" pitchFamily="2" charset="0"/>
              </a:rPr>
              <a:t>STRUCTURE DESCRIPTION</a:t>
            </a:r>
          </a:p>
          <a:p>
            <a:pPr marL="285750" indent="-285750">
              <a:buFont typeface="Arial" pitchFamily="34" charset="0"/>
              <a:buChar char="•"/>
            </a:pPr>
            <a:r>
              <a:rPr lang="en-US" sz="1600" dirty="0" smtClean="0">
                <a:latin typeface="Eurostile LT" pitchFamily="2" charset="0"/>
              </a:rPr>
              <a:t>Self-supporting frame</a:t>
            </a:r>
          </a:p>
          <a:p>
            <a:pPr marL="285750" indent="-285750">
              <a:buFont typeface="Arial" pitchFamily="34" charset="0"/>
              <a:buChar char="•"/>
            </a:pPr>
            <a:r>
              <a:rPr lang="en-US" sz="1600" dirty="0" smtClean="0">
                <a:latin typeface="Eurostile LT" pitchFamily="2" charset="0"/>
              </a:rPr>
              <a:t>All </a:t>
            </a:r>
            <a:r>
              <a:rPr lang="en-US" sz="1600" dirty="0">
                <a:latin typeface="Eurostile LT" pitchFamily="2" charset="0"/>
              </a:rPr>
              <a:t>sheet metals are galvanized and all external panels are </a:t>
            </a:r>
            <a:br>
              <a:rPr lang="en-US" sz="1600" dirty="0">
                <a:latin typeface="Eurostile LT" pitchFamily="2" charset="0"/>
              </a:rPr>
            </a:br>
            <a:r>
              <a:rPr lang="en-US" sz="1600" dirty="0" smtClean="0">
                <a:latin typeface="Eurostile LT" pitchFamily="2" charset="0"/>
              </a:rPr>
              <a:t>powder </a:t>
            </a:r>
            <a:r>
              <a:rPr lang="en-US" sz="1600" dirty="0">
                <a:latin typeface="Eurostile LT" pitchFamily="2" charset="0"/>
              </a:rPr>
              <a:t>coated RAL 7035 </a:t>
            </a:r>
            <a:endParaRPr lang="en-US" sz="1600" dirty="0" smtClean="0">
              <a:latin typeface="Eurostile LT" pitchFamily="2" charset="0"/>
            </a:endParaRPr>
          </a:p>
          <a:p>
            <a:pPr marL="285750" indent="-285750">
              <a:buFont typeface="Arial" pitchFamily="34" charset="0"/>
              <a:buChar char="•"/>
            </a:pPr>
            <a:r>
              <a:rPr lang="en-US" sz="1600" dirty="0" smtClean="0">
                <a:latin typeface="Eurostile LT" pitchFamily="2" charset="0"/>
              </a:rPr>
              <a:t>All </a:t>
            </a:r>
            <a:r>
              <a:rPr lang="en-US" sz="1600" dirty="0">
                <a:latin typeface="Eurostile LT" pitchFamily="2" charset="0"/>
              </a:rPr>
              <a:t>fixing elements are made in stainless steel or in </a:t>
            </a:r>
            <a:r>
              <a:rPr lang="en-US" sz="1600" dirty="0" smtClean="0">
                <a:latin typeface="Eurostile LT" pitchFamily="2" charset="0"/>
              </a:rPr>
              <a:t/>
            </a:r>
            <a:br>
              <a:rPr lang="en-US" sz="1600" dirty="0" smtClean="0">
                <a:latin typeface="Eurostile LT" pitchFamily="2" charset="0"/>
              </a:rPr>
            </a:br>
            <a:r>
              <a:rPr lang="en-US" sz="1600" dirty="0" smtClean="0">
                <a:latin typeface="Eurostile LT" pitchFamily="2" charset="0"/>
              </a:rPr>
              <a:t>non-corroding </a:t>
            </a:r>
            <a:r>
              <a:rPr lang="en-US" sz="1600" dirty="0">
                <a:latin typeface="Eurostile LT" pitchFamily="2" charset="0"/>
              </a:rPr>
              <a:t>materials. </a:t>
            </a:r>
            <a:endParaRPr lang="en-US" sz="1600" dirty="0" smtClean="0">
              <a:latin typeface="Eurostile LT" pitchFamily="2" charset="0"/>
            </a:endParaRPr>
          </a:p>
          <a:p>
            <a:pPr marL="285750" indent="-285750">
              <a:buFont typeface="Arial" pitchFamily="34" charset="0"/>
              <a:buChar char="•"/>
            </a:pPr>
            <a:r>
              <a:rPr lang="en-US" sz="1600" dirty="0" smtClean="0">
                <a:latin typeface="Eurostile LT" pitchFamily="2" charset="0"/>
              </a:rPr>
              <a:t>The </a:t>
            </a:r>
            <a:r>
              <a:rPr lang="en-US" sz="1600" dirty="0">
                <a:latin typeface="Eurostile LT" pitchFamily="2" charset="0"/>
              </a:rPr>
              <a:t>drain  pan is made in stainless steel </a:t>
            </a:r>
            <a:endParaRPr lang="en-US" sz="1600" dirty="0" smtClean="0">
              <a:latin typeface="Eurostile LT" pitchFamily="2" charset="0"/>
            </a:endParaRPr>
          </a:p>
          <a:p>
            <a:pPr marL="285750" indent="-285750">
              <a:buFont typeface="Arial" pitchFamily="34" charset="0"/>
              <a:buChar char="•"/>
            </a:pPr>
            <a:r>
              <a:rPr lang="en-US" sz="1600" dirty="0" smtClean="0">
                <a:latin typeface="Eurostile LT" pitchFamily="2" charset="0"/>
              </a:rPr>
              <a:t>All </a:t>
            </a:r>
            <a:r>
              <a:rPr lang="en-US" sz="1600" dirty="0">
                <a:latin typeface="Eurostile LT" pitchFamily="2" charset="0"/>
              </a:rPr>
              <a:t>panels are thermally insulated with a polyurethane foam </a:t>
            </a:r>
            <a:r>
              <a:rPr lang="en-US" sz="1600" dirty="0" smtClean="0">
                <a:latin typeface="Eurostile LT" pitchFamily="2" charset="0"/>
              </a:rPr>
              <a:t/>
            </a:r>
            <a:br>
              <a:rPr lang="en-US" sz="1600" dirty="0" smtClean="0">
                <a:latin typeface="Eurostile LT" pitchFamily="2" charset="0"/>
              </a:rPr>
            </a:br>
            <a:r>
              <a:rPr lang="en-US" sz="1600" dirty="0" smtClean="0">
                <a:latin typeface="Eurostile LT" pitchFamily="2" charset="0"/>
              </a:rPr>
              <a:t>class </a:t>
            </a:r>
            <a:r>
              <a:rPr lang="en-US" sz="1600" dirty="0">
                <a:latin typeface="Eurostile LT" pitchFamily="2" charset="0"/>
              </a:rPr>
              <a:t>1 according UL 94 norms: </a:t>
            </a:r>
            <a:r>
              <a:rPr lang="en-US" sz="1600" dirty="0" smtClean="0">
                <a:latin typeface="Eurostile LT" pitchFamily="2" charset="0"/>
              </a:rPr>
              <a:t/>
            </a:r>
            <a:br>
              <a:rPr lang="en-US" sz="1600" dirty="0" smtClean="0">
                <a:latin typeface="Eurostile LT" pitchFamily="2" charset="0"/>
              </a:rPr>
            </a:br>
            <a:r>
              <a:rPr lang="en-US" sz="1600" dirty="0" smtClean="0">
                <a:latin typeface="Eurostile LT" pitchFamily="2" charset="0"/>
              </a:rPr>
              <a:t>this </a:t>
            </a:r>
            <a:r>
              <a:rPr lang="en-US" sz="1600" dirty="0">
                <a:latin typeface="Eurostile LT" pitchFamily="2" charset="0"/>
              </a:rPr>
              <a:t>material, thanks to the open cells, gives good </a:t>
            </a:r>
            <a:r>
              <a:rPr lang="en-US" sz="1600" dirty="0" smtClean="0">
                <a:latin typeface="Eurostile LT" pitchFamily="2" charset="0"/>
              </a:rPr>
              <a:t>performances</a:t>
            </a:r>
            <a:br>
              <a:rPr lang="en-US" sz="1600" dirty="0" smtClean="0">
                <a:latin typeface="Eurostile LT" pitchFamily="2" charset="0"/>
              </a:rPr>
            </a:br>
            <a:r>
              <a:rPr lang="en-US" sz="1600" dirty="0" smtClean="0">
                <a:latin typeface="Eurostile LT" pitchFamily="2" charset="0"/>
              </a:rPr>
              <a:t>in </a:t>
            </a:r>
            <a:r>
              <a:rPr lang="en-US" sz="1600" dirty="0">
                <a:latin typeface="Eurostile LT" pitchFamily="2" charset="0"/>
              </a:rPr>
              <a:t>sound absorption. </a:t>
            </a:r>
          </a:p>
          <a:p>
            <a:endParaRPr lang="en-US" sz="1600" dirty="0">
              <a:latin typeface="Eurostile LT" pitchFamily="2" charset="0"/>
            </a:endParaRPr>
          </a:p>
          <a:p>
            <a:endParaRPr lang="en-US" sz="1600" dirty="0">
              <a:latin typeface="Eurostile LT" pitchFamily="2" charset="0"/>
            </a:endParaRPr>
          </a:p>
          <a:p>
            <a:pPr marL="285750" indent="-285750">
              <a:buFont typeface="Arial" pitchFamily="34" charset="0"/>
              <a:buChar char="•"/>
            </a:pPr>
            <a:endParaRPr lang="en-US" sz="1600" dirty="0">
              <a:effectLst>
                <a:outerShdw blurRad="38100" dist="38100" dir="2700000" algn="tl">
                  <a:srgbClr val="000000">
                    <a:alpha val="43137"/>
                  </a:srgbClr>
                </a:outerShdw>
              </a:effectLst>
              <a:latin typeface="Eurostile LT" pitchFamily="2" charset="0"/>
            </a:endParaRPr>
          </a:p>
          <a:p>
            <a:pPr marL="285750" indent="-285750">
              <a:buFont typeface="Arial" pitchFamily="34" charset="0"/>
              <a:buChar char="•"/>
            </a:pPr>
            <a:endParaRPr lang="en-US" sz="1600" dirty="0" smtClean="0">
              <a:effectLst>
                <a:outerShdw blurRad="38100" dist="38100" dir="2700000" algn="tl">
                  <a:srgbClr val="000000">
                    <a:alpha val="43137"/>
                  </a:srgbClr>
                </a:outerShdw>
              </a:effectLst>
              <a:latin typeface="Eurostile LT" pitchFamily="2" charset="0"/>
            </a:endParaRPr>
          </a:p>
          <a:p>
            <a:endParaRPr lang="en-US" sz="1600" dirty="0">
              <a:latin typeface="Eurostile LT" pitchFamily="2" charset="0"/>
            </a:endParaRPr>
          </a:p>
          <a:p>
            <a:r>
              <a:rPr lang="en-US" sz="1600" dirty="0" smtClean="0">
                <a:latin typeface="Eurostile LT" pitchFamily="2" charset="0"/>
              </a:rPr>
              <a:t>. </a:t>
            </a:r>
            <a:endParaRPr lang="en-US" sz="1600" dirty="0">
              <a:latin typeface="Eurostile LT" pitchFamily="2" charset="0"/>
            </a:endParaRPr>
          </a:p>
          <a:p>
            <a:endParaRPr lang="en-US" sz="1800" dirty="0">
              <a:latin typeface="Eurostile LT" pitchFamily="2" charset="0"/>
            </a:endParaRPr>
          </a:p>
          <a:p>
            <a:r>
              <a:rPr lang="en-US" sz="1800" dirty="0" smtClean="0">
                <a:latin typeface="Eurostile LT" pitchFamily="2" charset="0"/>
              </a:rPr>
              <a:t>. </a:t>
            </a:r>
            <a:endParaRPr lang="en-US" sz="1800"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pic>
        <p:nvPicPr>
          <p:cNvPr id="5123" name="Picture 3" descr="\\mnssrv02\Services\Documentation\DOCUMENTATION\02 - AGU\R@CKCOOLAIR\Pictures\HRCCint01.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01" y="3969060"/>
            <a:ext cx="3851920" cy="288894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mnssrv02\Services\Documentation\DOCUMENTATION\02 - AGU\R@CKCOOLAIR\Pictures\LENNOX - R@CKCOOLAI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8264" y="1052736"/>
            <a:ext cx="1707382" cy="554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273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472488"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a:latin typeface="Eurostile LT" pitchFamily="2" charset="0"/>
              </a:rPr>
              <a:t>ELECTRICAL CONTROL BOARD</a:t>
            </a:r>
            <a:endParaRPr lang="fr-FR" sz="1800" dirty="0">
              <a:latin typeface="Eurostile LT" pitchFamily="2" charset="0"/>
            </a:endParaRPr>
          </a:p>
          <a:p>
            <a:endParaRPr lang="en-US" sz="1600" dirty="0" smtClean="0">
              <a:latin typeface="Eurostile LT" pitchFamily="2" charset="0"/>
            </a:endParaRPr>
          </a:p>
          <a:p>
            <a:pPr marL="285750" indent="-285750">
              <a:buFont typeface="Arial" pitchFamily="34" charset="0"/>
              <a:buChar char="•"/>
            </a:pPr>
            <a:r>
              <a:rPr lang="en-US" sz="1600" dirty="0" smtClean="0">
                <a:latin typeface="Eurostile LT" pitchFamily="2" charset="0"/>
              </a:rPr>
              <a:t>Electric </a:t>
            </a:r>
            <a:r>
              <a:rPr lang="en-US" sz="1600" dirty="0">
                <a:latin typeface="Eurostile LT" pitchFamily="2" charset="0"/>
              </a:rPr>
              <a:t>control board </a:t>
            </a:r>
            <a:r>
              <a:rPr lang="en-US" sz="1600" dirty="0" smtClean="0">
                <a:latin typeface="Eurostile LT" pitchFamily="2" charset="0"/>
              </a:rPr>
              <a:t>in accordance with </a:t>
            </a:r>
            <a:r>
              <a:rPr lang="en-US" sz="1600" dirty="0">
                <a:latin typeface="Eurostile LT" pitchFamily="2" charset="0"/>
              </a:rPr>
              <a:t>Directives 73/23/EEC </a:t>
            </a:r>
            <a:r>
              <a:rPr lang="en-US" sz="1600" dirty="0" smtClean="0">
                <a:latin typeface="Eurostile LT" pitchFamily="2" charset="0"/>
              </a:rPr>
              <a:t/>
            </a:r>
            <a:br>
              <a:rPr lang="en-US" sz="1600" dirty="0" smtClean="0">
                <a:latin typeface="Eurostile LT" pitchFamily="2" charset="0"/>
              </a:rPr>
            </a:br>
            <a:r>
              <a:rPr lang="en-US" sz="1600" dirty="0" smtClean="0">
                <a:latin typeface="Eurostile LT" pitchFamily="2" charset="0"/>
              </a:rPr>
              <a:t>and </a:t>
            </a:r>
            <a:r>
              <a:rPr lang="en-US" sz="1600" dirty="0">
                <a:latin typeface="Eurostile LT" pitchFamily="2" charset="0"/>
              </a:rPr>
              <a:t>89/336/EEC and related </a:t>
            </a:r>
            <a:r>
              <a:rPr lang="en-US" sz="1600" dirty="0" smtClean="0">
                <a:latin typeface="Eurostile LT" pitchFamily="2" charset="0"/>
              </a:rPr>
              <a:t>standards</a:t>
            </a:r>
            <a:r>
              <a:rPr lang="en-US" sz="1600" dirty="0">
                <a:latin typeface="Eurostile LT" pitchFamily="2" charset="0"/>
              </a:rPr>
              <a:t>. </a:t>
            </a:r>
            <a:endParaRPr lang="en-US" sz="1600" dirty="0" smtClean="0">
              <a:latin typeface="Eurostile LT" pitchFamily="2" charset="0"/>
            </a:endParaRPr>
          </a:p>
          <a:p>
            <a:pPr marL="285750" indent="-285750">
              <a:buFont typeface="Arial" pitchFamily="34" charset="0"/>
              <a:buChar char="•"/>
            </a:pPr>
            <a:endParaRPr lang="en-US" sz="1600" dirty="0" smtClean="0">
              <a:latin typeface="Eurostile LT" pitchFamily="2" charset="0"/>
            </a:endParaRPr>
          </a:p>
          <a:p>
            <a:pPr marL="285750" indent="-285750">
              <a:buFont typeface="Arial" pitchFamily="34" charset="0"/>
              <a:buChar char="•"/>
            </a:pPr>
            <a:r>
              <a:rPr lang="en-US" sz="1600" dirty="0" smtClean="0">
                <a:latin typeface="Eurostile LT" pitchFamily="2" charset="0"/>
              </a:rPr>
              <a:t>The </a:t>
            </a:r>
            <a:r>
              <a:rPr lang="en-US" sz="1600" dirty="0">
                <a:latin typeface="Eurostile LT" pitchFamily="2" charset="0"/>
              </a:rPr>
              <a:t>board may be accessed through a door after the main switch </a:t>
            </a:r>
            <a:r>
              <a:rPr lang="en-US" sz="1600" dirty="0" smtClean="0">
                <a:latin typeface="Eurostile LT" pitchFamily="2" charset="0"/>
              </a:rPr>
              <a:t/>
            </a:r>
            <a:br>
              <a:rPr lang="en-US" sz="1600" dirty="0" smtClean="0">
                <a:latin typeface="Eurostile LT" pitchFamily="2" charset="0"/>
              </a:rPr>
            </a:br>
            <a:r>
              <a:rPr lang="en-US" sz="1600" dirty="0" smtClean="0">
                <a:latin typeface="Eurostile LT" pitchFamily="2" charset="0"/>
              </a:rPr>
              <a:t>has </a:t>
            </a:r>
            <a:r>
              <a:rPr lang="en-US" sz="1600" dirty="0">
                <a:latin typeface="Eurostile LT" pitchFamily="2" charset="0"/>
              </a:rPr>
              <a:t>been turned off. </a:t>
            </a:r>
            <a:endParaRPr lang="en-US" sz="1600" dirty="0" smtClean="0">
              <a:latin typeface="Eurostile LT" pitchFamily="2" charset="0"/>
            </a:endParaRPr>
          </a:p>
          <a:p>
            <a:pPr marL="285750" indent="-285750">
              <a:buFont typeface="Arial" pitchFamily="34" charset="0"/>
              <a:buChar char="•"/>
            </a:pPr>
            <a:endParaRPr lang="en-US" sz="1600" dirty="0" smtClean="0">
              <a:latin typeface="Eurostile LT" pitchFamily="2" charset="0"/>
            </a:endParaRPr>
          </a:p>
          <a:p>
            <a:pPr marL="285750" indent="-285750">
              <a:buFont typeface="Arial" pitchFamily="34" charset="0"/>
              <a:buChar char="•"/>
            </a:pPr>
            <a:r>
              <a:rPr lang="en-US" sz="1600" dirty="0" smtClean="0">
                <a:latin typeface="Eurostile LT" pitchFamily="2" charset="0"/>
              </a:rPr>
              <a:t>All </a:t>
            </a:r>
            <a:r>
              <a:rPr lang="en-US" sz="1600" dirty="0">
                <a:latin typeface="Eurostile LT" pitchFamily="2" charset="0"/>
              </a:rPr>
              <a:t>the remote controls use 24 V signals powered by an insulating </a:t>
            </a:r>
            <a:r>
              <a:rPr lang="en-US" sz="1600" dirty="0" smtClean="0">
                <a:latin typeface="Eurostile LT" pitchFamily="2" charset="0"/>
              </a:rPr>
              <a:t/>
            </a:r>
            <a:br>
              <a:rPr lang="en-US" sz="1600" dirty="0" smtClean="0">
                <a:latin typeface="Eurostile LT" pitchFamily="2" charset="0"/>
              </a:rPr>
            </a:br>
            <a:r>
              <a:rPr lang="en-US" sz="1600" dirty="0" smtClean="0">
                <a:latin typeface="Eurostile LT" pitchFamily="2" charset="0"/>
              </a:rPr>
              <a:t>transformer </a:t>
            </a:r>
            <a:r>
              <a:rPr lang="en-US" sz="1600" dirty="0">
                <a:latin typeface="Eurostile LT" pitchFamily="2" charset="0"/>
              </a:rPr>
              <a:t>situated on the electric control board</a:t>
            </a:r>
            <a:r>
              <a:rPr lang="en-US" sz="1600" dirty="0" smtClean="0">
                <a:latin typeface="Eurostile LT" pitchFamily="2" charset="0"/>
              </a:rPr>
              <a:t>.</a:t>
            </a:r>
          </a:p>
          <a:p>
            <a:pPr marL="285750" indent="-285750">
              <a:buFont typeface="Arial" pitchFamily="34" charset="0"/>
              <a:buChar char="•"/>
            </a:pPr>
            <a:endParaRPr lang="fr-FR" sz="1600" dirty="0">
              <a:latin typeface="Eurostile LT" pitchFamily="2" charset="0"/>
            </a:endParaRPr>
          </a:p>
          <a:p>
            <a:pPr marL="285750" indent="-285750">
              <a:buFont typeface="Arial" pitchFamily="34" charset="0"/>
              <a:buChar char="•"/>
            </a:pPr>
            <a:r>
              <a:rPr lang="en-US" sz="1600" dirty="0" smtClean="0">
                <a:latin typeface="Eurostile LT" pitchFamily="2" charset="0"/>
              </a:rPr>
              <a:t>The </a:t>
            </a:r>
            <a:r>
              <a:rPr lang="en-US" sz="1600" dirty="0">
                <a:latin typeface="Eurostile LT" pitchFamily="2" charset="0"/>
              </a:rPr>
              <a:t>mechanical safety devices such as the high pressure switched </a:t>
            </a:r>
            <a:r>
              <a:rPr lang="en-US" sz="1600" dirty="0" smtClean="0">
                <a:latin typeface="Eurostile LT" pitchFamily="2" charset="0"/>
              </a:rPr>
              <a:t/>
            </a:r>
            <a:br>
              <a:rPr lang="en-US" sz="1600" dirty="0" smtClean="0">
                <a:latin typeface="Eurostile LT" pitchFamily="2" charset="0"/>
              </a:rPr>
            </a:br>
            <a:r>
              <a:rPr lang="en-US" sz="1600" dirty="0" smtClean="0">
                <a:latin typeface="Eurostile LT" pitchFamily="2" charset="0"/>
              </a:rPr>
              <a:t>are </a:t>
            </a:r>
            <a:r>
              <a:rPr lang="en-US" sz="1600" dirty="0">
                <a:latin typeface="Eurostile LT" pitchFamily="2" charset="0"/>
              </a:rPr>
              <a:t>of the kind that trigger directly; </a:t>
            </a:r>
            <a:r>
              <a:rPr lang="en-US" sz="1600" dirty="0" smtClean="0">
                <a:latin typeface="Eurostile LT" pitchFamily="2" charset="0"/>
              </a:rPr>
              <a:t/>
            </a:r>
            <a:br>
              <a:rPr lang="en-US" sz="1600" dirty="0" smtClean="0">
                <a:latin typeface="Eurostile LT" pitchFamily="2" charset="0"/>
              </a:rPr>
            </a:br>
            <a:r>
              <a:rPr lang="en-US" sz="1600" dirty="0" smtClean="0">
                <a:latin typeface="Eurostile LT" pitchFamily="2" charset="0"/>
              </a:rPr>
              <a:t>their </a:t>
            </a:r>
            <a:r>
              <a:rPr lang="en-US" sz="1600" dirty="0">
                <a:latin typeface="Eurostile LT" pitchFamily="2" charset="0"/>
              </a:rPr>
              <a:t>efficiency will not be affected by any faults occurring in the </a:t>
            </a:r>
            <a:r>
              <a:rPr lang="en-US" sz="1600" dirty="0" smtClean="0">
                <a:latin typeface="Eurostile LT" pitchFamily="2" charset="0"/>
              </a:rPr>
              <a:t/>
            </a:r>
            <a:br>
              <a:rPr lang="en-US" sz="1600" dirty="0" smtClean="0">
                <a:latin typeface="Eurostile LT" pitchFamily="2" charset="0"/>
              </a:rPr>
            </a:br>
            <a:r>
              <a:rPr lang="en-US" sz="1600" dirty="0" smtClean="0">
                <a:latin typeface="Eurostile LT" pitchFamily="2" charset="0"/>
              </a:rPr>
              <a:t>microprocessor </a:t>
            </a:r>
            <a:r>
              <a:rPr lang="en-US" sz="1600" dirty="0">
                <a:latin typeface="Eurostile LT" pitchFamily="2" charset="0"/>
              </a:rPr>
              <a:t>control circuit, in compliance with 97/23 PED.</a:t>
            </a:r>
            <a:endParaRPr lang="fr-FR" sz="1600" dirty="0">
              <a:latin typeface="Eurostile LT" pitchFamily="2" charset="0"/>
            </a:endParaRPr>
          </a:p>
          <a:p>
            <a:pPr marL="285750" indent="-285750">
              <a:buFont typeface="Arial" pitchFamily="34" charset="0"/>
              <a:buChar char="•"/>
            </a:pPr>
            <a:endParaRPr lang="en-US" sz="1600" dirty="0">
              <a:latin typeface="Eurostile LT" pitchFamily="2" charset="0"/>
            </a:endParaRPr>
          </a:p>
          <a:p>
            <a:pPr marL="285750" indent="-285750">
              <a:buFont typeface="Arial" pitchFamily="34" charset="0"/>
              <a:buChar char="•"/>
            </a:pPr>
            <a:endParaRPr lang="fr-FR" sz="1600" dirty="0">
              <a:latin typeface="Eurostile LT" pitchFamily="2" charset="0"/>
            </a:endParaRPr>
          </a:p>
          <a:p>
            <a:r>
              <a:rPr lang="en-US" sz="1600" b="1" dirty="0">
                <a:latin typeface="Eurostile LT" pitchFamily="2" charset="0"/>
              </a:rPr>
              <a:t>Warning</a:t>
            </a:r>
            <a:r>
              <a:rPr lang="en-US" sz="1600" dirty="0">
                <a:latin typeface="Eurostile LT" pitchFamily="2" charset="0"/>
              </a:rPr>
              <a:t> </a:t>
            </a:r>
            <a:r>
              <a:rPr lang="en-US" sz="1600" dirty="0" smtClean="0">
                <a:latin typeface="Eurostile LT" pitchFamily="2" charset="0"/>
              </a:rPr>
              <a:t>: </a:t>
            </a:r>
          </a:p>
          <a:p>
            <a:r>
              <a:rPr lang="en-US" sz="1600" dirty="0" smtClean="0">
                <a:latin typeface="Eurostile LT" pitchFamily="2" charset="0"/>
              </a:rPr>
              <a:t>For </a:t>
            </a:r>
            <a:r>
              <a:rPr lang="en-US" sz="1600" dirty="0">
                <a:latin typeface="Eurostile LT" pitchFamily="2" charset="0"/>
              </a:rPr>
              <a:t>RNV range the power supply to the indoor and outdoor unit are separated. </a:t>
            </a:r>
            <a:r>
              <a:rPr lang="en-US" sz="1600" dirty="0" smtClean="0">
                <a:latin typeface="Eurostile LT" pitchFamily="2" charset="0"/>
              </a:rPr>
              <a:t/>
            </a:r>
            <a:br>
              <a:rPr lang="en-US" sz="1600" dirty="0" smtClean="0">
                <a:latin typeface="Eurostile LT" pitchFamily="2" charset="0"/>
              </a:rPr>
            </a:br>
            <a:r>
              <a:rPr lang="en-US" sz="1600" dirty="0" smtClean="0">
                <a:latin typeface="Eurostile LT" pitchFamily="2" charset="0"/>
              </a:rPr>
              <a:t>Especially </a:t>
            </a:r>
            <a:r>
              <a:rPr lang="en-US" sz="1600" dirty="0">
                <a:latin typeface="Eurostile LT" pitchFamily="2" charset="0"/>
              </a:rPr>
              <a:t>on sizes 0240 and 0330 where we have 230V/1/50Hz for indoor and </a:t>
            </a:r>
            <a:r>
              <a:rPr lang="en-US" sz="1600" dirty="0" smtClean="0">
                <a:latin typeface="Eurostile LT" pitchFamily="2" charset="0"/>
              </a:rPr>
              <a:t>400V/3/50Hz </a:t>
            </a:r>
            <a:r>
              <a:rPr lang="en-US" sz="1600" dirty="0">
                <a:latin typeface="Eurostile LT" pitchFamily="2" charset="0"/>
              </a:rPr>
              <a:t>for outdoor.</a:t>
            </a:r>
            <a:endParaRPr lang="fr-FR" sz="1600" dirty="0">
              <a:latin typeface="Eurostile LT" pitchFamily="2" charset="0"/>
            </a:endParaRPr>
          </a:p>
          <a:p>
            <a:r>
              <a:rPr lang="en-US" sz="1600" dirty="0">
                <a:latin typeface="Eurostile LT" pitchFamily="2" charset="0"/>
              </a:rPr>
              <a:t> </a:t>
            </a:r>
            <a:endParaRPr lang="fr-FR" sz="1600" dirty="0">
              <a:latin typeface="Eurostile LT" pitchFamily="2" charset="0"/>
            </a:endParaRPr>
          </a:p>
          <a:p>
            <a:r>
              <a:rPr lang="en-US" sz="1600" dirty="0">
                <a:latin typeface="Eurostile LT" pitchFamily="2" charset="0"/>
              </a:rPr>
              <a:t> </a:t>
            </a:r>
            <a:endParaRPr lang="fr-FR" sz="1600" dirty="0">
              <a:latin typeface="Eurostile LT" pitchFamily="2" charset="0"/>
            </a:endParaRPr>
          </a:p>
          <a:p>
            <a:endParaRPr lang="en-US" sz="1800" dirty="0">
              <a:latin typeface="Eurostile LT" pitchFamily="2" charset="0"/>
            </a:endParaRPr>
          </a:p>
          <a:p>
            <a:r>
              <a:rPr lang="en-US" sz="1800" dirty="0" smtClean="0">
                <a:latin typeface="Eurostile LT" pitchFamily="2" charset="0"/>
              </a:rPr>
              <a:t>. </a:t>
            </a:r>
            <a:endParaRPr lang="en-US" sz="1800"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pic>
        <p:nvPicPr>
          <p:cNvPr id="5127" name="Picture 7" descr="\\mnssrv02\Services\Documentation\DOCUMENTATION\02 - AGU\R@CKCOOLAIR\Pictures\LENNOX - R@CKCOOLAI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06506" y="1052737"/>
            <a:ext cx="1285973" cy="417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81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472488"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a:latin typeface="Eurostile LT" pitchFamily="2" charset="0"/>
              </a:rPr>
              <a:t>ADVANCED CONTROL</a:t>
            </a:r>
          </a:p>
          <a:p>
            <a:r>
              <a:rPr lang="en-US" sz="1600" dirty="0">
                <a:latin typeface="Eurostile LT" pitchFamily="2" charset="0"/>
              </a:rPr>
              <a:t>The microprocessor built into the unit allows </a:t>
            </a:r>
            <a:endParaRPr lang="en-US" sz="1600" dirty="0" smtClean="0">
              <a:latin typeface="Eurostile LT" pitchFamily="2" charset="0"/>
            </a:endParaRPr>
          </a:p>
          <a:p>
            <a:r>
              <a:rPr lang="en-US" sz="1600" dirty="0" smtClean="0">
                <a:latin typeface="Eurostile LT" pitchFamily="2" charset="0"/>
              </a:rPr>
              <a:t>the </a:t>
            </a:r>
            <a:r>
              <a:rPr lang="en-US" sz="1600" dirty="0">
                <a:latin typeface="Eurostile LT" pitchFamily="2" charset="0"/>
              </a:rPr>
              <a:t>different operating parameters to be </a:t>
            </a:r>
            <a:endParaRPr lang="en-US" sz="1600" dirty="0" smtClean="0">
              <a:latin typeface="Eurostile LT" pitchFamily="2" charset="0"/>
            </a:endParaRPr>
          </a:p>
          <a:p>
            <a:r>
              <a:rPr lang="en-US" sz="1600" dirty="0" smtClean="0">
                <a:latin typeface="Eurostile LT" pitchFamily="2" charset="0"/>
              </a:rPr>
              <a:t>controlled </a:t>
            </a:r>
            <a:r>
              <a:rPr lang="en-US" sz="1600" dirty="0">
                <a:latin typeface="Eurostile LT" pitchFamily="2" charset="0"/>
              </a:rPr>
              <a:t>from a set of pushbuttons situated </a:t>
            </a:r>
            <a:endParaRPr lang="en-US" sz="1600" dirty="0" smtClean="0">
              <a:latin typeface="Eurostile LT" pitchFamily="2" charset="0"/>
            </a:endParaRPr>
          </a:p>
          <a:p>
            <a:r>
              <a:rPr lang="en-US" sz="1600" dirty="0" smtClean="0">
                <a:latin typeface="Eurostile LT" pitchFamily="2" charset="0"/>
              </a:rPr>
              <a:t>on </a:t>
            </a:r>
            <a:r>
              <a:rPr lang="en-US" sz="1600" dirty="0">
                <a:latin typeface="Eurostile LT" pitchFamily="2" charset="0"/>
              </a:rPr>
              <a:t>the electric control board:</a:t>
            </a:r>
          </a:p>
          <a:p>
            <a:endParaRPr lang="en-US" sz="1600" dirty="0">
              <a:latin typeface="Eurostile LT" pitchFamily="2" charset="0"/>
            </a:endParaRPr>
          </a:p>
          <a:p>
            <a:pPr marL="285750" indent="-285750">
              <a:buFont typeface="Arial" pitchFamily="34" charset="0"/>
              <a:buChar char="•"/>
            </a:pPr>
            <a:r>
              <a:rPr lang="en-US" sz="1600" dirty="0" smtClean="0">
                <a:latin typeface="Eurostile LT" pitchFamily="2" charset="0"/>
              </a:rPr>
              <a:t>Switching </a:t>
            </a:r>
            <a:r>
              <a:rPr lang="en-US" sz="1600" dirty="0">
                <a:latin typeface="Eurostile LT" pitchFamily="2" charset="0"/>
              </a:rPr>
              <a:t>On/Off - Modulation of compressor </a:t>
            </a:r>
            <a:r>
              <a:rPr lang="en-US" sz="1600" dirty="0" smtClean="0">
                <a:latin typeface="Eurostile LT" pitchFamily="2" charset="0"/>
              </a:rPr>
              <a:t/>
            </a:r>
            <a:br>
              <a:rPr lang="en-US" sz="1600" dirty="0" smtClean="0">
                <a:latin typeface="Eurostile LT" pitchFamily="2" charset="0"/>
              </a:rPr>
            </a:br>
            <a:r>
              <a:rPr lang="en-US" sz="1600" dirty="0" smtClean="0">
                <a:latin typeface="Eurostile LT" pitchFamily="2" charset="0"/>
              </a:rPr>
              <a:t>to </a:t>
            </a:r>
            <a:r>
              <a:rPr lang="en-US" sz="1600" dirty="0">
                <a:latin typeface="Eurostile LT" pitchFamily="2" charset="0"/>
              </a:rPr>
              <a:t>maintain the temperature set point T inside the shelter.</a:t>
            </a:r>
          </a:p>
          <a:p>
            <a:pPr marL="285750" indent="-285750">
              <a:buFont typeface="Arial" pitchFamily="34" charset="0"/>
              <a:buChar char="•"/>
            </a:pPr>
            <a:r>
              <a:rPr lang="en-US" sz="1600" dirty="0" smtClean="0">
                <a:latin typeface="Eurostile LT" pitchFamily="2" charset="0"/>
              </a:rPr>
              <a:t>Alarm </a:t>
            </a:r>
            <a:r>
              <a:rPr lang="en-US" sz="1600" dirty="0">
                <a:latin typeface="Eurostile LT" pitchFamily="2" charset="0"/>
              </a:rPr>
              <a:t>management :		- High / Low pressure; </a:t>
            </a:r>
          </a:p>
          <a:p>
            <a:r>
              <a:rPr lang="en-US" sz="1600" dirty="0">
                <a:latin typeface="Eurostile LT" pitchFamily="2" charset="0"/>
              </a:rPr>
              <a:t>				- Dirty filters alarm (optional); </a:t>
            </a:r>
          </a:p>
          <a:p>
            <a:r>
              <a:rPr lang="en-US" sz="1600" dirty="0">
                <a:latin typeface="Eurostile LT" pitchFamily="2" charset="0"/>
              </a:rPr>
              <a:t>				- Air flow alarm.</a:t>
            </a:r>
          </a:p>
          <a:p>
            <a:pPr marL="2000250" lvl="3" indent="-285750">
              <a:buFont typeface="Arial" pitchFamily="34" charset="0"/>
              <a:buChar char="•"/>
            </a:pPr>
            <a:r>
              <a:rPr lang="en-US" sz="1600" dirty="0" smtClean="0">
                <a:latin typeface="Eurostile LT" pitchFamily="2" charset="0"/>
              </a:rPr>
              <a:t>Alarm signaling.</a:t>
            </a:r>
            <a:endParaRPr lang="en-US" sz="1600" dirty="0">
              <a:latin typeface="Eurostile LT" pitchFamily="2" charset="0"/>
            </a:endParaRPr>
          </a:p>
          <a:p>
            <a:pPr marL="2000250" lvl="3" indent="-285750">
              <a:buFont typeface="Arial" pitchFamily="34" charset="0"/>
              <a:buChar char="•"/>
            </a:pPr>
            <a:r>
              <a:rPr lang="en-US" sz="1600" dirty="0" smtClean="0">
                <a:latin typeface="Eurostile LT" pitchFamily="2" charset="0"/>
              </a:rPr>
              <a:t>Display </a:t>
            </a:r>
            <a:r>
              <a:rPr lang="en-US" sz="1600" dirty="0">
                <a:latin typeface="Eurostile LT" pitchFamily="2" charset="0"/>
              </a:rPr>
              <a:t>of operating parameters.</a:t>
            </a:r>
          </a:p>
          <a:p>
            <a:pPr marL="2000250" lvl="3" indent="-285750">
              <a:buFont typeface="Arial" pitchFamily="34" charset="0"/>
              <a:buChar char="•"/>
            </a:pPr>
            <a:r>
              <a:rPr lang="en-US" sz="1600" dirty="0" smtClean="0">
                <a:latin typeface="Eurostile LT" pitchFamily="2" charset="0"/>
              </a:rPr>
              <a:t>RS232</a:t>
            </a:r>
            <a:r>
              <a:rPr lang="en-US" sz="1600" dirty="0">
                <a:latin typeface="Eurostile LT" pitchFamily="2" charset="0"/>
              </a:rPr>
              <a:t>, RS485 serial output management (optional).</a:t>
            </a:r>
          </a:p>
          <a:p>
            <a:pPr marL="2000250" lvl="3" indent="-285750">
              <a:buFont typeface="Arial" pitchFamily="34" charset="0"/>
              <a:buChar char="•"/>
            </a:pPr>
            <a:r>
              <a:rPr lang="en-US" sz="1600" dirty="0" smtClean="0">
                <a:latin typeface="Eurostile LT" pitchFamily="2" charset="0"/>
              </a:rPr>
              <a:t>Phase </a:t>
            </a:r>
            <a:r>
              <a:rPr lang="en-US" sz="1600" dirty="0">
                <a:latin typeface="Eurostile LT" pitchFamily="2" charset="0"/>
              </a:rPr>
              <a:t>sequence error (not displayed by the control, but prevents the compressor from starting </a:t>
            </a:r>
            <a:r>
              <a:rPr lang="en-US" sz="1600" dirty="0" smtClean="0">
                <a:latin typeface="Eurostile LT" pitchFamily="2" charset="0"/>
              </a:rPr>
              <a:t>up)</a:t>
            </a:r>
            <a:endParaRPr lang="en-US" sz="1600" dirty="0">
              <a:latin typeface="Eurostile LT" pitchFamily="2" charset="0"/>
            </a:endParaRPr>
          </a:p>
          <a:p>
            <a:pPr marL="285750" indent="-285750">
              <a:buFont typeface="Arial" pitchFamily="34" charset="0"/>
              <a:buChar char="•"/>
            </a:pPr>
            <a:r>
              <a:rPr lang="en-US" sz="1600" dirty="0" smtClean="0">
                <a:latin typeface="Eurostile LT" pitchFamily="2" charset="0"/>
              </a:rPr>
              <a:t>As </a:t>
            </a:r>
            <a:r>
              <a:rPr lang="en-US" sz="1600" dirty="0">
                <a:latin typeface="Eurostile LT" pitchFamily="2" charset="0"/>
              </a:rPr>
              <a:t>standard LAN connection up to 8 units</a:t>
            </a:r>
          </a:p>
          <a:p>
            <a:endParaRPr lang="en-US" sz="1600" dirty="0">
              <a:latin typeface="Eurostile LT" pitchFamily="2" charset="0"/>
            </a:endParaRPr>
          </a:p>
          <a:p>
            <a:r>
              <a:rPr lang="en-US" sz="1800" b="1" dirty="0">
                <a:latin typeface="Eurostile LT" pitchFamily="2" charset="0"/>
              </a:rPr>
              <a:t>OPTIONS</a:t>
            </a:r>
          </a:p>
          <a:p>
            <a:pPr marL="285750" indent="-285750">
              <a:buFont typeface="Arial" pitchFamily="34" charset="0"/>
              <a:buChar char="•"/>
            </a:pPr>
            <a:r>
              <a:rPr lang="en-US" sz="1600" dirty="0" smtClean="0">
                <a:latin typeface="Eurostile LT" pitchFamily="2" charset="0"/>
              </a:rPr>
              <a:t>The </a:t>
            </a:r>
            <a:r>
              <a:rPr lang="en-US" sz="1600" dirty="0">
                <a:latin typeface="Eurostile LT" pitchFamily="2" charset="0"/>
              </a:rPr>
              <a:t>units are equipped with their own display but you can add a remote one.</a:t>
            </a:r>
          </a:p>
          <a:p>
            <a:pPr marL="285750" indent="-285750">
              <a:buFont typeface="Arial" pitchFamily="34" charset="0"/>
              <a:buChar char="•"/>
            </a:pPr>
            <a:r>
              <a:rPr lang="en-US" sz="1600" dirty="0" smtClean="0">
                <a:latin typeface="Eurostile LT" pitchFamily="2" charset="0"/>
              </a:rPr>
              <a:t>Air </a:t>
            </a:r>
            <a:r>
              <a:rPr lang="en-US" sz="1600" dirty="0">
                <a:latin typeface="Eurostile LT" pitchFamily="2" charset="0"/>
              </a:rPr>
              <a:t>volume measurement - automatic constant airflow control &amp; visualization</a:t>
            </a:r>
          </a:p>
          <a:p>
            <a:pPr marL="285750" indent="-285750">
              <a:buFont typeface="Arial" pitchFamily="34" charset="0"/>
              <a:buChar char="•"/>
            </a:pPr>
            <a:r>
              <a:rPr lang="en-US" sz="1600" dirty="0" smtClean="0">
                <a:latin typeface="Eurostile LT" pitchFamily="2" charset="0"/>
              </a:rPr>
              <a:t>Delta </a:t>
            </a:r>
            <a:r>
              <a:rPr lang="en-US" sz="1600" dirty="0">
                <a:latin typeface="Eurostile LT" pitchFamily="2" charset="0"/>
              </a:rPr>
              <a:t>pressure control : required for cold/hot aisle application.</a:t>
            </a:r>
          </a:p>
          <a:p>
            <a:pPr marL="285750" indent="-285750">
              <a:buFont typeface="Arial" pitchFamily="34" charset="0"/>
              <a:buChar char="•"/>
            </a:pPr>
            <a:r>
              <a:rPr lang="en-US" sz="1600" dirty="0" smtClean="0">
                <a:latin typeface="Eurostile LT" pitchFamily="2" charset="0"/>
              </a:rPr>
              <a:t>Many </a:t>
            </a:r>
            <a:r>
              <a:rPr lang="en-US" sz="1600" dirty="0">
                <a:latin typeface="Eurostile LT" pitchFamily="2" charset="0"/>
              </a:rPr>
              <a:t>possibilities of communication through different </a:t>
            </a:r>
            <a:r>
              <a:rPr lang="en-US" sz="1600" dirty="0" smtClean="0">
                <a:latin typeface="Eurostile LT" pitchFamily="2" charset="0"/>
              </a:rPr>
              <a:t>protocols</a:t>
            </a:r>
            <a:endParaRPr lang="en-US" sz="1800"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pic>
        <p:nvPicPr>
          <p:cNvPr id="6" name="Image 5" descr="\\mnssrv02\Services\Mkt_europe\0-e-Lencal\Master e-Lencal\Images Glossaires\PGD2.jpg"/>
          <p:cNvPicPr/>
          <p:nvPr/>
        </p:nvPicPr>
        <p:blipFill>
          <a:blip r:embed="rId3">
            <a:extLst>
              <a:ext uri="{28A0092B-C50C-407E-A947-70E740481C1C}">
                <a14:useLocalDpi xmlns:a14="http://schemas.microsoft.com/office/drawing/2010/main" val="0"/>
              </a:ext>
            </a:extLst>
          </a:blip>
          <a:srcRect/>
          <a:stretch>
            <a:fillRect/>
          </a:stretch>
        </p:blipFill>
        <p:spPr bwMode="auto">
          <a:xfrm>
            <a:off x="323850" y="3617490"/>
            <a:ext cx="1339850" cy="922655"/>
          </a:xfrm>
          <a:prstGeom prst="rect">
            <a:avLst/>
          </a:prstGeom>
          <a:noFill/>
          <a:ln>
            <a:noFill/>
          </a:ln>
        </p:spPr>
      </p:pic>
      <p:pic>
        <p:nvPicPr>
          <p:cNvPr id="7" name="Image 6" descr="http://controls.premium-climate.com/wp-content/uploads/2012/07/pCO5A_.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6354" y="1124744"/>
            <a:ext cx="3668134" cy="1481467"/>
          </a:xfrm>
          <a:prstGeom prst="rect">
            <a:avLst/>
          </a:prstGeom>
          <a:noFill/>
          <a:ln>
            <a:noFill/>
          </a:ln>
        </p:spPr>
      </p:pic>
    </p:spTree>
    <p:extLst>
      <p:ext uri="{BB962C8B-B14F-4D97-AF65-F5344CB8AC3E}">
        <p14:creationId xmlns:p14="http://schemas.microsoft.com/office/powerpoint/2010/main" val="3935401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71264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RHC - COOLING CIRCUIT</a:t>
            </a:r>
            <a:br>
              <a:rPr lang="en-US" sz="1800" b="1" dirty="0" smtClean="0">
                <a:latin typeface="Eurostile LT" pitchFamily="2" charset="0"/>
              </a:rPr>
            </a:br>
            <a:r>
              <a:rPr lang="en-US" sz="1800" b="1" dirty="0" smtClean="0">
                <a:latin typeface="Eurostile LT" pitchFamily="2" charset="0"/>
              </a:rPr>
              <a:t/>
            </a:r>
            <a:br>
              <a:rPr lang="en-US" sz="1800" b="1" dirty="0" smtClean="0">
                <a:latin typeface="Eurostile LT" pitchFamily="2" charset="0"/>
              </a:rPr>
            </a:br>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a:p>
            <a:r>
              <a:rPr lang="en-US" sz="1600" b="1" dirty="0" smtClean="0">
                <a:latin typeface="Eurostile LT" pitchFamily="2" charset="0"/>
              </a:rPr>
              <a:t>Water </a:t>
            </a:r>
            <a:r>
              <a:rPr lang="en-US" sz="1600" b="1" dirty="0">
                <a:latin typeface="Eurostile LT" pitchFamily="2" charset="0"/>
              </a:rPr>
              <a:t>Valve</a:t>
            </a:r>
          </a:p>
          <a:p>
            <a:r>
              <a:rPr lang="en-US" sz="1600" dirty="0" smtClean="0">
                <a:latin typeface="Eurostile LT" pitchFamily="2" charset="0"/>
              </a:rPr>
              <a:t>•  3 </a:t>
            </a:r>
            <a:r>
              <a:rPr lang="en-US" sz="1600" dirty="0">
                <a:latin typeface="Eurostile LT" pitchFamily="2" charset="0"/>
              </a:rPr>
              <a:t>way for constant flow systems</a:t>
            </a:r>
          </a:p>
          <a:p>
            <a:r>
              <a:rPr lang="en-US" sz="1600" dirty="0" smtClean="0">
                <a:latin typeface="Eurostile LT" pitchFamily="2" charset="0"/>
              </a:rPr>
              <a:t>•  2 </a:t>
            </a:r>
            <a:r>
              <a:rPr lang="en-US" sz="1600" dirty="0">
                <a:latin typeface="Eurostile LT" pitchFamily="2" charset="0"/>
              </a:rPr>
              <a:t>way valve for variable flow. In this case Free cooling application range will </a:t>
            </a:r>
            <a:r>
              <a:rPr lang="en-US" sz="1600" dirty="0" smtClean="0">
                <a:latin typeface="Eurostile LT" pitchFamily="2" charset="0"/>
              </a:rPr>
              <a:t>be </a:t>
            </a:r>
            <a:br>
              <a:rPr lang="en-US" sz="1600" dirty="0" smtClean="0">
                <a:latin typeface="Eurostile LT" pitchFamily="2" charset="0"/>
              </a:rPr>
            </a:br>
            <a:r>
              <a:rPr lang="en-US" sz="1600" dirty="0" smtClean="0">
                <a:latin typeface="Eurostile LT" pitchFamily="2" charset="0"/>
              </a:rPr>
              <a:t>   extended </a:t>
            </a:r>
            <a:r>
              <a:rPr lang="en-US" sz="1600" dirty="0">
                <a:latin typeface="Eurostile LT" pitchFamily="2" charset="0"/>
              </a:rPr>
              <a:t>thanks to </a:t>
            </a:r>
            <a:r>
              <a:rPr lang="en-US" sz="1600" dirty="0" smtClean="0">
                <a:latin typeface="Eurostile LT" pitchFamily="2" charset="0"/>
              </a:rPr>
              <a:t>the increase </a:t>
            </a:r>
            <a:r>
              <a:rPr lang="en-US" sz="1600" dirty="0">
                <a:latin typeface="Eurostile LT" pitchFamily="2" charset="0"/>
              </a:rPr>
              <a:t>of return water T once the </a:t>
            </a:r>
            <a:r>
              <a:rPr lang="en-US" sz="1600" dirty="0" smtClean="0">
                <a:latin typeface="Eurostile LT" pitchFamily="2" charset="0"/>
              </a:rPr>
              <a:t>load decreases</a:t>
            </a:r>
            <a:r>
              <a:rPr lang="en-US" sz="1600" dirty="0">
                <a:latin typeface="Eurostile LT" pitchFamily="2" charset="0"/>
              </a:rPr>
              <a:t>.</a:t>
            </a:r>
          </a:p>
          <a:p>
            <a:endParaRPr lang="en-US" sz="1600"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pic>
        <p:nvPicPr>
          <p:cNvPr id="8" name="Image 7"/>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5534" y="981958"/>
            <a:ext cx="5972810" cy="2879090"/>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2757191650"/>
              </p:ext>
            </p:extLst>
          </p:nvPr>
        </p:nvGraphicFramePr>
        <p:xfrm>
          <a:off x="360645" y="4797152"/>
          <a:ext cx="8315811" cy="936104"/>
        </p:xfrm>
        <a:graphic>
          <a:graphicData uri="http://schemas.openxmlformats.org/drawingml/2006/table">
            <a:tbl>
              <a:tblPr>
                <a:tableStyleId>{5C22544A-7EE6-4342-B048-85BDC9FD1C3A}</a:tableStyleId>
              </a:tblPr>
              <a:tblGrid>
                <a:gridCol w="3418574"/>
                <a:gridCol w="2420771"/>
                <a:gridCol w="2476466"/>
              </a:tblGrid>
              <a:tr h="217163">
                <a:tc>
                  <a:txBody>
                    <a:bodyPr/>
                    <a:lstStyle/>
                    <a:p>
                      <a:pPr marL="104775" marR="68580">
                        <a:lnSpc>
                          <a:spcPts val="880"/>
                        </a:lnSpc>
                        <a:spcBef>
                          <a:spcPts val="285"/>
                        </a:spcBef>
                        <a:spcAft>
                          <a:spcPts val="0"/>
                        </a:spcAft>
                        <a:tabLst>
                          <a:tab pos="554355" algn="l"/>
                          <a:tab pos="1003935" algn="l"/>
                          <a:tab pos="1371600" algn="l"/>
                          <a:tab pos="1453515" algn="l"/>
                          <a:tab pos="1828800" algn="l"/>
                          <a:tab pos="1903095" algn="l"/>
                          <a:tab pos="2286000" algn="l"/>
                          <a:tab pos="2352675" algn="l"/>
                          <a:tab pos="2743200" algn="l"/>
                          <a:tab pos="2802255" algn="l"/>
                          <a:tab pos="3200400" algn="l"/>
                          <a:tab pos="3251835" algn="l"/>
                          <a:tab pos="3657600" algn="l"/>
                          <a:tab pos="3701415" algn="l"/>
                          <a:tab pos="4114800" algn="l"/>
                          <a:tab pos="4150995" algn="l"/>
                          <a:tab pos="4572000" algn="l"/>
                          <a:tab pos="4600575" algn="l"/>
                          <a:tab pos="5029200" algn="l"/>
                          <a:tab pos="5050155" algn="l"/>
                          <a:tab pos="5499735" algn="l"/>
                          <a:tab pos="5949315" algn="l"/>
                        </a:tabLst>
                      </a:pPr>
                      <a:r>
                        <a:rPr lang="en-GB" sz="1200" b="1" dirty="0">
                          <a:effectLst/>
                          <a:latin typeface="Eurostile LT" pitchFamily="2" charset="0"/>
                        </a:rPr>
                        <a:t>Model</a:t>
                      </a:r>
                      <a:endParaRPr lang="fr-FR" sz="1200" b="1" dirty="0">
                        <a:effectLst/>
                        <a:latin typeface="Eurostile LT" pitchFamily="2" charset="0"/>
                        <a:ea typeface="Calibri"/>
                        <a:cs typeface="Times New Roman"/>
                      </a:endParaRPr>
                    </a:p>
                  </a:txBody>
                  <a:tcPr marL="36830" marR="36830" marT="0" marB="0"/>
                </a:tc>
                <a:tc>
                  <a:txBody>
                    <a:bodyPr/>
                    <a:lstStyle/>
                    <a:p>
                      <a:pPr marL="104775" marR="68580" algn="ctr">
                        <a:lnSpc>
                          <a:spcPts val="880"/>
                        </a:lnSpc>
                        <a:spcBef>
                          <a:spcPts val="285"/>
                        </a:spcBef>
                        <a:spcAft>
                          <a:spcPts val="0"/>
                        </a:spcAft>
                        <a:tabLst>
                          <a:tab pos="554355" algn="l"/>
                          <a:tab pos="1003935" algn="l"/>
                          <a:tab pos="1371600" algn="l"/>
                          <a:tab pos="1453515" algn="l"/>
                          <a:tab pos="1828800" algn="l"/>
                          <a:tab pos="1903095" algn="l"/>
                          <a:tab pos="2286000" algn="l"/>
                          <a:tab pos="2352675" algn="l"/>
                          <a:tab pos="2743200" algn="l"/>
                          <a:tab pos="2802255" algn="l"/>
                          <a:tab pos="3200400" algn="l"/>
                          <a:tab pos="3251835" algn="l"/>
                          <a:tab pos="3657600" algn="l"/>
                          <a:tab pos="3701415" algn="l"/>
                          <a:tab pos="4114800" algn="l"/>
                          <a:tab pos="4150995" algn="l"/>
                          <a:tab pos="4572000" algn="l"/>
                          <a:tab pos="4600575" algn="l"/>
                          <a:tab pos="5029200" algn="l"/>
                          <a:tab pos="5050155" algn="l"/>
                          <a:tab pos="5499735" algn="l"/>
                          <a:tab pos="5949315" algn="l"/>
                        </a:tabLst>
                      </a:pPr>
                      <a:r>
                        <a:rPr lang="en-GB" sz="1200" b="1">
                          <a:effectLst/>
                          <a:latin typeface="Eurostile LT" pitchFamily="2" charset="0"/>
                        </a:rPr>
                        <a:t>RHC0200  RHC0250</a:t>
                      </a:r>
                      <a:endParaRPr lang="fr-FR" sz="1200" b="1">
                        <a:effectLst/>
                        <a:latin typeface="Eurostile LT" pitchFamily="2" charset="0"/>
                        <a:ea typeface="Calibri"/>
                        <a:cs typeface="Times New Roman"/>
                      </a:endParaRPr>
                    </a:p>
                  </a:txBody>
                  <a:tcPr marL="36830" marR="36830" marT="0" marB="0"/>
                </a:tc>
                <a:tc>
                  <a:txBody>
                    <a:bodyPr/>
                    <a:lstStyle/>
                    <a:p>
                      <a:pPr marL="104775" marR="68580" algn="ctr">
                        <a:lnSpc>
                          <a:spcPts val="880"/>
                        </a:lnSpc>
                        <a:spcBef>
                          <a:spcPts val="285"/>
                        </a:spcBef>
                        <a:spcAft>
                          <a:spcPts val="0"/>
                        </a:spcAft>
                        <a:tabLst>
                          <a:tab pos="554355" algn="l"/>
                          <a:tab pos="1003935" algn="l"/>
                          <a:tab pos="1371600" algn="l"/>
                          <a:tab pos="1453515" algn="l"/>
                          <a:tab pos="1828800" algn="l"/>
                          <a:tab pos="1903095" algn="l"/>
                          <a:tab pos="2286000" algn="l"/>
                          <a:tab pos="2352675" algn="l"/>
                          <a:tab pos="2743200" algn="l"/>
                          <a:tab pos="2802255" algn="l"/>
                          <a:tab pos="3200400" algn="l"/>
                          <a:tab pos="3251835" algn="l"/>
                          <a:tab pos="3657600" algn="l"/>
                          <a:tab pos="3701415" algn="l"/>
                          <a:tab pos="4114800" algn="l"/>
                          <a:tab pos="4150995" algn="l"/>
                          <a:tab pos="4572000" algn="l"/>
                          <a:tab pos="4600575" algn="l"/>
                          <a:tab pos="5029200" algn="l"/>
                          <a:tab pos="5050155" algn="l"/>
                          <a:tab pos="5499735" algn="l"/>
                          <a:tab pos="5949315" algn="l"/>
                        </a:tabLst>
                      </a:pPr>
                      <a:r>
                        <a:rPr lang="en-GB" sz="1200" b="1" dirty="0">
                          <a:effectLst/>
                          <a:latin typeface="Eurostile LT" pitchFamily="2" charset="0"/>
                        </a:rPr>
                        <a:t>RHC0450  RHC0510</a:t>
                      </a:r>
                      <a:endParaRPr lang="fr-FR" sz="1200" b="1" dirty="0">
                        <a:effectLst/>
                        <a:latin typeface="Eurostile LT" pitchFamily="2" charset="0"/>
                        <a:ea typeface="Calibri"/>
                        <a:cs typeface="Times New Roman"/>
                      </a:endParaRPr>
                    </a:p>
                  </a:txBody>
                  <a:tcPr marL="36830" marR="36830" marT="0" marB="0"/>
                </a:tc>
              </a:tr>
              <a:tr h="284615">
                <a:tc>
                  <a:txBody>
                    <a:bodyPr/>
                    <a:lstStyle/>
                    <a:p>
                      <a:pPr marL="104775" marR="68580">
                        <a:lnSpc>
                          <a:spcPts val="880"/>
                        </a:lnSpc>
                        <a:spcBef>
                          <a:spcPts val="285"/>
                        </a:spcBef>
                        <a:spcAft>
                          <a:spcPts val="0"/>
                        </a:spcAft>
                        <a:tabLst>
                          <a:tab pos="554355" algn="l"/>
                          <a:tab pos="1003935" algn="l"/>
                          <a:tab pos="1371600" algn="l"/>
                          <a:tab pos="1453515" algn="l"/>
                          <a:tab pos="1828800" algn="l"/>
                          <a:tab pos="1903095" algn="l"/>
                          <a:tab pos="2286000" algn="l"/>
                          <a:tab pos="2352675" algn="l"/>
                          <a:tab pos="2743200" algn="l"/>
                          <a:tab pos="2802255" algn="l"/>
                          <a:tab pos="3200400" algn="l"/>
                          <a:tab pos="3251835" algn="l"/>
                          <a:tab pos="3657600" algn="l"/>
                          <a:tab pos="3701415" algn="l"/>
                          <a:tab pos="4114800" algn="l"/>
                          <a:tab pos="4150995" algn="l"/>
                          <a:tab pos="4572000" algn="l"/>
                          <a:tab pos="4600575" algn="l"/>
                          <a:tab pos="5029200" algn="l"/>
                          <a:tab pos="5050155" algn="l"/>
                          <a:tab pos="5499735" algn="l"/>
                          <a:tab pos="5949315" algn="l"/>
                        </a:tabLst>
                      </a:pPr>
                      <a:r>
                        <a:rPr lang="en-GB" sz="1200" dirty="0">
                          <a:effectLst/>
                          <a:latin typeface="Eurostile LT" pitchFamily="2" charset="0"/>
                        </a:rPr>
                        <a:t>Brand / valve’s type</a:t>
                      </a:r>
                      <a:endParaRPr lang="fr-FR" sz="1200" dirty="0">
                        <a:effectLst/>
                        <a:latin typeface="Eurostile LT" pitchFamily="2" charset="0"/>
                        <a:ea typeface="Calibri"/>
                        <a:cs typeface="Times New Roman"/>
                      </a:endParaRPr>
                    </a:p>
                  </a:txBody>
                  <a:tcPr marL="36830" marR="36830" marT="0" marB="0"/>
                </a:tc>
                <a:tc>
                  <a:txBody>
                    <a:bodyPr/>
                    <a:lstStyle/>
                    <a:p>
                      <a:pPr marL="104775" marR="68580" algn="ctr">
                        <a:lnSpc>
                          <a:spcPts val="880"/>
                        </a:lnSpc>
                        <a:spcBef>
                          <a:spcPts val="285"/>
                        </a:spcBef>
                        <a:spcAft>
                          <a:spcPts val="0"/>
                        </a:spcAft>
                        <a:tabLst>
                          <a:tab pos="554355" algn="l"/>
                          <a:tab pos="1003935" algn="l"/>
                          <a:tab pos="1371600" algn="l"/>
                          <a:tab pos="1453515" algn="l"/>
                          <a:tab pos="1828800" algn="l"/>
                          <a:tab pos="1903095" algn="l"/>
                          <a:tab pos="2286000" algn="l"/>
                          <a:tab pos="2352675" algn="l"/>
                          <a:tab pos="2743200" algn="l"/>
                          <a:tab pos="2802255" algn="l"/>
                          <a:tab pos="3200400" algn="l"/>
                          <a:tab pos="3251835" algn="l"/>
                          <a:tab pos="3657600" algn="l"/>
                          <a:tab pos="3701415" algn="l"/>
                          <a:tab pos="4114800" algn="l"/>
                          <a:tab pos="4150995" algn="l"/>
                          <a:tab pos="4572000" algn="l"/>
                          <a:tab pos="4600575" algn="l"/>
                          <a:tab pos="5029200" algn="l"/>
                          <a:tab pos="5050155" algn="l"/>
                          <a:tab pos="5499735" algn="l"/>
                          <a:tab pos="5949315" algn="l"/>
                        </a:tabLst>
                      </a:pPr>
                      <a:r>
                        <a:rPr lang="en-GB" sz="1200" dirty="0" err="1">
                          <a:effectLst/>
                          <a:latin typeface="Eurostile LT" pitchFamily="2" charset="0"/>
                        </a:rPr>
                        <a:t>Controlli</a:t>
                      </a:r>
                      <a:r>
                        <a:rPr lang="en-GB" sz="1200" dirty="0">
                          <a:effectLst/>
                          <a:latin typeface="Eurostile LT" pitchFamily="2" charset="0"/>
                        </a:rPr>
                        <a:t> / VMXT2</a:t>
                      </a:r>
                      <a:endParaRPr lang="fr-FR" sz="1200" dirty="0">
                        <a:effectLst/>
                        <a:latin typeface="Eurostile LT" pitchFamily="2" charset="0"/>
                        <a:ea typeface="Calibri"/>
                        <a:cs typeface="Times New Roman"/>
                      </a:endParaRPr>
                    </a:p>
                  </a:txBody>
                  <a:tcPr marL="36830" marR="36830" marT="0" marB="0"/>
                </a:tc>
                <a:tc>
                  <a:txBody>
                    <a:bodyPr/>
                    <a:lstStyle/>
                    <a:p>
                      <a:pPr marL="104775" marR="68580" algn="ctr">
                        <a:lnSpc>
                          <a:spcPts val="880"/>
                        </a:lnSpc>
                        <a:spcBef>
                          <a:spcPts val="285"/>
                        </a:spcBef>
                        <a:spcAft>
                          <a:spcPts val="0"/>
                        </a:spcAft>
                        <a:tabLst>
                          <a:tab pos="554355" algn="l"/>
                          <a:tab pos="1003935" algn="l"/>
                          <a:tab pos="1371600" algn="l"/>
                          <a:tab pos="1453515" algn="l"/>
                          <a:tab pos="1828800" algn="l"/>
                          <a:tab pos="1903095" algn="l"/>
                          <a:tab pos="2286000" algn="l"/>
                          <a:tab pos="2352675" algn="l"/>
                          <a:tab pos="2743200" algn="l"/>
                          <a:tab pos="2802255" algn="l"/>
                          <a:tab pos="3200400" algn="l"/>
                          <a:tab pos="3251835" algn="l"/>
                          <a:tab pos="3657600" algn="l"/>
                          <a:tab pos="3701415" algn="l"/>
                          <a:tab pos="4114800" algn="l"/>
                          <a:tab pos="4150995" algn="l"/>
                          <a:tab pos="4572000" algn="l"/>
                          <a:tab pos="4600575" algn="l"/>
                          <a:tab pos="5029200" algn="l"/>
                          <a:tab pos="5050155" algn="l"/>
                          <a:tab pos="5499735" algn="l"/>
                          <a:tab pos="5949315" algn="l"/>
                        </a:tabLst>
                      </a:pPr>
                      <a:r>
                        <a:rPr lang="en-GB" sz="1200" dirty="0">
                          <a:effectLst/>
                          <a:latin typeface="Eurostile LT" pitchFamily="2" charset="0"/>
                        </a:rPr>
                        <a:t>Johnson /  VG7802RT</a:t>
                      </a:r>
                      <a:endParaRPr lang="fr-FR" sz="1200" dirty="0">
                        <a:effectLst/>
                        <a:latin typeface="Eurostile LT" pitchFamily="2" charset="0"/>
                        <a:ea typeface="Calibri"/>
                        <a:cs typeface="Times New Roman"/>
                      </a:endParaRPr>
                    </a:p>
                  </a:txBody>
                  <a:tcPr marL="36830" marR="36830" marT="0" marB="0"/>
                </a:tc>
              </a:tr>
              <a:tr h="217163">
                <a:tc>
                  <a:txBody>
                    <a:bodyPr/>
                    <a:lstStyle/>
                    <a:p>
                      <a:pPr marL="104775" marR="68580">
                        <a:lnSpc>
                          <a:spcPts val="880"/>
                        </a:lnSpc>
                        <a:spcBef>
                          <a:spcPts val="285"/>
                        </a:spcBef>
                        <a:spcAft>
                          <a:spcPts val="0"/>
                        </a:spcAft>
                        <a:tabLst>
                          <a:tab pos="554355" algn="l"/>
                          <a:tab pos="1003935" algn="l"/>
                          <a:tab pos="1371600" algn="l"/>
                          <a:tab pos="1453515" algn="l"/>
                          <a:tab pos="1828800" algn="l"/>
                          <a:tab pos="1903095" algn="l"/>
                          <a:tab pos="2286000" algn="l"/>
                          <a:tab pos="2352675" algn="l"/>
                          <a:tab pos="2743200" algn="l"/>
                          <a:tab pos="2802255" algn="l"/>
                          <a:tab pos="3200400" algn="l"/>
                          <a:tab pos="3251835" algn="l"/>
                          <a:tab pos="3657600" algn="l"/>
                          <a:tab pos="3701415" algn="l"/>
                          <a:tab pos="4114800" algn="l"/>
                          <a:tab pos="4150995" algn="l"/>
                          <a:tab pos="4572000" algn="l"/>
                          <a:tab pos="4600575" algn="l"/>
                          <a:tab pos="5029200" algn="l"/>
                          <a:tab pos="5050155" algn="l"/>
                          <a:tab pos="5499735" algn="l"/>
                          <a:tab pos="5949315" algn="l"/>
                        </a:tabLst>
                      </a:pPr>
                      <a:r>
                        <a:rPr lang="en-GB" sz="1200">
                          <a:effectLst/>
                          <a:latin typeface="Eurostile LT" pitchFamily="2" charset="0"/>
                        </a:rPr>
                        <a:t>PN valve</a:t>
                      </a:r>
                      <a:endParaRPr lang="fr-FR" sz="1200">
                        <a:effectLst/>
                        <a:latin typeface="Eurostile LT" pitchFamily="2" charset="0"/>
                        <a:ea typeface="Calibri"/>
                        <a:cs typeface="Times New Roman"/>
                      </a:endParaRPr>
                    </a:p>
                  </a:txBody>
                  <a:tcPr marL="36830" marR="36830" marT="0" marB="0"/>
                </a:tc>
                <a:tc>
                  <a:txBody>
                    <a:bodyPr/>
                    <a:lstStyle/>
                    <a:p>
                      <a:pPr marL="104775" marR="68580" algn="ctr">
                        <a:lnSpc>
                          <a:spcPts val="880"/>
                        </a:lnSpc>
                        <a:spcBef>
                          <a:spcPts val="285"/>
                        </a:spcBef>
                        <a:spcAft>
                          <a:spcPts val="0"/>
                        </a:spcAft>
                        <a:tabLst>
                          <a:tab pos="554355" algn="l"/>
                          <a:tab pos="1003935" algn="l"/>
                          <a:tab pos="1371600" algn="l"/>
                          <a:tab pos="1453515" algn="l"/>
                          <a:tab pos="1828800" algn="l"/>
                          <a:tab pos="1903095" algn="l"/>
                          <a:tab pos="2286000" algn="l"/>
                          <a:tab pos="2352675" algn="l"/>
                          <a:tab pos="2743200" algn="l"/>
                          <a:tab pos="2802255" algn="l"/>
                          <a:tab pos="3200400" algn="l"/>
                          <a:tab pos="3251835" algn="l"/>
                          <a:tab pos="3657600" algn="l"/>
                          <a:tab pos="3701415" algn="l"/>
                          <a:tab pos="4114800" algn="l"/>
                          <a:tab pos="4150995" algn="l"/>
                          <a:tab pos="4572000" algn="l"/>
                          <a:tab pos="4600575" algn="l"/>
                          <a:tab pos="5029200" algn="l"/>
                          <a:tab pos="5050155" algn="l"/>
                          <a:tab pos="5499735" algn="l"/>
                          <a:tab pos="5949315" algn="l"/>
                        </a:tabLst>
                      </a:pPr>
                      <a:r>
                        <a:rPr lang="en-GB" sz="1200">
                          <a:effectLst/>
                          <a:latin typeface="Eurostile LT" pitchFamily="2" charset="0"/>
                        </a:rPr>
                        <a:t>16</a:t>
                      </a:r>
                      <a:endParaRPr lang="fr-FR" sz="1200">
                        <a:effectLst/>
                        <a:latin typeface="Eurostile LT" pitchFamily="2" charset="0"/>
                        <a:ea typeface="Calibri"/>
                        <a:cs typeface="Times New Roman"/>
                      </a:endParaRPr>
                    </a:p>
                  </a:txBody>
                  <a:tcPr marL="36830" marR="36830" marT="0" marB="0"/>
                </a:tc>
                <a:tc>
                  <a:txBody>
                    <a:bodyPr/>
                    <a:lstStyle/>
                    <a:p>
                      <a:pPr marL="104775" marR="68580" algn="ctr">
                        <a:lnSpc>
                          <a:spcPts val="880"/>
                        </a:lnSpc>
                        <a:spcBef>
                          <a:spcPts val="285"/>
                        </a:spcBef>
                        <a:spcAft>
                          <a:spcPts val="0"/>
                        </a:spcAft>
                        <a:tabLst>
                          <a:tab pos="554355" algn="l"/>
                          <a:tab pos="1003935" algn="l"/>
                          <a:tab pos="1371600" algn="l"/>
                          <a:tab pos="1453515" algn="l"/>
                          <a:tab pos="1828800" algn="l"/>
                          <a:tab pos="1903095" algn="l"/>
                          <a:tab pos="2286000" algn="l"/>
                          <a:tab pos="2352675" algn="l"/>
                          <a:tab pos="2743200" algn="l"/>
                          <a:tab pos="2802255" algn="l"/>
                          <a:tab pos="3200400" algn="l"/>
                          <a:tab pos="3251835" algn="l"/>
                          <a:tab pos="3657600" algn="l"/>
                          <a:tab pos="3701415" algn="l"/>
                          <a:tab pos="4114800" algn="l"/>
                          <a:tab pos="4150995" algn="l"/>
                          <a:tab pos="4572000" algn="l"/>
                          <a:tab pos="4600575" algn="l"/>
                          <a:tab pos="5029200" algn="l"/>
                          <a:tab pos="5050155" algn="l"/>
                          <a:tab pos="5499735" algn="l"/>
                          <a:tab pos="5949315" algn="l"/>
                        </a:tabLst>
                      </a:pPr>
                      <a:r>
                        <a:rPr lang="en-GB" sz="1200">
                          <a:effectLst/>
                          <a:latin typeface="Eurostile LT" pitchFamily="2" charset="0"/>
                        </a:rPr>
                        <a:t>16</a:t>
                      </a:r>
                      <a:endParaRPr lang="fr-FR" sz="1200">
                        <a:effectLst/>
                        <a:latin typeface="Eurostile LT" pitchFamily="2" charset="0"/>
                        <a:ea typeface="Calibri"/>
                        <a:cs typeface="Times New Roman"/>
                      </a:endParaRPr>
                    </a:p>
                  </a:txBody>
                  <a:tcPr marL="36830" marR="36830" marT="0" marB="0"/>
                </a:tc>
              </a:tr>
              <a:tr h="217163">
                <a:tc>
                  <a:txBody>
                    <a:bodyPr/>
                    <a:lstStyle/>
                    <a:p>
                      <a:pPr marL="104775" marR="68580">
                        <a:lnSpc>
                          <a:spcPts val="880"/>
                        </a:lnSpc>
                        <a:spcBef>
                          <a:spcPts val="285"/>
                        </a:spcBef>
                        <a:spcAft>
                          <a:spcPts val="0"/>
                        </a:spcAft>
                        <a:tabLst>
                          <a:tab pos="554355" algn="l"/>
                          <a:tab pos="1003935" algn="l"/>
                          <a:tab pos="1371600" algn="l"/>
                          <a:tab pos="1453515" algn="l"/>
                          <a:tab pos="1828800" algn="l"/>
                          <a:tab pos="1903095" algn="l"/>
                          <a:tab pos="2286000" algn="l"/>
                          <a:tab pos="2352675" algn="l"/>
                          <a:tab pos="2743200" algn="l"/>
                          <a:tab pos="2802255" algn="l"/>
                          <a:tab pos="3200400" algn="l"/>
                          <a:tab pos="3251835" algn="l"/>
                          <a:tab pos="3657600" algn="l"/>
                          <a:tab pos="3701415" algn="l"/>
                          <a:tab pos="4114800" algn="l"/>
                          <a:tab pos="4150995" algn="l"/>
                          <a:tab pos="4572000" algn="l"/>
                          <a:tab pos="4600575" algn="l"/>
                          <a:tab pos="5029200" algn="l"/>
                          <a:tab pos="5050155" algn="l"/>
                          <a:tab pos="5499735" algn="l"/>
                          <a:tab pos="5949315" algn="l"/>
                        </a:tabLst>
                      </a:pPr>
                      <a:r>
                        <a:rPr lang="en-GB" sz="1200">
                          <a:effectLst/>
                          <a:latin typeface="Eurostile LT" pitchFamily="2" charset="0"/>
                        </a:rPr>
                        <a:t>Dimension (inch)</a:t>
                      </a:r>
                      <a:endParaRPr lang="fr-FR" sz="1200">
                        <a:effectLst/>
                        <a:latin typeface="Eurostile LT" pitchFamily="2" charset="0"/>
                        <a:ea typeface="Calibri"/>
                        <a:cs typeface="Times New Roman"/>
                      </a:endParaRPr>
                    </a:p>
                  </a:txBody>
                  <a:tcPr marL="36830" marR="36830" marT="0" marB="0"/>
                </a:tc>
                <a:tc>
                  <a:txBody>
                    <a:bodyPr/>
                    <a:lstStyle/>
                    <a:p>
                      <a:pPr marL="104775" marR="68580" algn="ctr">
                        <a:lnSpc>
                          <a:spcPts val="880"/>
                        </a:lnSpc>
                        <a:spcBef>
                          <a:spcPts val="285"/>
                        </a:spcBef>
                        <a:spcAft>
                          <a:spcPts val="0"/>
                        </a:spcAft>
                        <a:tabLst>
                          <a:tab pos="554355" algn="l"/>
                          <a:tab pos="1003935" algn="l"/>
                          <a:tab pos="1371600" algn="l"/>
                          <a:tab pos="1453515" algn="l"/>
                          <a:tab pos="1828800" algn="l"/>
                          <a:tab pos="1903095" algn="l"/>
                          <a:tab pos="2286000" algn="l"/>
                          <a:tab pos="2352675" algn="l"/>
                          <a:tab pos="2743200" algn="l"/>
                          <a:tab pos="2802255" algn="l"/>
                          <a:tab pos="3200400" algn="l"/>
                          <a:tab pos="3251835" algn="l"/>
                          <a:tab pos="3657600" algn="l"/>
                          <a:tab pos="3701415" algn="l"/>
                          <a:tab pos="4114800" algn="l"/>
                          <a:tab pos="4150995" algn="l"/>
                          <a:tab pos="4572000" algn="l"/>
                          <a:tab pos="4600575" algn="l"/>
                          <a:tab pos="5029200" algn="l"/>
                          <a:tab pos="5050155" algn="l"/>
                          <a:tab pos="5499735" algn="l"/>
                          <a:tab pos="5949315" algn="l"/>
                        </a:tabLst>
                      </a:pPr>
                      <a:r>
                        <a:rPr lang="en-GB" sz="1200">
                          <a:effectLst/>
                          <a:latin typeface="Eurostile LT" pitchFamily="2" charset="0"/>
                        </a:rPr>
                        <a:t>3/4"</a:t>
                      </a:r>
                      <a:endParaRPr lang="fr-FR" sz="1200">
                        <a:effectLst/>
                        <a:latin typeface="Eurostile LT" pitchFamily="2" charset="0"/>
                        <a:ea typeface="Calibri"/>
                        <a:cs typeface="Times New Roman"/>
                      </a:endParaRPr>
                    </a:p>
                  </a:txBody>
                  <a:tcPr marL="36830" marR="36830" marT="0" marB="0"/>
                </a:tc>
                <a:tc>
                  <a:txBody>
                    <a:bodyPr/>
                    <a:lstStyle/>
                    <a:p>
                      <a:pPr marL="104775" marR="68580" algn="ctr">
                        <a:lnSpc>
                          <a:spcPts val="880"/>
                        </a:lnSpc>
                        <a:spcBef>
                          <a:spcPts val="285"/>
                        </a:spcBef>
                        <a:spcAft>
                          <a:spcPts val="0"/>
                        </a:spcAft>
                        <a:tabLst>
                          <a:tab pos="554355" algn="l"/>
                          <a:tab pos="1003935" algn="l"/>
                          <a:tab pos="1371600" algn="l"/>
                          <a:tab pos="1453515" algn="l"/>
                          <a:tab pos="1828800" algn="l"/>
                          <a:tab pos="1903095" algn="l"/>
                          <a:tab pos="2286000" algn="l"/>
                          <a:tab pos="2352675" algn="l"/>
                          <a:tab pos="2743200" algn="l"/>
                          <a:tab pos="2802255" algn="l"/>
                          <a:tab pos="3200400" algn="l"/>
                          <a:tab pos="3251835" algn="l"/>
                          <a:tab pos="3657600" algn="l"/>
                          <a:tab pos="3701415" algn="l"/>
                          <a:tab pos="4114800" algn="l"/>
                          <a:tab pos="4150995" algn="l"/>
                          <a:tab pos="4572000" algn="l"/>
                          <a:tab pos="4600575" algn="l"/>
                          <a:tab pos="5029200" algn="l"/>
                          <a:tab pos="5050155" algn="l"/>
                          <a:tab pos="5499735" algn="l"/>
                          <a:tab pos="5949315" algn="l"/>
                        </a:tabLst>
                      </a:pPr>
                      <a:r>
                        <a:rPr lang="en-GB" sz="1200" dirty="0">
                          <a:effectLst/>
                          <a:latin typeface="Eurostile LT" pitchFamily="2" charset="0"/>
                        </a:rPr>
                        <a:t>1 1/2"</a:t>
                      </a:r>
                      <a:endParaRPr lang="fr-FR" sz="1200" dirty="0">
                        <a:effectLst/>
                        <a:latin typeface="Eurostile LT" pitchFamily="2" charset="0"/>
                        <a:ea typeface="Calibri"/>
                        <a:cs typeface="Times New Roman"/>
                      </a:endParaRPr>
                    </a:p>
                  </a:txBody>
                  <a:tcPr marL="36830" marR="36830" marT="0" marB="0"/>
                </a:tc>
              </a:tr>
            </a:tbl>
          </a:graphicData>
        </a:graphic>
      </p:graphicFrame>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543973315"/>
              </p:ext>
            </p:extLst>
          </p:nvPr>
        </p:nvGraphicFramePr>
        <p:xfrm>
          <a:off x="3835988" y="5430494"/>
          <a:ext cx="876300" cy="1095375"/>
        </p:xfrm>
        <a:graphic>
          <a:graphicData uri="http://schemas.openxmlformats.org/presentationml/2006/ole">
            <mc:AlternateContent xmlns:mc="http://schemas.openxmlformats.org/markup-compatibility/2006">
              <mc:Choice xmlns:v="urn:schemas-microsoft-com:vml" Requires="v">
                <p:oleObj spid="_x0000_s6181" r:id="rId5" imgW="857143" imgH="1066667" progId="MSPhotoEd.3">
                  <p:embed/>
                </p:oleObj>
              </mc:Choice>
              <mc:Fallback>
                <p:oleObj r:id="rId5" imgW="857143" imgH="1066667" progId="MSPhotoEd.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5988" y="5430494"/>
                        <a:ext cx="87630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ext uri="{D42A27DB-BD31-4B8C-83A1-F6EECF244321}">
                <p14:modId xmlns:p14="http://schemas.microsoft.com/office/powerpoint/2010/main" val="3783990674"/>
              </p:ext>
            </p:extLst>
          </p:nvPr>
        </p:nvGraphicFramePr>
        <p:xfrm>
          <a:off x="5292080" y="5549557"/>
          <a:ext cx="1190625" cy="857250"/>
        </p:xfrm>
        <a:graphic>
          <a:graphicData uri="http://schemas.openxmlformats.org/presentationml/2006/ole">
            <mc:AlternateContent xmlns:mc="http://schemas.openxmlformats.org/markup-compatibility/2006">
              <mc:Choice xmlns:v="urn:schemas-microsoft-com:vml" Requires="v">
                <p:oleObj spid="_x0000_s6182" r:id="rId7" imgW="2180952" imgH="1600000" progId="MSPhotoEd.3">
                  <p:embed/>
                </p:oleObj>
              </mc:Choice>
              <mc:Fallback>
                <p:oleObj r:id="rId7" imgW="2180952" imgH="1600000" progId="MSPhotoEd.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5549557"/>
                        <a:ext cx="1190625"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Image 1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85100" y="5229200"/>
            <a:ext cx="1016000" cy="1497965"/>
          </a:xfrm>
          <a:prstGeom prst="rect">
            <a:avLst/>
          </a:prstGeom>
          <a:noFill/>
          <a:ln>
            <a:noFill/>
          </a:ln>
        </p:spPr>
      </p:pic>
    </p:spTree>
    <p:extLst>
      <p:ext uri="{BB962C8B-B14F-4D97-AF65-F5344CB8AC3E}">
        <p14:creationId xmlns:p14="http://schemas.microsoft.com/office/powerpoint/2010/main" val="738927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712646" cy="750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REFRIGERANT CIRCUIT (RND / RNV)</a:t>
            </a:r>
          </a:p>
          <a:p>
            <a:endParaRPr lang="en-US" sz="1800" b="1" dirty="0">
              <a:latin typeface="Eurostile LT" pitchFamily="2" charset="0"/>
            </a:endParaRPr>
          </a:p>
          <a:p>
            <a:pPr marL="285750" indent="-285750">
              <a:buFont typeface="Arial" pitchFamily="34" charset="0"/>
              <a:buChar char="•"/>
            </a:pPr>
            <a:r>
              <a:rPr lang="en-US" sz="1600" dirty="0" smtClean="0">
                <a:latin typeface="Eurostile LT" pitchFamily="2" charset="0"/>
              </a:rPr>
              <a:t>Refrigerating </a:t>
            </a:r>
            <a:r>
              <a:rPr lang="en-US" sz="1600" dirty="0">
                <a:latin typeface="Eurostile LT" pitchFamily="2" charset="0"/>
              </a:rPr>
              <a:t>circuit </a:t>
            </a:r>
            <a:r>
              <a:rPr lang="en-US" sz="1600" dirty="0" smtClean="0">
                <a:latin typeface="Eurostile LT" pitchFamily="2" charset="0"/>
              </a:rPr>
              <a:t>according </a:t>
            </a:r>
            <a:r>
              <a:rPr lang="en-US" sz="1600" dirty="0">
                <a:latin typeface="Eurostile LT" pitchFamily="2" charset="0"/>
              </a:rPr>
              <a:t>CEE 97/23. </a:t>
            </a:r>
            <a:endParaRPr lang="en-US" sz="1600" dirty="0" smtClean="0">
              <a:latin typeface="Eurostile LT" pitchFamily="2" charset="0"/>
            </a:endParaRPr>
          </a:p>
          <a:p>
            <a:pPr marL="285750" indent="-285750">
              <a:buFont typeface="Arial" pitchFamily="34" charset="0"/>
              <a:buChar char="•"/>
            </a:pPr>
            <a:r>
              <a:rPr lang="en-US" sz="1600" dirty="0" smtClean="0">
                <a:latin typeface="Eurostile LT" pitchFamily="2" charset="0"/>
              </a:rPr>
              <a:t>Units </a:t>
            </a:r>
            <a:r>
              <a:rPr lang="en-US" sz="1600" dirty="0">
                <a:latin typeface="Eurostile LT" pitchFamily="2" charset="0"/>
              </a:rPr>
              <a:t>are </a:t>
            </a:r>
            <a:r>
              <a:rPr lang="en-US" sz="1600" dirty="0" smtClean="0">
                <a:latin typeface="Eurostile LT" pitchFamily="2" charset="0"/>
              </a:rPr>
              <a:t>pre-charged </a:t>
            </a:r>
            <a:r>
              <a:rPr lang="en-US" sz="1600" dirty="0">
                <a:latin typeface="Eurostile LT" pitchFamily="2" charset="0"/>
              </a:rPr>
              <a:t>with dry nitrogen.</a:t>
            </a:r>
          </a:p>
          <a:p>
            <a:endParaRPr lang="en-US" sz="1600" dirty="0">
              <a:latin typeface="Eurostile LT" pitchFamily="2" charset="0"/>
            </a:endParaRPr>
          </a:p>
          <a:p>
            <a:r>
              <a:rPr lang="en-US" sz="1600" b="1" dirty="0">
                <a:latin typeface="Eurostile LT" pitchFamily="2" charset="0"/>
              </a:rPr>
              <a:t>Compressors</a:t>
            </a:r>
          </a:p>
          <a:p>
            <a:pPr marL="285750" indent="-285750">
              <a:buFont typeface="Arial" pitchFamily="34" charset="0"/>
              <a:buChar char="•"/>
            </a:pPr>
            <a:r>
              <a:rPr lang="en-US" sz="1600" dirty="0" smtClean="0">
                <a:latin typeface="Eurostile LT" pitchFamily="2" charset="0"/>
              </a:rPr>
              <a:t>Inverter drove BLDC Scroll compressors</a:t>
            </a:r>
            <a:endParaRPr lang="en-US" sz="1600" dirty="0">
              <a:latin typeface="Eurostile LT" pitchFamily="2" charset="0"/>
            </a:endParaRPr>
          </a:p>
          <a:p>
            <a:pPr marL="285750" indent="-285750">
              <a:buFont typeface="Arial" pitchFamily="34" charset="0"/>
              <a:buChar char="•"/>
            </a:pPr>
            <a:endParaRPr lang="en-US" sz="1600" dirty="0">
              <a:latin typeface="Eurostile LT" pitchFamily="2" charset="0"/>
            </a:endParaRPr>
          </a:p>
          <a:p>
            <a:r>
              <a:rPr lang="en-US" sz="1600" b="1" dirty="0">
                <a:latin typeface="Eurostile LT" pitchFamily="2" charset="0"/>
              </a:rPr>
              <a:t>Electronic expansion </a:t>
            </a:r>
            <a:r>
              <a:rPr lang="en-US" sz="1600" b="1" dirty="0" smtClean="0">
                <a:latin typeface="Eurostile LT" pitchFamily="2" charset="0"/>
              </a:rPr>
              <a:t>valve</a:t>
            </a:r>
          </a:p>
          <a:p>
            <a:pPr marL="285750" indent="-285750">
              <a:buFont typeface="Arial" pitchFamily="34" charset="0"/>
              <a:buChar char="•"/>
            </a:pPr>
            <a:r>
              <a:rPr lang="en-US" sz="1600" dirty="0" smtClean="0">
                <a:latin typeface="Eurostile LT" pitchFamily="2" charset="0"/>
              </a:rPr>
              <a:t>Electronic </a:t>
            </a:r>
            <a:r>
              <a:rPr lang="en-US" sz="1600" dirty="0">
                <a:latin typeface="Eurostile LT" pitchFamily="2" charset="0"/>
              </a:rPr>
              <a:t>driven valves </a:t>
            </a:r>
            <a:r>
              <a:rPr lang="en-US" sz="1600" dirty="0" smtClean="0">
                <a:latin typeface="Eurostile LT" pitchFamily="2" charset="0"/>
              </a:rPr>
              <a:t>ensures </a:t>
            </a:r>
            <a:r>
              <a:rPr lang="en-US" sz="1600" dirty="0">
                <a:latin typeface="Eurostile LT" pitchFamily="2" charset="0"/>
              </a:rPr>
              <a:t>a </a:t>
            </a:r>
            <a:r>
              <a:rPr lang="en-US" sz="1600" dirty="0" smtClean="0">
                <a:latin typeface="Eurostile LT" pitchFamily="2" charset="0"/>
              </a:rPr>
              <a:t>large </a:t>
            </a:r>
            <a:r>
              <a:rPr lang="en-US" sz="1600" dirty="0">
                <a:latin typeface="Eurostile LT" pitchFamily="2" charset="0"/>
              </a:rPr>
              <a:t>modulation </a:t>
            </a:r>
            <a:r>
              <a:rPr lang="en-US" sz="1600" dirty="0" smtClean="0">
                <a:latin typeface="Eurostile LT" pitchFamily="2" charset="0"/>
              </a:rPr>
              <a:t>capacity</a:t>
            </a:r>
          </a:p>
          <a:p>
            <a:pPr marL="285750" indent="-285750">
              <a:buFont typeface="Arial" pitchFamily="34" charset="0"/>
              <a:buChar char="•"/>
            </a:pPr>
            <a:r>
              <a:rPr lang="en-US" sz="1600" dirty="0" smtClean="0">
                <a:latin typeface="Eurostile LT" pitchFamily="2" charset="0"/>
              </a:rPr>
              <a:t>Possibility to reduce the minimum Delta P across the valve</a:t>
            </a:r>
            <a:br>
              <a:rPr lang="en-US" sz="1600" dirty="0" smtClean="0">
                <a:latin typeface="Eurostile LT" pitchFamily="2" charset="0"/>
              </a:rPr>
            </a:br>
            <a:r>
              <a:rPr lang="en-US" sz="1600" dirty="0" smtClean="0">
                <a:latin typeface="Eurostile LT" pitchFamily="2" charset="0"/>
              </a:rPr>
              <a:t>thus decrease the condensing T during middle and winter </a:t>
            </a:r>
            <a:br>
              <a:rPr lang="en-US" sz="1600" dirty="0" smtClean="0">
                <a:latin typeface="Eurostile LT" pitchFamily="2" charset="0"/>
              </a:rPr>
            </a:br>
            <a:r>
              <a:rPr lang="en-US" sz="1600" dirty="0" smtClean="0">
                <a:latin typeface="Eurostile LT" pitchFamily="2" charset="0"/>
              </a:rPr>
              <a:t>seasons and then reducing energy consumption.</a:t>
            </a:r>
          </a:p>
          <a:p>
            <a:pPr marL="285750" indent="-285750">
              <a:buFont typeface="Arial" pitchFamily="34" charset="0"/>
              <a:buChar char="•"/>
            </a:pPr>
            <a:endParaRPr lang="en-US" sz="1600" dirty="0">
              <a:latin typeface="Eurostile LT" pitchFamily="2" charset="0"/>
            </a:endParaRPr>
          </a:p>
          <a:p>
            <a:r>
              <a:rPr lang="en-US" sz="1600" b="1" dirty="0" smtClean="0">
                <a:latin typeface="Eurostile LT" pitchFamily="2" charset="0"/>
              </a:rPr>
              <a:t>Cooling components</a:t>
            </a:r>
          </a:p>
          <a:p>
            <a:pPr marL="285750" indent="-285750">
              <a:buFont typeface="Arial" pitchFamily="34" charset="0"/>
              <a:buChar char="•"/>
            </a:pPr>
            <a:r>
              <a:rPr lang="en-US" sz="1600" dirty="0" smtClean="0">
                <a:latin typeface="Eurostile LT" pitchFamily="2" charset="0"/>
              </a:rPr>
              <a:t>Molecular </a:t>
            </a:r>
            <a:r>
              <a:rPr lang="en-US" sz="1600" dirty="0">
                <a:latin typeface="Eurostile LT" pitchFamily="2" charset="0"/>
              </a:rPr>
              <a:t>mesh activated-alumina filter dryer.</a:t>
            </a:r>
          </a:p>
          <a:p>
            <a:pPr marL="285750" indent="-285750">
              <a:buFont typeface="Arial" pitchFamily="34" charset="0"/>
              <a:buChar char="•"/>
            </a:pPr>
            <a:r>
              <a:rPr lang="en-US" sz="1600" dirty="0" smtClean="0">
                <a:latin typeface="Eurostile LT" pitchFamily="2" charset="0"/>
              </a:rPr>
              <a:t>Flow </a:t>
            </a:r>
            <a:r>
              <a:rPr lang="en-US" sz="1600" dirty="0">
                <a:latin typeface="Eurostile LT" pitchFamily="2" charset="0"/>
              </a:rPr>
              <a:t>indicator with humidity indicator </a:t>
            </a:r>
            <a:r>
              <a:rPr lang="en-US" sz="1600" dirty="0" smtClean="0">
                <a:latin typeface="Eurostile LT" pitchFamily="2" charset="0"/>
              </a:rPr>
              <a:t>(sight </a:t>
            </a:r>
            <a:r>
              <a:rPr lang="en-US" sz="1600" dirty="0">
                <a:latin typeface="Eurostile LT" pitchFamily="2" charset="0"/>
              </a:rPr>
              <a:t>glass).</a:t>
            </a:r>
          </a:p>
          <a:p>
            <a:pPr marL="285750" indent="-285750">
              <a:buFont typeface="Arial" pitchFamily="34" charset="0"/>
              <a:buChar char="•"/>
            </a:pPr>
            <a:r>
              <a:rPr lang="en-US" sz="1600" dirty="0" smtClean="0">
                <a:latin typeface="Eurostile LT" pitchFamily="2" charset="0"/>
              </a:rPr>
              <a:t>High </a:t>
            </a:r>
            <a:r>
              <a:rPr lang="en-US" sz="1600" dirty="0">
                <a:latin typeface="Eurostile LT" pitchFamily="2" charset="0"/>
              </a:rPr>
              <a:t>and low pressure switches.</a:t>
            </a:r>
          </a:p>
          <a:p>
            <a:pPr marL="285750" indent="-285750">
              <a:buFont typeface="Arial" pitchFamily="34" charset="0"/>
              <a:buChar char="•"/>
            </a:pPr>
            <a:r>
              <a:rPr lang="en-US" sz="1600" dirty="0" smtClean="0">
                <a:latin typeface="Eurostile LT" pitchFamily="2" charset="0"/>
              </a:rPr>
              <a:t>Schrader </a:t>
            </a:r>
            <a:r>
              <a:rPr lang="en-US" sz="1600" dirty="0">
                <a:latin typeface="Eurostile LT" pitchFamily="2" charset="0"/>
              </a:rPr>
              <a:t>valves for checks and/or maintenance.</a:t>
            </a:r>
          </a:p>
          <a:p>
            <a:r>
              <a:rPr lang="en-US" sz="1600" dirty="0" smtClean="0">
                <a:latin typeface="Eurostile LT" pitchFamily="2" charset="0"/>
              </a:rPr>
              <a:t/>
            </a:r>
            <a:br>
              <a:rPr lang="en-US" sz="1600" dirty="0" smtClean="0">
                <a:latin typeface="Eurostile LT" pitchFamily="2" charset="0"/>
              </a:rPr>
            </a:br>
            <a:r>
              <a:rPr lang="en-US" sz="1600" dirty="0" smtClean="0">
                <a:latin typeface="Eurostile LT" pitchFamily="2" charset="0"/>
              </a:rPr>
              <a:t/>
            </a:r>
            <a:br>
              <a:rPr lang="en-US" sz="1600" dirty="0" smtClean="0">
                <a:latin typeface="Eurostile LT" pitchFamily="2" charset="0"/>
              </a:rPr>
            </a:br>
            <a:endParaRPr lang="en-US" sz="1600"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descr="E2V_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4801" y="2780928"/>
            <a:ext cx="2439687" cy="1728192"/>
          </a:xfrm>
          <a:prstGeom prst="rect">
            <a:avLst/>
          </a:prstGeom>
          <a:noFill/>
          <a:ln>
            <a:noFill/>
          </a:ln>
        </p:spPr>
      </p:pic>
    </p:spTree>
    <p:extLst>
      <p:ext uri="{BB962C8B-B14F-4D97-AF65-F5344CB8AC3E}">
        <p14:creationId xmlns:p14="http://schemas.microsoft.com/office/powerpoint/2010/main" val="3306999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99" y="1014561"/>
            <a:ext cx="6753225"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78" name="Text Box 22"/>
          <p:cNvSpPr txBox="1">
            <a:spLocks noChangeArrowheads="1"/>
          </p:cNvSpPr>
          <p:nvPr/>
        </p:nvSpPr>
        <p:spPr bwMode="auto">
          <a:xfrm>
            <a:off x="323850" y="908720"/>
            <a:ext cx="8712646" cy="2862322"/>
          </a:xfrm>
          <a:prstGeom prst="rect">
            <a:avLst/>
          </a:prstGeom>
          <a:noFill/>
          <a:ln>
            <a:noFill/>
          </a:ln>
          <a:effectLs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RND - COOLING CIRCUIT</a:t>
            </a:r>
            <a:br>
              <a:rPr lang="en-US" sz="1800" b="1" dirty="0" smtClean="0">
                <a:latin typeface="Eurostile LT" pitchFamily="2" charset="0"/>
              </a:rPr>
            </a:br>
            <a:r>
              <a:rPr lang="en-US" sz="1800" b="1" dirty="0" smtClean="0">
                <a:latin typeface="Eurostile LT" pitchFamily="2" charset="0"/>
              </a:rPr>
              <a:t/>
            </a:r>
            <a:br>
              <a:rPr lang="en-US" sz="1800" b="1" dirty="0" smtClean="0">
                <a:latin typeface="Eurostile LT" pitchFamily="2" charset="0"/>
              </a:rPr>
            </a:br>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899940101"/>
              </p:ext>
            </p:extLst>
          </p:nvPr>
        </p:nvGraphicFramePr>
        <p:xfrm>
          <a:off x="166688" y="4653136"/>
          <a:ext cx="8869808" cy="1892808"/>
        </p:xfrm>
        <a:graphic>
          <a:graphicData uri="http://schemas.openxmlformats.org/drawingml/2006/table">
            <a:tbl>
              <a:tblPr>
                <a:tableStyleId>{5C22544A-7EE6-4342-B048-85BDC9FD1C3A}</a:tableStyleId>
              </a:tblPr>
              <a:tblGrid>
                <a:gridCol w="759393"/>
                <a:gridCol w="5446119"/>
                <a:gridCol w="432048"/>
                <a:gridCol w="2232248"/>
              </a:tblGrid>
              <a:tr h="164465">
                <a:tc>
                  <a:txBody>
                    <a:bodyPr/>
                    <a:lstStyle/>
                    <a:p>
                      <a:pPr marL="68580" marR="68580" algn="ctr">
                        <a:lnSpc>
                          <a:spcPct val="115000"/>
                        </a:lnSpc>
                        <a:spcAft>
                          <a:spcPts val="0"/>
                        </a:spcAft>
                        <a:tabLst>
                          <a:tab pos="518160" algn="l"/>
                          <a:tab pos="967740" algn="l"/>
                          <a:tab pos="1371600" algn="l"/>
                          <a:tab pos="1417320" algn="l"/>
                          <a:tab pos="1828800" algn="l"/>
                          <a:tab pos="1866900" algn="l"/>
                          <a:tab pos="2286000" algn="l"/>
                          <a:tab pos="2316480" algn="l"/>
                          <a:tab pos="2743200" algn="l"/>
                          <a:tab pos="2766060" algn="l"/>
                          <a:tab pos="3215640" algn="l"/>
                          <a:tab pos="3665220" algn="l"/>
                          <a:tab pos="4114800" algn="l"/>
                          <a:tab pos="4564380" algn="l"/>
                          <a:tab pos="5013960" algn="l"/>
                          <a:tab pos="5463540" algn="l"/>
                          <a:tab pos="5913120" algn="l"/>
                        </a:tabLst>
                      </a:pPr>
                      <a:r>
                        <a:rPr lang="en-GB" sz="1200" dirty="0">
                          <a:effectLst/>
                          <a:latin typeface="Eurostile LT" pitchFamily="2" charset="0"/>
                        </a:rPr>
                        <a:t>1</a:t>
                      </a:r>
                      <a:endParaRPr lang="fr-FR" sz="1200" dirty="0">
                        <a:effectLst/>
                        <a:latin typeface="Eurostile LT" pitchFamily="2" charset="0"/>
                        <a:ea typeface="Calibri"/>
                        <a:cs typeface="Times New Roman"/>
                      </a:endParaRPr>
                    </a:p>
                  </a:txBody>
                  <a:tcPr marL="36830" marR="36830" marT="0" marB="0" anchor="ctr">
                    <a:noFill/>
                  </a:tcPr>
                </a:tc>
                <a:tc>
                  <a:txBody>
                    <a:bodyPr/>
                    <a:lstStyle/>
                    <a:p>
                      <a:pPr algn="l">
                        <a:lnSpc>
                          <a:spcPct val="115000"/>
                        </a:lnSpc>
                        <a:spcAft>
                          <a:spcPts val="0"/>
                        </a:spcAft>
                      </a:pPr>
                      <a:r>
                        <a:rPr lang="fr-FR" sz="1200" dirty="0" err="1">
                          <a:effectLst/>
                          <a:latin typeface="Eurostile LT" pitchFamily="2" charset="0"/>
                        </a:rPr>
                        <a:t>Inverter</a:t>
                      </a:r>
                      <a:r>
                        <a:rPr lang="fr-FR" sz="1200" dirty="0">
                          <a:effectLst/>
                          <a:latin typeface="Eurostile LT" pitchFamily="2" charset="0"/>
                        </a:rPr>
                        <a:t> </a:t>
                      </a:r>
                      <a:r>
                        <a:rPr lang="fr-FR" sz="1200" dirty="0" err="1">
                          <a:effectLst/>
                          <a:latin typeface="Eurostile LT" pitchFamily="2" charset="0"/>
                        </a:rPr>
                        <a:t>driven</a:t>
                      </a:r>
                      <a:r>
                        <a:rPr lang="fr-FR" sz="1200" dirty="0">
                          <a:effectLst/>
                          <a:latin typeface="Eurostile LT" pitchFamily="2" charset="0"/>
                        </a:rPr>
                        <a:t> </a:t>
                      </a:r>
                      <a:r>
                        <a:rPr lang="fr-FR" sz="1200" dirty="0" err="1">
                          <a:effectLst/>
                          <a:latin typeface="Eurostile LT" pitchFamily="2" charset="0"/>
                        </a:rPr>
                        <a:t>compressor</a:t>
                      </a:r>
                      <a:endParaRPr lang="fr-FR" sz="1200" dirty="0">
                        <a:effectLst/>
                        <a:latin typeface="Eurostile LT" pitchFamily="2" charset="0"/>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200">
                          <a:effectLst/>
                          <a:latin typeface="Eurostile LT" pitchFamily="2" charset="0"/>
                        </a:rPr>
                        <a:t>10</a:t>
                      </a:r>
                      <a:endParaRPr lang="fr-FR" sz="1200">
                        <a:effectLst/>
                        <a:latin typeface="Eurostile LT" pitchFamily="2" charset="0"/>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fr-FR" sz="1200">
                          <a:effectLst/>
                          <a:latin typeface="Eurostile LT" pitchFamily="2" charset="0"/>
                        </a:rPr>
                        <a:t>Liquid receiver</a:t>
                      </a:r>
                      <a:endParaRPr lang="fr-FR" sz="1200">
                        <a:effectLst/>
                        <a:latin typeface="Eurostile LT" pitchFamily="2" charset="0"/>
                        <a:ea typeface="Calibri"/>
                        <a:cs typeface="Times New Roman"/>
                      </a:endParaRPr>
                    </a:p>
                  </a:txBody>
                  <a:tcPr marL="36830" marR="36830" marT="0" marB="0" anchor="ctr">
                    <a:noFill/>
                  </a:tcPr>
                </a:tc>
              </a:tr>
              <a:tr h="164465">
                <a:tc>
                  <a:txBody>
                    <a:bodyPr/>
                    <a:lstStyle/>
                    <a:p>
                      <a:pPr marL="68580" marR="68580" algn="ctr">
                        <a:lnSpc>
                          <a:spcPct val="115000"/>
                        </a:lnSpc>
                        <a:spcAft>
                          <a:spcPts val="0"/>
                        </a:spcAft>
                        <a:tabLst>
                          <a:tab pos="518160" algn="l"/>
                          <a:tab pos="967740" algn="l"/>
                          <a:tab pos="1371600" algn="l"/>
                          <a:tab pos="1417320" algn="l"/>
                          <a:tab pos="1828800" algn="l"/>
                          <a:tab pos="1866900" algn="l"/>
                          <a:tab pos="2286000" algn="l"/>
                          <a:tab pos="2316480" algn="l"/>
                          <a:tab pos="2743200" algn="l"/>
                          <a:tab pos="2766060" algn="l"/>
                          <a:tab pos="3215640" algn="l"/>
                          <a:tab pos="3665220" algn="l"/>
                          <a:tab pos="4114800" algn="l"/>
                          <a:tab pos="4564380" algn="l"/>
                          <a:tab pos="5013960" algn="l"/>
                          <a:tab pos="5463540" algn="l"/>
                          <a:tab pos="5913120" algn="l"/>
                        </a:tabLst>
                      </a:pPr>
                      <a:r>
                        <a:rPr lang="en-GB" sz="1200">
                          <a:effectLst/>
                          <a:latin typeface="Eurostile LT" pitchFamily="2" charset="0"/>
                        </a:rPr>
                        <a:t>2</a:t>
                      </a:r>
                      <a:endParaRPr lang="fr-FR" sz="1200">
                        <a:effectLst/>
                        <a:latin typeface="Eurostile LT" pitchFamily="2" charset="0"/>
                        <a:ea typeface="Calibri"/>
                        <a:cs typeface="Times New Roman"/>
                      </a:endParaRPr>
                    </a:p>
                  </a:txBody>
                  <a:tcPr marL="36830" marR="36830" marT="0" marB="0" anchor="ctr">
                    <a:noFill/>
                  </a:tcPr>
                </a:tc>
                <a:tc>
                  <a:txBody>
                    <a:bodyPr/>
                    <a:lstStyle/>
                    <a:p>
                      <a:pPr algn="l">
                        <a:lnSpc>
                          <a:spcPct val="115000"/>
                        </a:lnSpc>
                        <a:spcAft>
                          <a:spcPts val="0"/>
                        </a:spcAft>
                      </a:pPr>
                      <a:r>
                        <a:rPr lang="fr-FR" sz="1200" dirty="0">
                          <a:effectLst/>
                          <a:latin typeface="Eurostile LT" pitchFamily="2" charset="0"/>
                        </a:rPr>
                        <a:t>HP Pressure switch</a:t>
                      </a:r>
                      <a:endParaRPr lang="fr-FR" sz="1200" dirty="0">
                        <a:effectLst/>
                        <a:latin typeface="Eurostile LT" pitchFamily="2" charset="0"/>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200">
                          <a:effectLst/>
                          <a:latin typeface="Eurostile LT" pitchFamily="2" charset="0"/>
                        </a:rPr>
                        <a:t>11</a:t>
                      </a:r>
                      <a:endParaRPr lang="fr-FR" sz="1200">
                        <a:effectLst/>
                        <a:latin typeface="Eurostile LT" pitchFamily="2" charset="0"/>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fr-FR" sz="1200">
                          <a:effectLst/>
                          <a:latin typeface="Eurostile LT" pitchFamily="2" charset="0"/>
                        </a:rPr>
                        <a:t>Condenser</a:t>
                      </a:r>
                      <a:endParaRPr lang="fr-FR" sz="1200">
                        <a:effectLst/>
                        <a:latin typeface="Eurostile LT" pitchFamily="2" charset="0"/>
                        <a:ea typeface="Calibri"/>
                        <a:cs typeface="Times New Roman"/>
                      </a:endParaRPr>
                    </a:p>
                  </a:txBody>
                  <a:tcPr marL="36830" marR="36830" marT="0" marB="0" anchor="ctr">
                    <a:noFill/>
                  </a:tcPr>
                </a:tc>
              </a:tr>
              <a:tr h="164465">
                <a:tc>
                  <a:txBody>
                    <a:bodyPr/>
                    <a:lstStyle/>
                    <a:p>
                      <a:pPr marL="68580" marR="68580" algn="ctr">
                        <a:lnSpc>
                          <a:spcPct val="115000"/>
                        </a:lnSpc>
                        <a:spcAft>
                          <a:spcPts val="0"/>
                        </a:spcAft>
                        <a:tabLst>
                          <a:tab pos="518160" algn="l"/>
                          <a:tab pos="967740" algn="l"/>
                          <a:tab pos="1371600" algn="l"/>
                          <a:tab pos="1417320" algn="l"/>
                          <a:tab pos="1828800" algn="l"/>
                          <a:tab pos="1866900" algn="l"/>
                          <a:tab pos="2286000" algn="l"/>
                          <a:tab pos="2316480" algn="l"/>
                          <a:tab pos="2743200" algn="l"/>
                          <a:tab pos="2766060" algn="l"/>
                          <a:tab pos="3215640" algn="l"/>
                          <a:tab pos="3665220" algn="l"/>
                          <a:tab pos="4114800" algn="l"/>
                          <a:tab pos="4564380" algn="l"/>
                          <a:tab pos="5013960" algn="l"/>
                          <a:tab pos="5463540" algn="l"/>
                          <a:tab pos="5913120" algn="l"/>
                        </a:tabLst>
                      </a:pPr>
                      <a:r>
                        <a:rPr lang="en-GB" sz="1200">
                          <a:effectLst/>
                          <a:latin typeface="Eurostile LT" pitchFamily="2" charset="0"/>
                        </a:rPr>
                        <a:t>3</a:t>
                      </a:r>
                      <a:endParaRPr lang="fr-FR" sz="1200">
                        <a:effectLst/>
                        <a:latin typeface="Eurostile LT" pitchFamily="2" charset="0"/>
                        <a:ea typeface="Calibri"/>
                        <a:cs typeface="Times New Roman"/>
                      </a:endParaRPr>
                    </a:p>
                  </a:txBody>
                  <a:tcPr marL="36830" marR="36830" marT="0" marB="0" anchor="ctr">
                    <a:noFill/>
                  </a:tcPr>
                </a:tc>
                <a:tc>
                  <a:txBody>
                    <a:bodyPr/>
                    <a:lstStyle/>
                    <a:p>
                      <a:pPr algn="l">
                        <a:lnSpc>
                          <a:spcPct val="115000"/>
                        </a:lnSpc>
                        <a:spcAft>
                          <a:spcPts val="0"/>
                        </a:spcAft>
                      </a:pPr>
                      <a:r>
                        <a:rPr lang="fr-FR" sz="1200" dirty="0">
                          <a:effectLst/>
                          <a:latin typeface="Eurostile LT" pitchFamily="2" charset="0"/>
                        </a:rPr>
                        <a:t>Pressure probe (</a:t>
                      </a:r>
                      <a:r>
                        <a:rPr lang="fr-FR" sz="1200" dirty="0" err="1">
                          <a:effectLst/>
                          <a:latin typeface="Eurostile LT" pitchFamily="2" charset="0"/>
                        </a:rPr>
                        <a:t>opt</a:t>
                      </a:r>
                      <a:r>
                        <a:rPr lang="fr-FR" sz="1200" dirty="0">
                          <a:effectLst/>
                          <a:latin typeface="Eurostile LT" pitchFamily="2" charset="0"/>
                        </a:rPr>
                        <a:t>.)</a:t>
                      </a:r>
                      <a:endParaRPr lang="fr-FR" sz="1200" dirty="0">
                        <a:effectLst/>
                        <a:latin typeface="Eurostile LT" pitchFamily="2" charset="0"/>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200">
                          <a:effectLst/>
                          <a:latin typeface="Eurostile LT" pitchFamily="2" charset="0"/>
                        </a:rPr>
                        <a:t>13</a:t>
                      </a:r>
                      <a:endParaRPr lang="fr-FR" sz="1200">
                        <a:effectLst/>
                        <a:latin typeface="Eurostile LT" pitchFamily="2" charset="0"/>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fr-FR" sz="1200" dirty="0" err="1">
                          <a:effectLst/>
                          <a:latin typeface="Eurostile LT" pitchFamily="2" charset="0"/>
                        </a:rPr>
                        <a:t>Safety</a:t>
                      </a:r>
                      <a:r>
                        <a:rPr lang="fr-FR" sz="1200" dirty="0">
                          <a:effectLst/>
                          <a:latin typeface="Eurostile LT" pitchFamily="2" charset="0"/>
                        </a:rPr>
                        <a:t> valve</a:t>
                      </a:r>
                      <a:endParaRPr lang="fr-FR" sz="1200" dirty="0">
                        <a:effectLst/>
                        <a:latin typeface="Eurostile LT" pitchFamily="2" charset="0"/>
                        <a:ea typeface="Calibri"/>
                        <a:cs typeface="Times New Roman"/>
                      </a:endParaRPr>
                    </a:p>
                  </a:txBody>
                  <a:tcPr marL="36830" marR="36830" marT="0" marB="0" anchor="ctr">
                    <a:noFill/>
                  </a:tcPr>
                </a:tc>
              </a:tr>
              <a:tr h="164465">
                <a:tc>
                  <a:txBody>
                    <a:bodyPr/>
                    <a:lstStyle/>
                    <a:p>
                      <a:pPr marL="68580" marR="68580" algn="ctr">
                        <a:lnSpc>
                          <a:spcPct val="115000"/>
                        </a:lnSpc>
                        <a:spcAft>
                          <a:spcPts val="0"/>
                        </a:spcAft>
                        <a:tabLst>
                          <a:tab pos="518160" algn="l"/>
                          <a:tab pos="967740" algn="l"/>
                          <a:tab pos="1371600" algn="l"/>
                          <a:tab pos="1417320" algn="l"/>
                          <a:tab pos="1828800" algn="l"/>
                          <a:tab pos="1866900" algn="l"/>
                          <a:tab pos="2286000" algn="l"/>
                          <a:tab pos="2316480" algn="l"/>
                          <a:tab pos="2743200" algn="l"/>
                          <a:tab pos="2766060" algn="l"/>
                          <a:tab pos="3215640" algn="l"/>
                          <a:tab pos="3665220" algn="l"/>
                          <a:tab pos="4114800" algn="l"/>
                          <a:tab pos="4564380" algn="l"/>
                          <a:tab pos="5013960" algn="l"/>
                          <a:tab pos="5463540" algn="l"/>
                          <a:tab pos="5913120" algn="l"/>
                        </a:tabLst>
                      </a:pPr>
                      <a:r>
                        <a:rPr lang="en-GB" sz="1200" dirty="0">
                          <a:effectLst/>
                          <a:latin typeface="Eurostile LT" pitchFamily="2" charset="0"/>
                        </a:rPr>
                        <a:t>4</a:t>
                      </a:r>
                      <a:endParaRPr lang="fr-FR" sz="1200" dirty="0">
                        <a:effectLst/>
                        <a:latin typeface="Eurostile LT" pitchFamily="2" charset="0"/>
                        <a:ea typeface="Calibri"/>
                        <a:cs typeface="Times New Roman"/>
                      </a:endParaRPr>
                    </a:p>
                  </a:txBody>
                  <a:tcPr marL="36830" marR="36830" marT="0" marB="0" anchor="ctr">
                    <a:noFill/>
                  </a:tcPr>
                </a:tc>
                <a:tc>
                  <a:txBody>
                    <a:bodyPr/>
                    <a:lstStyle/>
                    <a:p>
                      <a:pPr algn="l">
                        <a:lnSpc>
                          <a:spcPct val="115000"/>
                        </a:lnSpc>
                        <a:spcAft>
                          <a:spcPts val="0"/>
                        </a:spcAft>
                      </a:pPr>
                      <a:r>
                        <a:rPr lang="fr-FR" sz="1200" dirty="0">
                          <a:effectLst/>
                          <a:latin typeface="Eurostile LT" pitchFamily="2" charset="0"/>
                        </a:rPr>
                        <a:t>Ball valve</a:t>
                      </a:r>
                      <a:endParaRPr lang="fr-FR" sz="1200" dirty="0">
                        <a:effectLst/>
                        <a:latin typeface="Eurostile LT" pitchFamily="2" charset="0"/>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200">
                          <a:effectLst/>
                          <a:latin typeface="Eurostile LT" pitchFamily="2" charset="0"/>
                        </a:rPr>
                        <a:t>14</a:t>
                      </a:r>
                      <a:endParaRPr lang="fr-FR" sz="1200">
                        <a:effectLst/>
                        <a:latin typeface="Eurostile LT" pitchFamily="2" charset="0"/>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fr-FR" sz="1200" dirty="0">
                          <a:effectLst/>
                          <a:latin typeface="Eurostile LT" pitchFamily="2" charset="0"/>
                        </a:rPr>
                        <a:t>Check valve</a:t>
                      </a:r>
                      <a:endParaRPr lang="fr-FR" sz="1200" dirty="0">
                        <a:effectLst/>
                        <a:latin typeface="Eurostile LT" pitchFamily="2" charset="0"/>
                        <a:ea typeface="Calibri"/>
                        <a:cs typeface="Times New Roman"/>
                      </a:endParaRPr>
                    </a:p>
                  </a:txBody>
                  <a:tcPr marL="36830" marR="36830" marT="0" marB="0" anchor="ctr">
                    <a:noFill/>
                  </a:tcPr>
                </a:tc>
              </a:tr>
              <a:tr h="164465">
                <a:tc>
                  <a:txBody>
                    <a:bodyPr/>
                    <a:lstStyle/>
                    <a:p>
                      <a:pPr marL="68580" marR="68580" algn="ctr">
                        <a:lnSpc>
                          <a:spcPct val="115000"/>
                        </a:lnSpc>
                        <a:spcAft>
                          <a:spcPts val="0"/>
                        </a:spcAft>
                        <a:tabLst>
                          <a:tab pos="518160" algn="l"/>
                          <a:tab pos="967740" algn="l"/>
                          <a:tab pos="1371600" algn="l"/>
                          <a:tab pos="1417320" algn="l"/>
                          <a:tab pos="1828800" algn="l"/>
                          <a:tab pos="1866900" algn="l"/>
                          <a:tab pos="2286000" algn="l"/>
                          <a:tab pos="2316480" algn="l"/>
                          <a:tab pos="2743200" algn="l"/>
                          <a:tab pos="2766060" algn="l"/>
                          <a:tab pos="3215640" algn="l"/>
                          <a:tab pos="3665220" algn="l"/>
                          <a:tab pos="4114800" algn="l"/>
                          <a:tab pos="4564380" algn="l"/>
                          <a:tab pos="5013960" algn="l"/>
                          <a:tab pos="5463540" algn="l"/>
                          <a:tab pos="5913120" algn="l"/>
                        </a:tabLst>
                      </a:pPr>
                      <a:r>
                        <a:rPr lang="en-GB" sz="1200">
                          <a:effectLst/>
                          <a:latin typeface="Eurostile LT" pitchFamily="2" charset="0"/>
                        </a:rPr>
                        <a:t>5</a:t>
                      </a:r>
                      <a:endParaRPr lang="fr-FR" sz="1200">
                        <a:effectLst/>
                        <a:latin typeface="Eurostile LT" pitchFamily="2" charset="0"/>
                        <a:ea typeface="Calibri"/>
                        <a:cs typeface="Times New Roman"/>
                      </a:endParaRPr>
                    </a:p>
                  </a:txBody>
                  <a:tcPr marL="36830" marR="36830" marT="0" marB="0" anchor="ctr">
                    <a:noFill/>
                  </a:tcPr>
                </a:tc>
                <a:tc>
                  <a:txBody>
                    <a:bodyPr/>
                    <a:lstStyle/>
                    <a:p>
                      <a:pPr algn="l">
                        <a:lnSpc>
                          <a:spcPct val="115000"/>
                        </a:lnSpc>
                        <a:spcAft>
                          <a:spcPts val="0"/>
                        </a:spcAft>
                      </a:pPr>
                      <a:r>
                        <a:rPr lang="fr-FR" sz="1200">
                          <a:effectLst/>
                          <a:latin typeface="Eurostile LT" pitchFamily="2" charset="0"/>
                        </a:rPr>
                        <a:t>Refrigerant filter</a:t>
                      </a:r>
                      <a:endParaRPr lang="fr-FR" sz="1200">
                        <a:effectLst/>
                        <a:latin typeface="Eurostile LT" pitchFamily="2" charset="0"/>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200">
                          <a:effectLst/>
                          <a:latin typeface="Eurostile LT" pitchFamily="2" charset="0"/>
                        </a:rPr>
                        <a:t>15</a:t>
                      </a:r>
                      <a:endParaRPr lang="fr-FR" sz="1200">
                        <a:effectLst/>
                        <a:latin typeface="Eurostile LT" pitchFamily="2" charset="0"/>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en-GB" sz="1200">
                          <a:effectLst/>
                          <a:latin typeface="Eurostile LT" pitchFamily="2" charset="0"/>
                        </a:rPr>
                        <a:t>Solenoid valve</a:t>
                      </a:r>
                      <a:endParaRPr lang="fr-FR" sz="1200">
                        <a:effectLst/>
                        <a:latin typeface="Eurostile LT" pitchFamily="2" charset="0"/>
                        <a:ea typeface="Calibri"/>
                        <a:cs typeface="Times New Roman"/>
                      </a:endParaRPr>
                    </a:p>
                  </a:txBody>
                  <a:tcPr marL="36830" marR="36830" marT="0" marB="0" anchor="ctr">
                    <a:noFill/>
                  </a:tcPr>
                </a:tc>
              </a:tr>
              <a:tr h="164465">
                <a:tc>
                  <a:txBody>
                    <a:bodyPr/>
                    <a:lstStyle/>
                    <a:p>
                      <a:pPr marL="68580" marR="68580" algn="ctr">
                        <a:lnSpc>
                          <a:spcPct val="115000"/>
                        </a:lnSpc>
                        <a:spcAft>
                          <a:spcPts val="0"/>
                        </a:spcAft>
                        <a:tabLst>
                          <a:tab pos="518160" algn="l"/>
                          <a:tab pos="967740" algn="l"/>
                          <a:tab pos="1371600" algn="l"/>
                          <a:tab pos="1417320" algn="l"/>
                          <a:tab pos="1828800" algn="l"/>
                          <a:tab pos="1866900" algn="l"/>
                          <a:tab pos="2286000" algn="l"/>
                          <a:tab pos="2316480" algn="l"/>
                          <a:tab pos="2743200" algn="l"/>
                          <a:tab pos="2766060" algn="l"/>
                          <a:tab pos="3215640" algn="l"/>
                          <a:tab pos="3665220" algn="l"/>
                          <a:tab pos="4114800" algn="l"/>
                          <a:tab pos="4564380" algn="l"/>
                          <a:tab pos="5013960" algn="l"/>
                          <a:tab pos="5463540" algn="l"/>
                          <a:tab pos="5913120" algn="l"/>
                        </a:tabLst>
                      </a:pPr>
                      <a:r>
                        <a:rPr lang="en-GB" sz="1200">
                          <a:effectLst/>
                          <a:latin typeface="Eurostile LT" pitchFamily="2" charset="0"/>
                        </a:rPr>
                        <a:t>6</a:t>
                      </a:r>
                      <a:endParaRPr lang="fr-FR" sz="1200">
                        <a:effectLst/>
                        <a:latin typeface="Eurostile LT" pitchFamily="2" charset="0"/>
                        <a:ea typeface="Calibri"/>
                        <a:cs typeface="Times New Roman"/>
                      </a:endParaRPr>
                    </a:p>
                  </a:txBody>
                  <a:tcPr marL="36830" marR="36830" marT="0" marB="0" anchor="ctr">
                    <a:noFill/>
                  </a:tcPr>
                </a:tc>
                <a:tc>
                  <a:txBody>
                    <a:bodyPr/>
                    <a:lstStyle/>
                    <a:p>
                      <a:pPr algn="l">
                        <a:lnSpc>
                          <a:spcPct val="115000"/>
                        </a:lnSpc>
                        <a:spcAft>
                          <a:spcPts val="0"/>
                        </a:spcAft>
                      </a:pPr>
                      <a:r>
                        <a:rPr lang="fr-FR" sz="1200">
                          <a:effectLst/>
                          <a:latin typeface="Eurostile LT" pitchFamily="2" charset="0"/>
                        </a:rPr>
                        <a:t>Sight glass</a:t>
                      </a:r>
                      <a:endParaRPr lang="fr-FR" sz="1200">
                        <a:effectLst/>
                        <a:latin typeface="Eurostile LT" pitchFamily="2" charset="0"/>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200">
                          <a:effectLst/>
                          <a:latin typeface="Eurostile LT" pitchFamily="2" charset="0"/>
                        </a:rPr>
                        <a:t>16</a:t>
                      </a:r>
                      <a:endParaRPr lang="fr-FR" sz="1200">
                        <a:effectLst/>
                        <a:latin typeface="Eurostile LT" pitchFamily="2" charset="0"/>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en-GB" sz="1200" dirty="0">
                          <a:effectLst/>
                          <a:latin typeface="Eurostile LT" pitchFamily="2" charset="0"/>
                        </a:rPr>
                        <a:t>Oil solenoid valve</a:t>
                      </a:r>
                      <a:endParaRPr lang="fr-FR" sz="1200" dirty="0">
                        <a:effectLst/>
                        <a:latin typeface="Eurostile LT" pitchFamily="2" charset="0"/>
                        <a:ea typeface="Calibri"/>
                        <a:cs typeface="Times New Roman"/>
                      </a:endParaRPr>
                    </a:p>
                  </a:txBody>
                  <a:tcPr marL="36830" marR="36830" marT="0" marB="0" anchor="ctr">
                    <a:noFill/>
                  </a:tcPr>
                </a:tc>
              </a:tr>
              <a:tr h="164465">
                <a:tc>
                  <a:txBody>
                    <a:bodyPr/>
                    <a:lstStyle/>
                    <a:p>
                      <a:pPr marL="68580" marR="68580" algn="ctr">
                        <a:lnSpc>
                          <a:spcPct val="115000"/>
                        </a:lnSpc>
                        <a:spcAft>
                          <a:spcPts val="0"/>
                        </a:spcAft>
                        <a:tabLst>
                          <a:tab pos="518160" algn="l"/>
                          <a:tab pos="967740" algn="l"/>
                          <a:tab pos="1371600" algn="l"/>
                          <a:tab pos="1417320" algn="l"/>
                          <a:tab pos="1828800" algn="l"/>
                          <a:tab pos="1866900" algn="l"/>
                          <a:tab pos="2286000" algn="l"/>
                          <a:tab pos="2316480" algn="l"/>
                          <a:tab pos="2743200" algn="l"/>
                          <a:tab pos="2766060" algn="l"/>
                          <a:tab pos="3215640" algn="l"/>
                          <a:tab pos="3665220" algn="l"/>
                          <a:tab pos="4114800" algn="l"/>
                          <a:tab pos="4564380" algn="l"/>
                          <a:tab pos="5013960" algn="l"/>
                          <a:tab pos="5463540" algn="l"/>
                          <a:tab pos="5913120" algn="l"/>
                        </a:tabLst>
                      </a:pPr>
                      <a:r>
                        <a:rPr lang="en-GB" sz="1200">
                          <a:effectLst/>
                          <a:latin typeface="Eurostile LT" pitchFamily="2" charset="0"/>
                        </a:rPr>
                        <a:t>7</a:t>
                      </a:r>
                      <a:endParaRPr lang="fr-FR" sz="1200">
                        <a:effectLst/>
                        <a:latin typeface="Eurostile LT" pitchFamily="2" charset="0"/>
                        <a:ea typeface="Calibri"/>
                        <a:cs typeface="Times New Roman"/>
                      </a:endParaRPr>
                    </a:p>
                  </a:txBody>
                  <a:tcPr marL="36830" marR="36830" marT="0" marB="0" anchor="ctr">
                    <a:noFill/>
                  </a:tcPr>
                </a:tc>
                <a:tc>
                  <a:txBody>
                    <a:bodyPr/>
                    <a:lstStyle/>
                    <a:p>
                      <a:pPr algn="l">
                        <a:lnSpc>
                          <a:spcPct val="115000"/>
                        </a:lnSpc>
                        <a:spcAft>
                          <a:spcPts val="0"/>
                        </a:spcAft>
                      </a:pPr>
                      <a:r>
                        <a:rPr lang="fr-FR" sz="1200" dirty="0" err="1">
                          <a:effectLst/>
                          <a:latin typeface="Eurostile LT" pitchFamily="2" charset="0"/>
                        </a:rPr>
                        <a:t>Thermostatic</a:t>
                      </a:r>
                      <a:r>
                        <a:rPr lang="fr-FR" sz="1200" dirty="0">
                          <a:effectLst/>
                          <a:latin typeface="Eurostile LT" pitchFamily="2" charset="0"/>
                        </a:rPr>
                        <a:t> valve</a:t>
                      </a:r>
                      <a:endParaRPr lang="fr-FR" sz="1200" dirty="0">
                        <a:effectLst/>
                        <a:latin typeface="Eurostile LT" pitchFamily="2" charset="0"/>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200">
                          <a:effectLst/>
                          <a:latin typeface="Eurostile LT" pitchFamily="2" charset="0"/>
                        </a:rPr>
                        <a:t>17</a:t>
                      </a:r>
                      <a:endParaRPr lang="fr-FR" sz="1200">
                        <a:effectLst/>
                        <a:latin typeface="Eurostile LT" pitchFamily="2" charset="0"/>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en-GB" sz="1200" dirty="0" smtClean="0">
                          <a:effectLst/>
                          <a:latin typeface="Eurostile LT" pitchFamily="2" charset="0"/>
                        </a:rPr>
                        <a:t>Long </a:t>
                      </a:r>
                      <a:r>
                        <a:rPr lang="en-GB" sz="1200" dirty="0">
                          <a:effectLst/>
                          <a:latin typeface="Eurostile LT" pitchFamily="2" charset="0"/>
                        </a:rPr>
                        <a:t>distance kit</a:t>
                      </a:r>
                      <a:endParaRPr lang="fr-FR" sz="1200" dirty="0">
                        <a:effectLst/>
                        <a:latin typeface="Eurostile LT" pitchFamily="2" charset="0"/>
                        <a:ea typeface="Calibri"/>
                        <a:cs typeface="Times New Roman"/>
                      </a:endParaRPr>
                    </a:p>
                  </a:txBody>
                  <a:tcPr marL="36830" marR="36830" marT="0" marB="0" anchor="ctr">
                    <a:noFill/>
                  </a:tcPr>
                </a:tc>
              </a:tr>
              <a:tr h="164465">
                <a:tc>
                  <a:txBody>
                    <a:bodyPr/>
                    <a:lstStyle/>
                    <a:p>
                      <a:pPr marL="68580" marR="68580" algn="ctr">
                        <a:lnSpc>
                          <a:spcPct val="115000"/>
                        </a:lnSpc>
                        <a:spcAft>
                          <a:spcPts val="0"/>
                        </a:spcAft>
                        <a:tabLst>
                          <a:tab pos="518160" algn="l"/>
                          <a:tab pos="967740" algn="l"/>
                          <a:tab pos="1371600" algn="l"/>
                          <a:tab pos="1417320" algn="l"/>
                          <a:tab pos="1828800" algn="l"/>
                          <a:tab pos="1866900" algn="l"/>
                          <a:tab pos="2286000" algn="l"/>
                          <a:tab pos="2316480" algn="l"/>
                          <a:tab pos="2743200" algn="l"/>
                          <a:tab pos="2766060" algn="l"/>
                          <a:tab pos="3215640" algn="l"/>
                          <a:tab pos="3665220" algn="l"/>
                          <a:tab pos="4114800" algn="l"/>
                          <a:tab pos="4564380" algn="l"/>
                          <a:tab pos="5013960" algn="l"/>
                          <a:tab pos="5463540" algn="l"/>
                          <a:tab pos="5913120" algn="l"/>
                        </a:tabLst>
                      </a:pPr>
                      <a:r>
                        <a:rPr lang="en-GB" sz="1200">
                          <a:effectLst/>
                          <a:latin typeface="Eurostile LT" pitchFamily="2" charset="0"/>
                        </a:rPr>
                        <a:t>8</a:t>
                      </a:r>
                      <a:endParaRPr lang="fr-FR" sz="1200">
                        <a:effectLst/>
                        <a:latin typeface="Eurostile LT" pitchFamily="2" charset="0"/>
                        <a:ea typeface="Calibri"/>
                        <a:cs typeface="Times New Roman"/>
                      </a:endParaRPr>
                    </a:p>
                  </a:txBody>
                  <a:tcPr marL="36830" marR="36830" marT="0" marB="0" anchor="ctr">
                    <a:noFill/>
                  </a:tcPr>
                </a:tc>
                <a:tc>
                  <a:txBody>
                    <a:bodyPr/>
                    <a:lstStyle/>
                    <a:p>
                      <a:pPr algn="l">
                        <a:lnSpc>
                          <a:spcPct val="115000"/>
                        </a:lnSpc>
                        <a:spcAft>
                          <a:spcPts val="0"/>
                        </a:spcAft>
                      </a:pPr>
                      <a:r>
                        <a:rPr lang="fr-FR" sz="1200">
                          <a:effectLst/>
                          <a:latin typeface="Eurostile LT" pitchFamily="2" charset="0"/>
                        </a:rPr>
                        <a:t>Evaporator</a:t>
                      </a:r>
                      <a:endParaRPr lang="fr-FR" sz="1200">
                        <a:effectLst/>
                        <a:latin typeface="Eurostile LT" pitchFamily="2" charset="0"/>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200">
                          <a:effectLst/>
                          <a:latin typeface="Eurostile LT" pitchFamily="2" charset="0"/>
                        </a:rPr>
                        <a:t>18</a:t>
                      </a:r>
                      <a:endParaRPr lang="fr-FR" sz="1200">
                        <a:effectLst/>
                        <a:latin typeface="Eurostile LT" pitchFamily="2" charset="0"/>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en-GB" sz="1200" dirty="0">
                          <a:effectLst/>
                          <a:latin typeface="Eurostile LT" pitchFamily="2" charset="0"/>
                        </a:rPr>
                        <a:t>Oil separator</a:t>
                      </a:r>
                      <a:endParaRPr lang="fr-FR" sz="1200" dirty="0">
                        <a:effectLst/>
                        <a:latin typeface="Eurostile LT" pitchFamily="2" charset="0"/>
                        <a:ea typeface="Calibri"/>
                        <a:cs typeface="Times New Roman"/>
                      </a:endParaRPr>
                    </a:p>
                  </a:txBody>
                  <a:tcPr marL="36830" marR="36830" marT="0" marB="0" anchor="ctr">
                    <a:noFill/>
                  </a:tcPr>
                </a:tc>
              </a:tr>
              <a:tr h="164465">
                <a:tc>
                  <a:txBody>
                    <a:bodyPr/>
                    <a:lstStyle/>
                    <a:p>
                      <a:pPr marL="68580" marR="68580" algn="ctr">
                        <a:lnSpc>
                          <a:spcPct val="115000"/>
                        </a:lnSpc>
                        <a:spcAft>
                          <a:spcPts val="0"/>
                        </a:spcAft>
                        <a:tabLst>
                          <a:tab pos="518160" algn="l"/>
                          <a:tab pos="967740" algn="l"/>
                          <a:tab pos="1371600" algn="l"/>
                          <a:tab pos="1417320" algn="l"/>
                          <a:tab pos="1828800" algn="l"/>
                          <a:tab pos="1866900" algn="l"/>
                          <a:tab pos="2286000" algn="l"/>
                          <a:tab pos="2316480" algn="l"/>
                          <a:tab pos="2743200" algn="l"/>
                          <a:tab pos="2766060" algn="l"/>
                          <a:tab pos="3215640" algn="l"/>
                          <a:tab pos="3665220" algn="l"/>
                          <a:tab pos="4114800" algn="l"/>
                          <a:tab pos="4564380" algn="l"/>
                          <a:tab pos="5013960" algn="l"/>
                          <a:tab pos="5463540" algn="l"/>
                          <a:tab pos="5913120" algn="l"/>
                        </a:tabLst>
                      </a:pPr>
                      <a:r>
                        <a:rPr lang="en-GB" sz="1200">
                          <a:effectLst/>
                          <a:latin typeface="Eurostile LT" pitchFamily="2" charset="0"/>
                        </a:rPr>
                        <a:t>9</a:t>
                      </a:r>
                      <a:endParaRPr lang="fr-FR" sz="1200">
                        <a:effectLst/>
                        <a:latin typeface="Eurostile LT" pitchFamily="2" charset="0"/>
                        <a:ea typeface="Calibri"/>
                        <a:cs typeface="Times New Roman"/>
                      </a:endParaRPr>
                    </a:p>
                  </a:txBody>
                  <a:tcPr marL="36830" marR="36830" marT="0" marB="0" anchor="ctr">
                    <a:noFill/>
                  </a:tcPr>
                </a:tc>
                <a:tc>
                  <a:txBody>
                    <a:bodyPr/>
                    <a:lstStyle/>
                    <a:p>
                      <a:pPr algn="l">
                        <a:lnSpc>
                          <a:spcPct val="115000"/>
                        </a:lnSpc>
                        <a:spcAft>
                          <a:spcPts val="0"/>
                        </a:spcAft>
                      </a:pPr>
                      <a:r>
                        <a:rPr lang="fr-FR" sz="1200" dirty="0">
                          <a:effectLst/>
                          <a:latin typeface="Eurostile LT" pitchFamily="2" charset="0"/>
                        </a:rPr>
                        <a:t>LP pressure switch</a:t>
                      </a:r>
                      <a:endParaRPr lang="fr-FR" sz="1200" dirty="0">
                        <a:effectLst/>
                        <a:latin typeface="Eurostile LT" pitchFamily="2" charset="0"/>
                        <a:ea typeface="Calibri"/>
                        <a:cs typeface="Times New Roman"/>
                      </a:endParaRPr>
                    </a:p>
                  </a:txBody>
                  <a:tcPr marL="36830" marR="36830" marT="0" marB="0" anchor="ctr">
                    <a:noFill/>
                  </a:tcPr>
                </a:tc>
                <a:tc>
                  <a:txBody>
                    <a:bodyPr/>
                    <a:lstStyle/>
                    <a:p>
                      <a:pPr marL="68580" marR="68580" algn="ctr">
                        <a:lnSpc>
                          <a:spcPct val="115000"/>
                        </a:lnSpc>
                        <a:spcAft>
                          <a:spcPts val="0"/>
                        </a:spcAft>
                        <a:tabLst>
                          <a:tab pos="518160" algn="l"/>
                          <a:tab pos="967740" algn="l"/>
                          <a:tab pos="1371600" algn="l"/>
                          <a:tab pos="1417320" algn="l"/>
                          <a:tab pos="1828800" algn="l"/>
                          <a:tab pos="1866900" algn="l"/>
                          <a:tab pos="2286000" algn="l"/>
                          <a:tab pos="2316480" algn="l"/>
                          <a:tab pos="2743200" algn="l"/>
                          <a:tab pos="2766060" algn="l"/>
                          <a:tab pos="3215640" algn="l"/>
                          <a:tab pos="3665220" algn="l"/>
                          <a:tab pos="4114800" algn="l"/>
                          <a:tab pos="4564380" algn="l"/>
                          <a:tab pos="5013960" algn="l"/>
                          <a:tab pos="5463540" algn="l"/>
                          <a:tab pos="5913120" algn="l"/>
                        </a:tabLst>
                      </a:pPr>
                      <a:r>
                        <a:rPr lang="en-GB" sz="1200">
                          <a:effectLst/>
                          <a:latin typeface="Eurostile LT" pitchFamily="2" charset="0"/>
                        </a:rPr>
                        <a:t> </a:t>
                      </a:r>
                      <a:endParaRPr lang="fr-FR" sz="1200">
                        <a:effectLst/>
                        <a:latin typeface="Eurostile LT" pitchFamily="2" charset="0"/>
                        <a:ea typeface="Calibri"/>
                        <a:cs typeface="Times New Roman"/>
                      </a:endParaRPr>
                    </a:p>
                  </a:txBody>
                  <a:tcPr marL="36830" marR="36830" marT="0" marB="0" anchor="ctr">
                    <a:noFill/>
                  </a:tcPr>
                </a:tc>
                <a:tc>
                  <a:txBody>
                    <a:bodyPr/>
                    <a:lstStyle/>
                    <a:p>
                      <a:pPr marL="104775" marR="68580" algn="ctr">
                        <a:lnSpc>
                          <a:spcPct val="115000"/>
                        </a:lnSpc>
                        <a:spcAft>
                          <a:spcPts val="0"/>
                        </a:spcAft>
                        <a:tabLst>
                          <a:tab pos="554355" algn="l"/>
                          <a:tab pos="1003935" algn="l"/>
                          <a:tab pos="1371600" algn="l"/>
                          <a:tab pos="1453515" algn="l"/>
                          <a:tab pos="1828800" algn="l"/>
                          <a:tab pos="1903095" algn="l"/>
                          <a:tab pos="2286000" algn="l"/>
                          <a:tab pos="2352675" algn="l"/>
                          <a:tab pos="2743200" algn="l"/>
                          <a:tab pos="2802255" algn="l"/>
                          <a:tab pos="3200400" algn="l"/>
                          <a:tab pos="3251835" algn="l"/>
                          <a:tab pos="3657600" algn="l"/>
                          <a:tab pos="3701415" algn="l"/>
                          <a:tab pos="4114800" algn="l"/>
                          <a:tab pos="4150995" algn="l"/>
                          <a:tab pos="4572000" algn="l"/>
                          <a:tab pos="4600575" algn="l"/>
                          <a:tab pos="5029200" algn="l"/>
                          <a:tab pos="5050155" algn="l"/>
                          <a:tab pos="5499735" algn="l"/>
                          <a:tab pos="5949315" algn="l"/>
                        </a:tabLst>
                      </a:pPr>
                      <a:r>
                        <a:rPr lang="en-GB" sz="1200" dirty="0">
                          <a:effectLst/>
                          <a:latin typeface="Eurostile LT" pitchFamily="2" charset="0"/>
                        </a:rPr>
                        <a:t> </a:t>
                      </a:r>
                      <a:endParaRPr lang="fr-FR" sz="1200" dirty="0">
                        <a:effectLst/>
                        <a:latin typeface="Eurostile LT" pitchFamily="2" charset="0"/>
                        <a:ea typeface="Calibri"/>
                        <a:cs typeface="Times New Roman"/>
                      </a:endParaRPr>
                    </a:p>
                  </a:txBody>
                  <a:tcPr marL="36830" marR="36830" marT="0" marB="0" anchor="ctr">
                    <a:noFill/>
                  </a:tcPr>
                </a:tc>
              </a:tr>
            </a:tbl>
          </a:graphicData>
        </a:graphic>
      </p:graphicFrame>
    </p:spTree>
    <p:extLst>
      <p:ext uri="{BB962C8B-B14F-4D97-AF65-F5344CB8AC3E}">
        <p14:creationId xmlns:p14="http://schemas.microsoft.com/office/powerpoint/2010/main" val="2102874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71264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RND</a:t>
            </a: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713" y="3049146"/>
            <a:ext cx="2107897" cy="38088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pic>
        <p:nvPicPr>
          <p:cNvPr id="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092" y="3002885"/>
            <a:ext cx="2183617" cy="384705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pic>
        <p:nvPicPr>
          <p:cNvPr id="4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659595"/>
            <a:ext cx="1504598" cy="323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45" y="1556792"/>
            <a:ext cx="1399593" cy="31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563888" y="1226949"/>
            <a:ext cx="1366189" cy="646331"/>
          </a:xfrm>
          <a:prstGeom prst="rect">
            <a:avLst/>
          </a:prstGeom>
          <a:noFill/>
        </p:spPr>
        <p:txBody>
          <a:bodyPr wrap="square" rtlCol="0">
            <a:spAutoFit/>
          </a:bodyPr>
          <a:lstStyle/>
          <a:p>
            <a:pPr algn="ctr"/>
            <a:r>
              <a:rPr lang="fr-FR" b="1" dirty="0" smtClean="0">
                <a:effectLst>
                  <a:outerShdw blurRad="38100" dist="38100" dir="2700000" algn="tl">
                    <a:srgbClr val="000000">
                      <a:alpha val="43137"/>
                    </a:srgbClr>
                  </a:outerShdw>
                </a:effectLst>
                <a:latin typeface="Eurostile LT" pitchFamily="2" charset="0"/>
              </a:rPr>
              <a:t>RND0100</a:t>
            </a:r>
          </a:p>
          <a:p>
            <a:pPr algn="ctr"/>
            <a:r>
              <a:rPr lang="fr-FR" b="1" dirty="0" smtClean="0">
                <a:effectLst>
                  <a:outerShdw blurRad="38100" dist="38100" dir="2700000" algn="tl">
                    <a:srgbClr val="000000">
                      <a:alpha val="43137"/>
                    </a:srgbClr>
                  </a:outerShdw>
                </a:effectLst>
                <a:latin typeface="Eurostile LT" pitchFamily="2" charset="0"/>
              </a:rPr>
              <a:t>RND0260</a:t>
            </a:r>
            <a:endParaRPr lang="fr-FR" b="1" dirty="0">
              <a:effectLst>
                <a:outerShdw blurRad="38100" dist="38100" dir="2700000" algn="tl">
                  <a:srgbClr val="000000">
                    <a:alpha val="43137"/>
                  </a:srgbClr>
                </a:outerShdw>
              </a:effectLst>
              <a:latin typeface="Eurostile LT" pitchFamily="2" charset="0"/>
            </a:endParaRPr>
          </a:p>
        </p:txBody>
      </p:sp>
      <p:sp>
        <p:nvSpPr>
          <p:cNvPr id="121" name="ZoneTexte 120"/>
          <p:cNvSpPr txBox="1"/>
          <p:nvPr/>
        </p:nvSpPr>
        <p:spPr>
          <a:xfrm>
            <a:off x="2853381" y="5877272"/>
            <a:ext cx="1366189" cy="646331"/>
          </a:xfrm>
          <a:prstGeom prst="rect">
            <a:avLst/>
          </a:prstGeom>
          <a:noFill/>
        </p:spPr>
        <p:txBody>
          <a:bodyPr wrap="square" rtlCol="0">
            <a:spAutoFit/>
          </a:bodyPr>
          <a:lstStyle/>
          <a:p>
            <a:pPr algn="ctr"/>
            <a:r>
              <a:rPr lang="fr-FR" b="1" dirty="0" smtClean="0">
                <a:effectLst>
                  <a:outerShdw blurRad="38100" dist="38100" dir="2700000" algn="tl">
                    <a:srgbClr val="000000">
                      <a:alpha val="43137"/>
                    </a:srgbClr>
                  </a:outerShdw>
                </a:effectLst>
                <a:latin typeface="Eurostile LT" pitchFamily="2" charset="0"/>
              </a:rPr>
              <a:t>RND0400</a:t>
            </a:r>
          </a:p>
          <a:p>
            <a:pPr algn="ctr"/>
            <a:r>
              <a:rPr lang="fr-FR" b="1" dirty="0" smtClean="0">
                <a:effectLst>
                  <a:outerShdw blurRad="38100" dist="38100" dir="2700000" algn="tl">
                    <a:srgbClr val="000000">
                      <a:alpha val="43137"/>
                    </a:srgbClr>
                  </a:outerShdw>
                </a:effectLst>
                <a:latin typeface="Eurostile LT" pitchFamily="2" charset="0"/>
              </a:rPr>
              <a:t>RND0450</a:t>
            </a:r>
            <a:endParaRPr lang="fr-FR" b="1" dirty="0">
              <a:effectLst>
                <a:outerShdw blurRad="38100" dist="38100" dir="2700000" algn="tl">
                  <a:srgbClr val="000000">
                    <a:alpha val="43137"/>
                  </a:srgbClr>
                </a:outerShdw>
              </a:effectLst>
              <a:latin typeface="Eurostile LT" pitchFamily="2" charset="0"/>
            </a:endParaRPr>
          </a:p>
        </p:txBody>
      </p:sp>
    </p:spTree>
    <p:extLst>
      <p:ext uri="{BB962C8B-B14F-4D97-AF65-F5344CB8AC3E}">
        <p14:creationId xmlns:p14="http://schemas.microsoft.com/office/powerpoint/2010/main" val="3924893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71264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RNV - COOLING CIRCUIT</a:t>
            </a:r>
            <a:br>
              <a:rPr lang="en-US" sz="1800" b="1" dirty="0" smtClean="0">
                <a:latin typeface="Eurostile LT" pitchFamily="2" charset="0"/>
              </a:rPr>
            </a:br>
            <a:r>
              <a:rPr lang="en-US" sz="1800" b="1" dirty="0" smtClean="0">
                <a:latin typeface="Eurostile LT" pitchFamily="2" charset="0"/>
              </a:rPr>
              <a:t/>
            </a:r>
            <a:br>
              <a:rPr lang="en-US" sz="1800" b="1" dirty="0" smtClean="0">
                <a:latin typeface="Eurostile LT" pitchFamily="2" charset="0"/>
              </a:rPr>
            </a:br>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632618239"/>
              </p:ext>
            </p:extLst>
          </p:nvPr>
        </p:nvGraphicFramePr>
        <p:xfrm>
          <a:off x="4067944" y="5263134"/>
          <a:ext cx="4896545" cy="1594866"/>
        </p:xfrm>
        <a:graphic>
          <a:graphicData uri="http://schemas.openxmlformats.org/drawingml/2006/table">
            <a:tbl>
              <a:tblPr>
                <a:tableStyleId>{5C22544A-7EE6-4342-B048-85BDC9FD1C3A}</a:tableStyleId>
              </a:tblPr>
              <a:tblGrid>
                <a:gridCol w="477911"/>
                <a:gridCol w="2166223"/>
                <a:gridCol w="293793"/>
                <a:gridCol w="1958618"/>
              </a:tblGrid>
              <a:tr h="164465">
                <a:tc>
                  <a:txBody>
                    <a:bodyPr/>
                    <a:lstStyle/>
                    <a:p>
                      <a:pPr algn="ctr" fontAlgn="base" hangingPunct="0">
                        <a:lnSpc>
                          <a:spcPct val="115000"/>
                        </a:lnSpc>
                        <a:spcAft>
                          <a:spcPts val="0"/>
                        </a:spcAft>
                      </a:pPr>
                      <a:r>
                        <a:rPr lang="en-GB" sz="1000" dirty="0">
                          <a:effectLst/>
                          <a:latin typeface="Eurostile LT"/>
                          <a:ea typeface="Calibri"/>
                          <a:cs typeface="Arial"/>
                        </a:rPr>
                        <a:t>1</a:t>
                      </a:r>
                      <a:endParaRPr lang="fr-FR" sz="1100" dirty="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fr-FR" sz="1000">
                          <a:effectLst/>
                          <a:latin typeface="Eurostile LT"/>
                          <a:ea typeface="Calibri"/>
                          <a:cs typeface="Arial"/>
                        </a:rPr>
                        <a:t>Inverter driven compressor</a:t>
                      </a:r>
                      <a:endParaRPr lang="fr-FR" sz="1100">
                        <a:effectLst/>
                        <a:latin typeface="Calibri"/>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000">
                          <a:effectLst/>
                          <a:latin typeface="Eurostile LT"/>
                          <a:ea typeface="Calibri"/>
                          <a:cs typeface="Arial"/>
                        </a:rPr>
                        <a:t>10</a:t>
                      </a:r>
                      <a:endParaRPr lang="fr-FR" sz="110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fr-FR" sz="1000">
                          <a:effectLst/>
                          <a:latin typeface="Eurostile LT"/>
                          <a:ea typeface="Calibri"/>
                          <a:cs typeface="Arial"/>
                        </a:rPr>
                        <a:t>Liquid receiver</a:t>
                      </a:r>
                      <a:endParaRPr lang="fr-FR" sz="1100">
                        <a:effectLst/>
                        <a:latin typeface="Calibri"/>
                        <a:ea typeface="Calibri"/>
                        <a:cs typeface="Times New Roman"/>
                      </a:endParaRPr>
                    </a:p>
                  </a:txBody>
                  <a:tcPr marL="36830" marR="36830" marT="0" marB="0" anchor="ctr">
                    <a:noFill/>
                  </a:tcPr>
                </a:tc>
              </a:tr>
              <a:tr h="164465">
                <a:tc>
                  <a:txBody>
                    <a:bodyPr/>
                    <a:lstStyle/>
                    <a:p>
                      <a:pPr algn="ctr" fontAlgn="base" hangingPunct="0">
                        <a:lnSpc>
                          <a:spcPct val="115000"/>
                        </a:lnSpc>
                        <a:spcAft>
                          <a:spcPts val="0"/>
                        </a:spcAft>
                      </a:pPr>
                      <a:r>
                        <a:rPr lang="en-GB" sz="1000">
                          <a:effectLst/>
                          <a:latin typeface="Eurostile LT"/>
                          <a:ea typeface="Calibri"/>
                          <a:cs typeface="Arial"/>
                        </a:rPr>
                        <a:t>2</a:t>
                      </a:r>
                      <a:endParaRPr lang="fr-FR" sz="110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fr-FR" sz="1000">
                          <a:effectLst/>
                          <a:latin typeface="Eurostile LT"/>
                          <a:ea typeface="Calibri"/>
                          <a:cs typeface="Arial"/>
                        </a:rPr>
                        <a:t>HP Pressure switch</a:t>
                      </a:r>
                      <a:endParaRPr lang="fr-FR" sz="1100">
                        <a:effectLst/>
                        <a:latin typeface="Calibri"/>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000">
                          <a:effectLst/>
                          <a:latin typeface="Eurostile LT"/>
                          <a:ea typeface="Calibri"/>
                          <a:cs typeface="Arial"/>
                        </a:rPr>
                        <a:t>11</a:t>
                      </a:r>
                      <a:endParaRPr lang="fr-FR" sz="110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fr-FR" sz="1000">
                          <a:effectLst/>
                          <a:latin typeface="Eurostile LT"/>
                          <a:ea typeface="Calibri"/>
                          <a:cs typeface="Arial"/>
                        </a:rPr>
                        <a:t>Condenser coil</a:t>
                      </a:r>
                      <a:endParaRPr lang="fr-FR" sz="1100">
                        <a:effectLst/>
                        <a:latin typeface="Calibri"/>
                        <a:ea typeface="Calibri"/>
                        <a:cs typeface="Times New Roman"/>
                      </a:endParaRPr>
                    </a:p>
                  </a:txBody>
                  <a:tcPr marL="36830" marR="36830" marT="0" marB="0" anchor="ctr">
                    <a:noFill/>
                  </a:tcPr>
                </a:tc>
              </a:tr>
              <a:tr h="164465">
                <a:tc>
                  <a:txBody>
                    <a:bodyPr/>
                    <a:lstStyle/>
                    <a:p>
                      <a:pPr algn="ctr" fontAlgn="base" hangingPunct="0">
                        <a:lnSpc>
                          <a:spcPct val="115000"/>
                        </a:lnSpc>
                        <a:spcAft>
                          <a:spcPts val="0"/>
                        </a:spcAft>
                      </a:pPr>
                      <a:r>
                        <a:rPr lang="en-GB" sz="1000">
                          <a:effectLst/>
                          <a:latin typeface="Eurostile LT"/>
                          <a:ea typeface="Calibri"/>
                          <a:cs typeface="Arial"/>
                        </a:rPr>
                        <a:t>3</a:t>
                      </a:r>
                      <a:endParaRPr lang="fr-FR" sz="110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fr-FR" sz="1000">
                          <a:effectLst/>
                          <a:latin typeface="Eurostile LT"/>
                          <a:ea typeface="Calibri"/>
                          <a:cs typeface="Arial"/>
                        </a:rPr>
                        <a:t>Pressure probe (opt.)</a:t>
                      </a:r>
                      <a:endParaRPr lang="fr-FR" sz="1100">
                        <a:effectLst/>
                        <a:latin typeface="Calibri"/>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000">
                          <a:effectLst/>
                          <a:latin typeface="Eurostile LT"/>
                          <a:ea typeface="Calibri"/>
                          <a:cs typeface="Arial"/>
                        </a:rPr>
                        <a:t>13</a:t>
                      </a:r>
                      <a:endParaRPr lang="fr-FR" sz="110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en-GB" sz="1000">
                          <a:effectLst/>
                          <a:latin typeface="Eurostile LT"/>
                          <a:ea typeface="Calibri"/>
                          <a:cs typeface="Arial"/>
                        </a:rPr>
                        <a:t>Safety valve</a:t>
                      </a:r>
                      <a:endParaRPr lang="fr-FR" sz="1100">
                        <a:effectLst/>
                        <a:latin typeface="Calibri"/>
                        <a:ea typeface="Calibri"/>
                        <a:cs typeface="Times New Roman"/>
                      </a:endParaRPr>
                    </a:p>
                  </a:txBody>
                  <a:tcPr marL="36830" marR="36830" marT="0" marB="0" anchor="ctr">
                    <a:noFill/>
                  </a:tcPr>
                </a:tc>
              </a:tr>
              <a:tr h="164465">
                <a:tc>
                  <a:txBody>
                    <a:bodyPr/>
                    <a:lstStyle/>
                    <a:p>
                      <a:pPr algn="ctr" fontAlgn="base" hangingPunct="0">
                        <a:lnSpc>
                          <a:spcPct val="115000"/>
                        </a:lnSpc>
                        <a:spcAft>
                          <a:spcPts val="0"/>
                        </a:spcAft>
                      </a:pPr>
                      <a:r>
                        <a:rPr lang="en-GB" sz="1000">
                          <a:effectLst/>
                          <a:latin typeface="Eurostile LT"/>
                          <a:ea typeface="Calibri"/>
                          <a:cs typeface="Arial"/>
                        </a:rPr>
                        <a:t>5</a:t>
                      </a:r>
                      <a:endParaRPr lang="fr-FR" sz="110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fr-FR" sz="1000">
                          <a:effectLst/>
                          <a:latin typeface="Eurostile LT"/>
                          <a:ea typeface="Calibri"/>
                          <a:cs typeface="Arial"/>
                        </a:rPr>
                        <a:t>Refrigerant filter</a:t>
                      </a:r>
                      <a:endParaRPr lang="fr-FR" sz="1100">
                        <a:effectLst/>
                        <a:latin typeface="Calibri"/>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000" dirty="0">
                          <a:effectLst/>
                          <a:latin typeface="Eurostile LT"/>
                          <a:ea typeface="Calibri"/>
                          <a:cs typeface="Arial"/>
                        </a:rPr>
                        <a:t>14</a:t>
                      </a:r>
                      <a:endParaRPr lang="fr-FR" sz="1100" dirty="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fr-FR" sz="1000">
                          <a:effectLst/>
                          <a:latin typeface="Eurostile LT"/>
                          <a:ea typeface="Calibri"/>
                          <a:cs typeface="Arial"/>
                        </a:rPr>
                        <a:t>Check valve</a:t>
                      </a:r>
                      <a:endParaRPr lang="fr-FR" sz="1100">
                        <a:effectLst/>
                        <a:latin typeface="Calibri"/>
                        <a:ea typeface="Calibri"/>
                        <a:cs typeface="Times New Roman"/>
                      </a:endParaRPr>
                    </a:p>
                  </a:txBody>
                  <a:tcPr marL="36830" marR="36830" marT="0" marB="0" anchor="ctr">
                    <a:noFill/>
                  </a:tcPr>
                </a:tc>
              </a:tr>
              <a:tr h="164465">
                <a:tc>
                  <a:txBody>
                    <a:bodyPr/>
                    <a:lstStyle/>
                    <a:p>
                      <a:pPr algn="ctr" fontAlgn="base" hangingPunct="0">
                        <a:lnSpc>
                          <a:spcPct val="115000"/>
                        </a:lnSpc>
                        <a:spcAft>
                          <a:spcPts val="0"/>
                        </a:spcAft>
                      </a:pPr>
                      <a:r>
                        <a:rPr lang="en-GB" sz="1000">
                          <a:effectLst/>
                          <a:latin typeface="Eurostile LT"/>
                          <a:ea typeface="Calibri"/>
                          <a:cs typeface="Arial"/>
                        </a:rPr>
                        <a:t>6</a:t>
                      </a:r>
                      <a:endParaRPr lang="fr-FR" sz="110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fr-FR" sz="1000">
                          <a:effectLst/>
                          <a:latin typeface="Eurostile LT"/>
                          <a:ea typeface="Calibri"/>
                          <a:cs typeface="Arial"/>
                        </a:rPr>
                        <a:t>Sight glass</a:t>
                      </a:r>
                      <a:endParaRPr lang="fr-FR" sz="1100">
                        <a:effectLst/>
                        <a:latin typeface="Calibri"/>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000">
                          <a:effectLst/>
                          <a:latin typeface="Eurostile LT"/>
                          <a:ea typeface="Calibri"/>
                          <a:cs typeface="Arial"/>
                        </a:rPr>
                        <a:t>15</a:t>
                      </a:r>
                      <a:endParaRPr lang="fr-FR" sz="110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en-GB" sz="1000">
                          <a:effectLst/>
                          <a:latin typeface="Eurostile LT"/>
                          <a:ea typeface="Calibri"/>
                          <a:cs typeface="Arial"/>
                        </a:rPr>
                        <a:t>Solenoid valve</a:t>
                      </a:r>
                      <a:endParaRPr lang="fr-FR" sz="1100">
                        <a:effectLst/>
                        <a:latin typeface="Calibri"/>
                        <a:ea typeface="Calibri"/>
                        <a:cs typeface="Times New Roman"/>
                      </a:endParaRPr>
                    </a:p>
                  </a:txBody>
                  <a:tcPr marL="36830" marR="36830" marT="0" marB="0" anchor="ctr">
                    <a:noFill/>
                  </a:tcPr>
                </a:tc>
              </a:tr>
              <a:tr h="164465">
                <a:tc>
                  <a:txBody>
                    <a:bodyPr/>
                    <a:lstStyle/>
                    <a:p>
                      <a:pPr algn="ctr" fontAlgn="base" hangingPunct="0">
                        <a:lnSpc>
                          <a:spcPct val="115000"/>
                        </a:lnSpc>
                        <a:spcAft>
                          <a:spcPts val="0"/>
                        </a:spcAft>
                      </a:pPr>
                      <a:r>
                        <a:rPr lang="en-GB" sz="1000">
                          <a:effectLst/>
                          <a:latin typeface="Eurostile LT"/>
                          <a:ea typeface="Calibri"/>
                          <a:cs typeface="Arial"/>
                        </a:rPr>
                        <a:t>7</a:t>
                      </a:r>
                      <a:endParaRPr lang="fr-FR" sz="110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fr-FR" sz="1000">
                          <a:effectLst/>
                          <a:latin typeface="Eurostile LT"/>
                          <a:ea typeface="Calibri"/>
                          <a:cs typeface="Arial"/>
                        </a:rPr>
                        <a:t>Thermostatic valve</a:t>
                      </a:r>
                      <a:endParaRPr lang="fr-FR" sz="1100">
                        <a:effectLst/>
                        <a:latin typeface="Calibri"/>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000">
                          <a:effectLst/>
                          <a:latin typeface="Eurostile LT"/>
                          <a:ea typeface="Calibri"/>
                          <a:cs typeface="Arial"/>
                        </a:rPr>
                        <a:t>16</a:t>
                      </a:r>
                      <a:endParaRPr lang="fr-FR" sz="110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en-GB" sz="1000">
                          <a:effectLst/>
                          <a:latin typeface="Eurostile LT"/>
                          <a:ea typeface="Calibri"/>
                          <a:cs typeface="Arial"/>
                        </a:rPr>
                        <a:t>Oil solenoid valve</a:t>
                      </a:r>
                      <a:endParaRPr lang="fr-FR" sz="1100">
                        <a:effectLst/>
                        <a:latin typeface="Calibri"/>
                        <a:ea typeface="Calibri"/>
                        <a:cs typeface="Times New Roman"/>
                      </a:endParaRPr>
                    </a:p>
                  </a:txBody>
                  <a:tcPr marL="36830" marR="36830" marT="0" marB="0" anchor="ctr">
                    <a:noFill/>
                  </a:tcPr>
                </a:tc>
              </a:tr>
              <a:tr h="164465">
                <a:tc>
                  <a:txBody>
                    <a:bodyPr/>
                    <a:lstStyle/>
                    <a:p>
                      <a:pPr algn="ctr" fontAlgn="base" hangingPunct="0">
                        <a:lnSpc>
                          <a:spcPct val="115000"/>
                        </a:lnSpc>
                        <a:spcAft>
                          <a:spcPts val="0"/>
                        </a:spcAft>
                      </a:pPr>
                      <a:r>
                        <a:rPr lang="en-GB" sz="1000">
                          <a:effectLst/>
                          <a:latin typeface="Eurostile LT"/>
                          <a:ea typeface="Calibri"/>
                          <a:cs typeface="Arial"/>
                        </a:rPr>
                        <a:t>8</a:t>
                      </a:r>
                      <a:endParaRPr lang="fr-FR" sz="110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fr-FR" sz="1000">
                          <a:effectLst/>
                          <a:latin typeface="Eurostile LT"/>
                          <a:ea typeface="Calibri"/>
                          <a:cs typeface="Arial"/>
                        </a:rPr>
                        <a:t>Evaporator</a:t>
                      </a:r>
                      <a:endParaRPr lang="fr-FR" sz="1100">
                        <a:effectLst/>
                        <a:latin typeface="Calibri"/>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000">
                          <a:effectLst/>
                          <a:latin typeface="Eurostile LT"/>
                          <a:ea typeface="Calibri"/>
                          <a:cs typeface="Arial"/>
                        </a:rPr>
                        <a:t>18</a:t>
                      </a:r>
                      <a:endParaRPr lang="fr-FR" sz="110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en-GB" sz="1000">
                          <a:effectLst/>
                          <a:latin typeface="Eurostile LT"/>
                          <a:ea typeface="Calibri"/>
                          <a:cs typeface="Arial"/>
                        </a:rPr>
                        <a:t>Oil separator</a:t>
                      </a:r>
                      <a:endParaRPr lang="fr-FR" sz="1100">
                        <a:effectLst/>
                        <a:latin typeface="Calibri"/>
                        <a:ea typeface="Calibri"/>
                        <a:cs typeface="Times New Roman"/>
                      </a:endParaRPr>
                    </a:p>
                  </a:txBody>
                  <a:tcPr marL="36830" marR="36830" marT="0" marB="0" anchor="ctr">
                    <a:noFill/>
                  </a:tcPr>
                </a:tc>
              </a:tr>
              <a:tr h="164465">
                <a:tc>
                  <a:txBody>
                    <a:bodyPr/>
                    <a:lstStyle/>
                    <a:p>
                      <a:pPr algn="ctr" fontAlgn="base" hangingPunct="0">
                        <a:lnSpc>
                          <a:spcPct val="115000"/>
                        </a:lnSpc>
                        <a:spcAft>
                          <a:spcPts val="0"/>
                        </a:spcAft>
                      </a:pPr>
                      <a:r>
                        <a:rPr lang="en-GB" sz="1000">
                          <a:effectLst/>
                          <a:latin typeface="Eurostile LT"/>
                          <a:ea typeface="Calibri"/>
                          <a:cs typeface="Arial"/>
                        </a:rPr>
                        <a:t>9</a:t>
                      </a:r>
                      <a:endParaRPr lang="fr-FR" sz="110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en-GB" sz="1000">
                          <a:effectLst/>
                          <a:latin typeface="Eurostile LT"/>
                          <a:ea typeface="Calibri"/>
                          <a:cs typeface="Arial"/>
                        </a:rPr>
                        <a:t>LP pressure switch</a:t>
                      </a:r>
                      <a:endParaRPr lang="fr-FR" sz="1100">
                        <a:effectLst/>
                        <a:latin typeface="Calibri"/>
                        <a:ea typeface="Calibri"/>
                        <a:cs typeface="Times New Roman"/>
                      </a:endParaRPr>
                    </a:p>
                  </a:txBody>
                  <a:tcPr marL="36830" marR="36830" marT="0" marB="0" anchor="ctr">
                    <a:noFill/>
                  </a:tcPr>
                </a:tc>
                <a:tc>
                  <a:txBody>
                    <a:bodyPr/>
                    <a:lstStyle/>
                    <a:p>
                      <a:pPr algn="ctr" fontAlgn="base" hangingPunct="0">
                        <a:lnSpc>
                          <a:spcPct val="115000"/>
                        </a:lnSpc>
                        <a:spcAft>
                          <a:spcPts val="0"/>
                        </a:spcAft>
                      </a:pPr>
                      <a:r>
                        <a:rPr lang="en-GB" sz="1000" dirty="0">
                          <a:effectLst/>
                          <a:latin typeface="Eurostile LT"/>
                          <a:ea typeface="Calibri"/>
                          <a:cs typeface="Arial"/>
                        </a:rPr>
                        <a:t>19 </a:t>
                      </a:r>
                      <a:endParaRPr lang="fr-FR" sz="1100" dirty="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r>
                        <a:rPr lang="en-GB" sz="1000">
                          <a:effectLst/>
                          <a:latin typeface="Eurostile LT"/>
                          <a:ea typeface="Calibri"/>
                          <a:cs typeface="Arial"/>
                        </a:rPr>
                        <a:t>Shout off valve</a:t>
                      </a:r>
                      <a:endParaRPr lang="fr-FR" sz="1100">
                        <a:effectLst/>
                        <a:latin typeface="Calibri"/>
                        <a:ea typeface="Calibri"/>
                        <a:cs typeface="Times New Roman"/>
                      </a:endParaRPr>
                    </a:p>
                  </a:txBody>
                  <a:tcPr marL="36830" marR="36830" marT="0" marB="0" anchor="ctr">
                    <a:noFill/>
                  </a:tcPr>
                </a:tc>
              </a:tr>
              <a:tr h="164465">
                <a:tc>
                  <a:txBody>
                    <a:bodyPr/>
                    <a:lstStyle/>
                    <a:p>
                      <a:pPr algn="ctr" fontAlgn="base" hangingPunct="0">
                        <a:lnSpc>
                          <a:spcPct val="115000"/>
                        </a:lnSpc>
                        <a:spcAft>
                          <a:spcPts val="0"/>
                        </a:spcAft>
                      </a:pPr>
                      <a:endParaRPr lang="fr-FR" sz="1100" dirty="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endParaRPr lang="fr-FR" sz="1100">
                        <a:effectLst/>
                        <a:latin typeface="Calibri"/>
                        <a:ea typeface="Calibri"/>
                        <a:cs typeface="Times New Roman"/>
                      </a:endParaRPr>
                    </a:p>
                  </a:txBody>
                  <a:tcPr marL="36830" marR="36830" marT="0" marB="0" anchor="ctr">
                    <a:noFill/>
                  </a:tcPr>
                </a:tc>
                <a:tc>
                  <a:txBody>
                    <a:bodyPr/>
                    <a:lstStyle/>
                    <a:p>
                      <a:pPr algn="ctr" fontAlgn="base" hangingPunct="0">
                        <a:lnSpc>
                          <a:spcPct val="115000"/>
                        </a:lnSpc>
                        <a:spcAft>
                          <a:spcPts val="0"/>
                        </a:spcAft>
                      </a:pPr>
                      <a:endParaRPr lang="fr-FR" sz="1100">
                        <a:effectLst/>
                        <a:latin typeface="Calibri"/>
                        <a:ea typeface="Calibri"/>
                        <a:cs typeface="Times New Roman"/>
                      </a:endParaRPr>
                    </a:p>
                  </a:txBody>
                  <a:tcPr marL="36830" marR="36830" marT="0" marB="0" anchor="ctr">
                    <a:noFill/>
                  </a:tcPr>
                </a:tc>
                <a:tc>
                  <a:txBody>
                    <a:bodyPr/>
                    <a:lstStyle/>
                    <a:p>
                      <a:pPr algn="l" fontAlgn="base" hangingPunct="0">
                        <a:lnSpc>
                          <a:spcPct val="115000"/>
                        </a:lnSpc>
                        <a:spcAft>
                          <a:spcPts val="0"/>
                        </a:spcAft>
                      </a:pPr>
                      <a:endParaRPr lang="fr-FR" sz="1100" dirty="0">
                        <a:effectLst/>
                        <a:latin typeface="Calibri"/>
                        <a:ea typeface="Calibri"/>
                        <a:cs typeface="Times New Roman"/>
                      </a:endParaRPr>
                    </a:p>
                  </a:txBody>
                  <a:tcPr marL="36830" marR="36830" marT="0" marB="0" anchor="ctr">
                    <a:noFill/>
                  </a:tcPr>
                </a:tc>
              </a:tr>
            </a:tbl>
          </a:graphicData>
        </a:graphic>
      </p:graphicFrame>
      <p:pic>
        <p:nvPicPr>
          <p:cNvPr id="819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006" y="1196752"/>
            <a:ext cx="810577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101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71264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RNV </a:t>
            </a:r>
            <a:br>
              <a:rPr lang="en-US" sz="1800" b="1" dirty="0" smtClean="0">
                <a:latin typeface="Eurostile LT" pitchFamily="2" charset="0"/>
              </a:rPr>
            </a:br>
            <a:r>
              <a:rPr lang="en-US" sz="1800" b="1" dirty="0" smtClean="0">
                <a:latin typeface="Eurostile LT" pitchFamily="2" charset="0"/>
              </a:rPr>
              <a:t/>
            </a:r>
            <a:br>
              <a:rPr lang="en-US" sz="1800" b="1" dirty="0" smtClean="0">
                <a:latin typeface="Eurostile LT" pitchFamily="2" charset="0"/>
              </a:rPr>
            </a:br>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a:p>
            <a:endParaRPr lang="en-US" sz="1800" b="1" dirty="0" smtClean="0">
              <a:latin typeface="Eurostile LT" pitchFamily="2" charset="0"/>
            </a:endParaRPr>
          </a:p>
          <a:p>
            <a:endParaRPr lang="en-US" sz="1800" b="1"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1" name="Immagin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927026"/>
            <a:ext cx="2651880" cy="202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p:nvPr/>
        </p:nvPicPr>
        <p:blipFill>
          <a:blip r:embed="rId4">
            <a:extLst>
              <a:ext uri="{28A0092B-C50C-407E-A947-70E740481C1C}">
                <a14:useLocalDpi xmlns:a14="http://schemas.microsoft.com/office/drawing/2010/main" val="0"/>
              </a:ext>
            </a:extLst>
          </a:blip>
          <a:stretch>
            <a:fillRect/>
          </a:stretch>
        </p:blipFill>
        <p:spPr>
          <a:xfrm>
            <a:off x="1" y="1412777"/>
            <a:ext cx="3160726" cy="3600400"/>
          </a:xfrm>
          <a:prstGeom prst="rect">
            <a:avLst/>
          </a:prstGeom>
        </p:spPr>
      </p:pic>
      <p:pic>
        <p:nvPicPr>
          <p:cNvPr id="55" name="Picture 3"/>
          <p:cNvPicPr>
            <a:picLocks noChangeAspect="1" noChangeArrowheads="1"/>
          </p:cNvPicPr>
          <p:nvPr/>
        </p:nvPicPr>
        <p:blipFill>
          <a:blip r:embed="rId5">
            <a:extLst>
              <a:ext uri="{28A0092B-C50C-407E-A947-70E740481C1C}">
                <a14:useLocalDpi xmlns:a14="http://schemas.microsoft.com/office/drawing/2010/main" val="0"/>
              </a:ext>
            </a:extLst>
          </a:blip>
          <a:srcRect l="2086"/>
          <a:stretch>
            <a:fillRect/>
          </a:stretch>
        </p:blipFill>
        <p:spPr bwMode="auto">
          <a:xfrm>
            <a:off x="5508104" y="2924944"/>
            <a:ext cx="3460311" cy="382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3632086"/>
            <a:ext cx="2543004" cy="3249131"/>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sp>
        <p:nvSpPr>
          <p:cNvPr id="2" name="ZoneTexte 1"/>
          <p:cNvSpPr txBox="1"/>
          <p:nvPr/>
        </p:nvSpPr>
        <p:spPr>
          <a:xfrm>
            <a:off x="7238259" y="1556792"/>
            <a:ext cx="1366189" cy="553998"/>
          </a:xfrm>
          <a:prstGeom prst="rect">
            <a:avLst/>
          </a:prstGeom>
          <a:noFill/>
        </p:spPr>
        <p:txBody>
          <a:bodyPr wrap="square" rtlCol="0">
            <a:spAutoFit/>
          </a:bodyPr>
          <a:lstStyle/>
          <a:p>
            <a:pPr algn="ctr"/>
            <a:r>
              <a:rPr lang="fr-FR" b="1" dirty="0">
                <a:effectLst>
                  <a:outerShdw blurRad="38100" dist="38100" dir="2700000" algn="tl">
                    <a:srgbClr val="000000">
                      <a:alpha val="43137"/>
                    </a:srgbClr>
                  </a:outerShdw>
                </a:effectLst>
                <a:latin typeface="Eurostile LT" pitchFamily="2" charset="0"/>
              </a:rPr>
              <a:t>RNV0140</a:t>
            </a:r>
            <a:r>
              <a:rPr lang="fr-FR" sz="1200" b="1" dirty="0">
                <a:effectLst>
                  <a:outerShdw blurRad="38100" dist="38100" dir="2700000" algn="tl">
                    <a:srgbClr val="000000">
                      <a:alpha val="43137"/>
                    </a:srgbClr>
                  </a:outerShdw>
                </a:effectLst>
                <a:latin typeface="Eurostile LT" pitchFamily="2" charset="0"/>
              </a:rPr>
              <a:t>Outdoor unit</a:t>
            </a:r>
          </a:p>
        </p:txBody>
      </p:sp>
      <p:sp>
        <p:nvSpPr>
          <p:cNvPr id="76" name="ZoneTexte 75"/>
          <p:cNvSpPr txBox="1"/>
          <p:nvPr/>
        </p:nvSpPr>
        <p:spPr>
          <a:xfrm>
            <a:off x="1043608" y="5877272"/>
            <a:ext cx="1366189" cy="553998"/>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latin typeface="Eurostile LT" pitchFamily="2" charset="0"/>
              </a:rPr>
              <a:t>RNV0240</a:t>
            </a:r>
          </a:p>
          <a:p>
            <a:r>
              <a:rPr lang="fr-FR" sz="1200" b="1" dirty="0" err="1">
                <a:solidFill>
                  <a:prstClr val="black"/>
                </a:solidFill>
                <a:effectLst>
                  <a:outerShdw blurRad="38100" dist="38100" dir="2700000" algn="tl">
                    <a:srgbClr val="000000">
                      <a:alpha val="43137"/>
                    </a:srgbClr>
                  </a:outerShdw>
                </a:effectLst>
                <a:latin typeface="Eurostile LT" pitchFamily="2" charset="0"/>
              </a:rPr>
              <a:t>Outdoor</a:t>
            </a:r>
            <a:r>
              <a:rPr lang="fr-FR" sz="1200" b="1" dirty="0">
                <a:solidFill>
                  <a:prstClr val="black"/>
                </a:solidFill>
                <a:effectLst>
                  <a:outerShdw blurRad="38100" dist="38100" dir="2700000" algn="tl">
                    <a:srgbClr val="000000">
                      <a:alpha val="43137"/>
                    </a:srgbClr>
                  </a:outerShdw>
                </a:effectLst>
                <a:latin typeface="Eurostile LT" pitchFamily="2" charset="0"/>
              </a:rPr>
              <a:t> unit</a:t>
            </a:r>
            <a:endParaRPr lang="fr-FR" b="1" dirty="0">
              <a:effectLst>
                <a:outerShdw blurRad="38100" dist="38100" dir="2700000" algn="tl">
                  <a:srgbClr val="000000">
                    <a:alpha val="43137"/>
                  </a:srgbClr>
                </a:outerShdw>
              </a:effectLst>
              <a:latin typeface="Eurostile LT" pitchFamily="2" charset="0"/>
            </a:endParaRPr>
          </a:p>
        </p:txBody>
      </p:sp>
      <p:sp>
        <p:nvSpPr>
          <p:cNvPr id="77" name="ZoneTexte 76"/>
          <p:cNvSpPr txBox="1"/>
          <p:nvPr/>
        </p:nvSpPr>
        <p:spPr>
          <a:xfrm>
            <a:off x="5018041" y="5877272"/>
            <a:ext cx="1366189" cy="553998"/>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latin typeface="Eurostile LT" pitchFamily="2" charset="0"/>
              </a:rPr>
              <a:t>RNV0330</a:t>
            </a:r>
          </a:p>
          <a:p>
            <a:r>
              <a:rPr lang="fr-FR" sz="1200" b="1" dirty="0" err="1">
                <a:solidFill>
                  <a:prstClr val="black"/>
                </a:solidFill>
                <a:effectLst>
                  <a:outerShdw blurRad="38100" dist="38100" dir="2700000" algn="tl">
                    <a:srgbClr val="000000">
                      <a:alpha val="43137"/>
                    </a:srgbClr>
                  </a:outerShdw>
                </a:effectLst>
                <a:latin typeface="Eurostile LT" pitchFamily="2" charset="0"/>
              </a:rPr>
              <a:t>Outdoor</a:t>
            </a:r>
            <a:r>
              <a:rPr lang="fr-FR" sz="1200" b="1" dirty="0">
                <a:solidFill>
                  <a:prstClr val="black"/>
                </a:solidFill>
                <a:effectLst>
                  <a:outerShdw blurRad="38100" dist="38100" dir="2700000" algn="tl">
                    <a:srgbClr val="000000">
                      <a:alpha val="43137"/>
                    </a:srgbClr>
                  </a:outerShdw>
                </a:effectLst>
                <a:latin typeface="Eurostile LT" pitchFamily="2" charset="0"/>
              </a:rPr>
              <a:t> unit</a:t>
            </a:r>
            <a:endParaRPr lang="fr-FR" b="1" dirty="0">
              <a:effectLst>
                <a:outerShdw blurRad="38100" dist="38100" dir="2700000" algn="tl">
                  <a:srgbClr val="000000">
                    <a:alpha val="43137"/>
                  </a:srgbClr>
                </a:outerShdw>
              </a:effectLst>
              <a:latin typeface="Eurostile LT" pitchFamily="2" charset="0"/>
            </a:endParaRPr>
          </a:p>
        </p:txBody>
      </p:sp>
    </p:spTree>
    <p:extLst>
      <p:ext uri="{BB962C8B-B14F-4D97-AF65-F5344CB8AC3E}">
        <p14:creationId xmlns:p14="http://schemas.microsoft.com/office/powerpoint/2010/main" val="220515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05916" y="788546"/>
            <a:ext cx="8472488"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dirty="0" smtClean="0">
                <a:latin typeface="Eurostile LT" pitchFamily="2" charset="0"/>
              </a:rPr>
              <a:t>The </a:t>
            </a:r>
            <a:r>
              <a:rPr lang="en-US" sz="1800" b="1" dirty="0">
                <a:latin typeface="Eurostile LT" pitchFamily="2" charset="0"/>
              </a:rPr>
              <a:t>R@CKCOOLAIR</a:t>
            </a:r>
            <a:r>
              <a:rPr lang="en-US" sz="1800" dirty="0">
                <a:latin typeface="Eurostile LT" pitchFamily="2" charset="0"/>
              </a:rPr>
              <a:t> ranges can be used </a:t>
            </a:r>
            <a:r>
              <a:rPr lang="en-US" sz="1800" dirty="0" smtClean="0">
                <a:latin typeface="Eurostile LT" pitchFamily="2" charset="0"/>
              </a:rPr>
              <a:t>for</a:t>
            </a:r>
          </a:p>
          <a:p>
            <a:r>
              <a:rPr lang="en-US" sz="1800" dirty="0">
                <a:latin typeface="Eurostile LT" pitchFamily="2" charset="0"/>
              </a:rPr>
              <a:t>	</a:t>
            </a:r>
            <a:r>
              <a:rPr lang="en-US" sz="1800" b="1" dirty="0" smtClean="0">
                <a:latin typeface="Eurostile LT" pitchFamily="2" charset="0"/>
              </a:rPr>
              <a:t>In-Row</a:t>
            </a:r>
            <a:r>
              <a:rPr lang="en-US" sz="1800" dirty="0" smtClean="0">
                <a:latin typeface="Eurostile LT" pitchFamily="2" charset="0"/>
              </a:rPr>
              <a:t> </a:t>
            </a:r>
            <a:r>
              <a:rPr lang="en-US" sz="1800" dirty="0">
                <a:latin typeface="Eurostile LT" pitchFamily="2" charset="0"/>
              </a:rPr>
              <a:t>application with cold or hot aisle </a:t>
            </a:r>
            <a:endParaRPr lang="en-US" sz="1800" dirty="0" smtClean="0">
              <a:latin typeface="Eurostile LT" pitchFamily="2" charset="0"/>
            </a:endParaRPr>
          </a:p>
          <a:p>
            <a:r>
              <a:rPr lang="en-US" sz="1800" dirty="0">
                <a:latin typeface="Eurostile LT" pitchFamily="2" charset="0"/>
              </a:rPr>
              <a:t>	</a:t>
            </a:r>
            <a:r>
              <a:rPr lang="en-US" sz="1800" dirty="0" smtClean="0">
                <a:latin typeface="Eurostile LT" pitchFamily="2" charset="0"/>
              </a:rPr>
              <a:t>or </a:t>
            </a:r>
          </a:p>
          <a:p>
            <a:r>
              <a:rPr lang="en-US" sz="1800" dirty="0">
                <a:latin typeface="Eurostile LT" pitchFamily="2" charset="0"/>
              </a:rPr>
              <a:t>	</a:t>
            </a:r>
            <a:r>
              <a:rPr lang="en-US" sz="1800" b="1" dirty="0">
                <a:latin typeface="Eurostile LT" pitchFamily="2" charset="0"/>
              </a:rPr>
              <a:t>I</a:t>
            </a:r>
            <a:r>
              <a:rPr lang="en-US" sz="1800" b="1" dirty="0" smtClean="0">
                <a:latin typeface="Eurostile LT" pitchFamily="2" charset="0"/>
              </a:rPr>
              <a:t>n-Rack </a:t>
            </a:r>
            <a:r>
              <a:rPr lang="en-US" sz="1800" dirty="0">
                <a:latin typeface="Eurostile LT" pitchFamily="2" charset="0"/>
              </a:rPr>
              <a:t>application.</a:t>
            </a:r>
            <a:endParaRPr lang="fr-FR" sz="1800" dirty="0">
              <a:latin typeface="Eurostile LT" pitchFamily="2" charset="0"/>
            </a:endParaRPr>
          </a:p>
          <a:p>
            <a:r>
              <a:rPr lang="en-US" sz="1800" dirty="0">
                <a:latin typeface="Eurostile LT" pitchFamily="2" charset="0"/>
              </a:rPr>
              <a:t> </a:t>
            </a:r>
            <a:endParaRPr lang="fr-FR" sz="1800" dirty="0">
              <a:latin typeface="Eurostile LT" pitchFamily="2" charset="0"/>
            </a:endParaRPr>
          </a:p>
          <a:p>
            <a:pPr marL="285750" indent="-285750">
              <a:buFont typeface="Arial" pitchFamily="34" charset="0"/>
              <a:buChar char="•"/>
            </a:pPr>
            <a:r>
              <a:rPr lang="en-US" sz="1800" dirty="0" smtClean="0">
                <a:latin typeface="Eurostile LT" pitchFamily="2" charset="0"/>
              </a:rPr>
              <a:t>Placed close to </a:t>
            </a:r>
            <a:r>
              <a:rPr lang="en-US" sz="1800" dirty="0">
                <a:latin typeface="Eurostile LT" pitchFamily="2" charset="0"/>
              </a:rPr>
              <a:t>the Server itself </a:t>
            </a:r>
            <a:endParaRPr lang="en-US" sz="1800" dirty="0" smtClean="0">
              <a:latin typeface="Eurostile LT" pitchFamily="2" charset="0"/>
            </a:endParaRPr>
          </a:p>
          <a:p>
            <a:pPr marL="857250" lvl="1" indent="-285750">
              <a:buFont typeface="Arial" pitchFamily="34" charset="0"/>
              <a:buChar char="•"/>
            </a:pPr>
            <a:r>
              <a:rPr lang="en-US" sz="1800" dirty="0" smtClean="0">
                <a:latin typeface="Eurostile LT" pitchFamily="2" charset="0"/>
              </a:rPr>
              <a:t>Less ventilation </a:t>
            </a:r>
            <a:r>
              <a:rPr lang="en-US" sz="1800" dirty="0">
                <a:latin typeface="Eurostile LT" pitchFamily="2" charset="0"/>
              </a:rPr>
              <a:t>consumption </a:t>
            </a:r>
            <a:endParaRPr lang="en-US" sz="1800" dirty="0" smtClean="0">
              <a:latin typeface="Eurostile LT" pitchFamily="2" charset="0"/>
            </a:endParaRPr>
          </a:p>
          <a:p>
            <a:pPr lvl="1"/>
            <a:r>
              <a:rPr lang="en-US" sz="1400" dirty="0" smtClean="0">
                <a:latin typeface="Eurostile LT" pitchFamily="2" charset="0"/>
              </a:rPr>
              <a:t>	no need </a:t>
            </a:r>
            <a:r>
              <a:rPr lang="en-US" sz="1400" dirty="0">
                <a:latin typeface="Eurostile LT" pitchFamily="2" charset="0"/>
              </a:rPr>
              <a:t>to overcome pressure drops from ducting or raised floor systems</a:t>
            </a:r>
            <a:r>
              <a:rPr lang="en-US" sz="1400" dirty="0" smtClean="0">
                <a:latin typeface="Eurostile LT" pitchFamily="2" charset="0"/>
              </a:rPr>
              <a:t>.</a:t>
            </a:r>
          </a:p>
          <a:p>
            <a:pPr lvl="1"/>
            <a:endParaRPr lang="fr-FR" sz="1400" dirty="0" smtClean="0">
              <a:latin typeface="Eurostile LT" pitchFamily="2" charset="0"/>
            </a:endParaRPr>
          </a:p>
          <a:p>
            <a:pPr marL="857250" lvl="1" indent="-285750">
              <a:buFont typeface="Arial" pitchFamily="34" charset="0"/>
              <a:buChar char="•"/>
            </a:pPr>
            <a:r>
              <a:rPr lang="fr-FR" sz="1800" dirty="0">
                <a:latin typeface="Eurostile LT" pitchFamily="2" charset="0"/>
              </a:rPr>
              <a:t>EC plug </a:t>
            </a:r>
            <a:r>
              <a:rPr lang="fr-FR" sz="1800" dirty="0" smtClean="0">
                <a:latin typeface="Eurostile LT" pitchFamily="2" charset="0"/>
              </a:rPr>
              <a:t>fan</a:t>
            </a:r>
          </a:p>
          <a:p>
            <a:pPr lvl="2" indent="-285750">
              <a:buFont typeface="Arial" pitchFamily="34" charset="0"/>
              <a:buChar char="•"/>
            </a:pPr>
            <a:r>
              <a:rPr lang="en-US" sz="1400" dirty="0">
                <a:latin typeface="Eurostile LT" pitchFamily="2" charset="0"/>
              </a:rPr>
              <a:t>maximum stability in airflow even in most packed Server-racks </a:t>
            </a:r>
          </a:p>
          <a:p>
            <a:pPr lvl="2" indent="-285750">
              <a:buFont typeface="Arial" pitchFamily="34" charset="0"/>
              <a:buChar char="•"/>
            </a:pPr>
            <a:r>
              <a:rPr lang="en-US" sz="1400" dirty="0">
                <a:latin typeface="Eurostile LT" pitchFamily="2" charset="0"/>
              </a:rPr>
              <a:t>Airflow modulation according to the heat load reduce the electrical consumption </a:t>
            </a:r>
            <a:endParaRPr lang="en-US" sz="1400" dirty="0" smtClean="0">
              <a:latin typeface="Eurostile LT" pitchFamily="2" charset="0"/>
            </a:endParaRPr>
          </a:p>
          <a:p>
            <a:pPr marL="857250" lvl="2"/>
            <a:r>
              <a:rPr lang="en-US" sz="1400" dirty="0">
                <a:latin typeface="Eurostile LT" pitchFamily="2" charset="0"/>
              </a:rPr>
              <a:t> </a:t>
            </a:r>
            <a:endParaRPr lang="fr-FR" sz="1400" dirty="0">
              <a:latin typeface="Eurostile LT" pitchFamily="2" charset="0"/>
            </a:endParaRPr>
          </a:p>
          <a:p>
            <a:pPr algn="ctr"/>
            <a:r>
              <a:rPr lang="en-US" sz="1800" dirty="0">
                <a:latin typeface="Eurostile LT" pitchFamily="2" charset="0"/>
              </a:rPr>
              <a:t>Keep in your mind that : Fan consumption = k*[Air Flow]</a:t>
            </a:r>
            <a:r>
              <a:rPr lang="en-US" sz="1800" b="1" baseline="30000" dirty="0">
                <a:solidFill>
                  <a:srgbClr val="FF0000"/>
                </a:solidFill>
                <a:latin typeface="Eurostile LT" pitchFamily="2" charset="0"/>
              </a:rPr>
              <a:t>3</a:t>
            </a:r>
            <a:endParaRPr lang="fr-FR" sz="1800" b="1" dirty="0">
              <a:solidFill>
                <a:srgbClr val="FF0000"/>
              </a:solidFill>
              <a:latin typeface="Eurostile LT" pitchFamily="2" charset="0"/>
            </a:endParaRPr>
          </a:p>
          <a:p>
            <a:r>
              <a:rPr lang="en-US" sz="1800" dirty="0">
                <a:latin typeface="Eurostile LT" pitchFamily="2" charset="0"/>
              </a:rPr>
              <a:t> </a:t>
            </a:r>
            <a:endParaRPr lang="fr-FR" sz="1800" dirty="0">
              <a:latin typeface="Eurostile LT" pitchFamily="2" charset="0"/>
            </a:endParaRPr>
          </a:p>
          <a:p>
            <a:pPr marL="2571750" lvl="4" indent="-285750">
              <a:buFont typeface="Arial" pitchFamily="34" charset="0"/>
              <a:buChar char="•"/>
            </a:pPr>
            <a:r>
              <a:rPr lang="en-US" sz="1800" dirty="0" smtClean="0">
                <a:latin typeface="Eurostile LT" pitchFamily="2" charset="0"/>
              </a:rPr>
              <a:t>No problem with raised floor		</a:t>
            </a:r>
          </a:p>
          <a:p>
            <a:pPr lvl="5"/>
            <a:r>
              <a:rPr lang="en-US" sz="1400" dirty="0">
                <a:latin typeface="Eurostile LT" pitchFamily="2" charset="0"/>
              </a:rPr>
              <a:t>Usually when the data center requirements change the raised floor becomes clogged with cables which then obstruct the airflow to the diffusion grid. Degrading the quality of the cooling and increasing the pressure drop and then the energy consumption </a:t>
            </a:r>
            <a:endParaRPr lang="fr-FR" sz="1400" dirty="0">
              <a:latin typeface="Eurostile LT" pitchFamily="2" charset="0"/>
            </a:endParaRPr>
          </a:p>
          <a:p>
            <a:pPr lvl="3"/>
            <a:r>
              <a:rPr lang="en-US" sz="1800" dirty="0">
                <a:latin typeface="Eurostile LT" pitchFamily="2" charset="0"/>
              </a:rPr>
              <a:t> </a:t>
            </a:r>
            <a:endParaRPr lang="fr-FR" sz="1800" dirty="0">
              <a:latin typeface="Eurostile LT" pitchFamily="2" charset="0"/>
            </a:endParaRPr>
          </a:p>
          <a:p>
            <a:r>
              <a:rPr lang="en-US" sz="1800" dirty="0">
                <a:latin typeface="Eurostile LT" pitchFamily="2" charset="0"/>
              </a:rPr>
              <a:t> </a:t>
            </a:r>
            <a:endParaRPr lang="fr-FR" sz="1800" dirty="0">
              <a:latin typeface="Eurostile LT" pitchFamily="2" charset="0"/>
            </a:endParaRPr>
          </a:p>
          <a:p>
            <a:pPr lvl="0" eaLnBrk="0" hangingPunct="0">
              <a:defRPr/>
            </a:pPr>
            <a:endParaRPr lang="en-US" sz="1800" b="1" dirty="0">
              <a:solidFill>
                <a:prstClr val="black"/>
              </a:solidFill>
              <a:effectLst>
                <a:outerShdw blurRad="38100" dist="38100" dir="2700000" algn="tl">
                  <a:srgbClr val="C0C0C0"/>
                </a:outerShdw>
              </a:effectLst>
              <a:latin typeface="Eurostile LT" pitchFamily="2" charset="0"/>
            </a:endParaRPr>
          </a:p>
        </p:txBody>
      </p:sp>
      <p:sp>
        <p:nvSpPr>
          <p:cNvPr id="17" name="Rectangle 11"/>
          <p:cNvSpPr>
            <a:spLocks noChangeArrowheads="1"/>
          </p:cNvSpPr>
          <p:nvPr/>
        </p:nvSpPr>
        <p:spPr bwMode="auto">
          <a:xfrm>
            <a:off x="166688" y="180975"/>
            <a:ext cx="8634412" cy="350865"/>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R@CKCOOLAIR APPLICATION OVERVIEW</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pic>
        <p:nvPicPr>
          <p:cNvPr id="22" name="Image 2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81128"/>
            <a:ext cx="2585012" cy="2276872"/>
          </a:xfrm>
          <a:prstGeom prst="rect">
            <a:avLst/>
          </a:prstGeom>
          <a:noFill/>
          <a:ln>
            <a:noFill/>
          </a:ln>
        </p:spPr>
      </p:pic>
    </p:spTree>
    <p:extLst>
      <p:ext uri="{BB962C8B-B14F-4D97-AF65-F5344CB8AC3E}">
        <p14:creationId xmlns:p14="http://schemas.microsoft.com/office/powerpoint/2010/main" val="2696293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712646"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CONNECTIONS</a:t>
            </a:r>
          </a:p>
          <a:p>
            <a:endParaRPr lang="en-US" sz="1800" b="1" dirty="0">
              <a:latin typeface="Eurostile LT" pitchFamily="2" charset="0"/>
            </a:endParaRPr>
          </a:p>
          <a:p>
            <a:pPr marL="1428750" lvl="2" indent="-285750">
              <a:buFont typeface="Arial" pitchFamily="34" charset="0"/>
              <a:buChar char="•"/>
            </a:pPr>
            <a:r>
              <a:rPr lang="en-US" sz="1600" dirty="0" smtClean="0">
                <a:latin typeface="Eurostile LT" pitchFamily="2" charset="0"/>
              </a:rPr>
              <a:t>You can choose refrigerant </a:t>
            </a:r>
            <a:br>
              <a:rPr lang="en-US" sz="1600" dirty="0" smtClean="0">
                <a:latin typeface="Eurostile LT" pitchFamily="2" charset="0"/>
              </a:rPr>
            </a:br>
            <a:r>
              <a:rPr lang="en-US" sz="1600" dirty="0" smtClean="0">
                <a:latin typeface="Eurostile LT" pitchFamily="2" charset="0"/>
              </a:rPr>
              <a:t>or water connections</a:t>
            </a:r>
            <a:br>
              <a:rPr lang="en-US" sz="1600" dirty="0" smtClean="0">
                <a:latin typeface="Eurostile LT" pitchFamily="2" charset="0"/>
              </a:rPr>
            </a:br>
            <a:r>
              <a:rPr lang="en-US" sz="1600" dirty="0" smtClean="0">
                <a:latin typeface="Eurostile LT" pitchFamily="2" charset="0"/>
              </a:rPr>
              <a:t>from the top </a:t>
            </a:r>
          </a:p>
          <a:p>
            <a:pPr lvl="2"/>
            <a:r>
              <a:rPr lang="en-US" sz="1600" dirty="0" smtClean="0">
                <a:latin typeface="Eurostile LT" pitchFamily="2" charset="0"/>
              </a:rPr>
              <a:t>	</a:t>
            </a:r>
          </a:p>
          <a:p>
            <a:pPr lvl="2"/>
            <a:r>
              <a:rPr lang="en-US" sz="1600" dirty="0" smtClean="0">
                <a:latin typeface="Eurostile LT" pitchFamily="2" charset="0"/>
              </a:rPr>
              <a:t>Or </a:t>
            </a:r>
          </a:p>
          <a:p>
            <a:pPr lvl="2"/>
            <a:endParaRPr lang="en-US" sz="1600" dirty="0">
              <a:latin typeface="Eurostile LT" pitchFamily="2" charset="0"/>
            </a:endParaRPr>
          </a:p>
          <a:p>
            <a:pPr lvl="2"/>
            <a:r>
              <a:rPr lang="en-US" sz="1600" dirty="0" smtClean="0">
                <a:latin typeface="Eurostile LT" pitchFamily="2" charset="0"/>
              </a:rPr>
              <a:t>from the bottom</a:t>
            </a:r>
            <a:br>
              <a:rPr lang="en-US" sz="1600" dirty="0" smtClean="0">
                <a:latin typeface="Eurostile LT" pitchFamily="2" charset="0"/>
              </a:rPr>
            </a:br>
            <a:r>
              <a:rPr lang="en-US" sz="1600" dirty="0" smtClean="0">
                <a:latin typeface="Eurostile LT" pitchFamily="2" charset="0"/>
              </a:rPr>
              <a:t>	</a:t>
            </a: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419" y="1412776"/>
            <a:ext cx="207645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avec flèche 5"/>
          <p:cNvCxnSpPr/>
          <p:nvPr/>
        </p:nvCxnSpPr>
        <p:spPr>
          <a:xfrm flipV="1">
            <a:off x="4139952" y="1556792"/>
            <a:ext cx="1800200" cy="43204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203848" y="3140968"/>
            <a:ext cx="2664296" cy="172819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509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712646"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FILTRATON</a:t>
            </a:r>
          </a:p>
          <a:p>
            <a:endParaRPr lang="en-US" sz="1800" b="1" dirty="0">
              <a:latin typeface="Eurostile LT" pitchFamily="2" charset="0"/>
            </a:endParaRPr>
          </a:p>
          <a:p>
            <a:pPr marL="285750" indent="-285750">
              <a:buFont typeface="Arial" pitchFamily="34" charset="0"/>
              <a:buChar char="•"/>
            </a:pPr>
            <a:r>
              <a:rPr lang="en-US" sz="1600" dirty="0" smtClean="0">
                <a:latin typeface="Eurostile LT" pitchFamily="2" charset="0"/>
              </a:rPr>
              <a:t>As standard </a:t>
            </a:r>
            <a:br>
              <a:rPr lang="en-US" sz="1600" dirty="0" smtClean="0">
                <a:latin typeface="Eurostile LT" pitchFamily="2" charset="0"/>
              </a:rPr>
            </a:br>
            <a:r>
              <a:rPr lang="en-US" sz="1600" dirty="0" smtClean="0">
                <a:latin typeface="Eurostile LT" pitchFamily="2" charset="0"/>
              </a:rPr>
              <a:t>	G3 filter</a:t>
            </a:r>
          </a:p>
          <a:p>
            <a:pPr marL="285750" indent="-285750">
              <a:buFont typeface="Arial" pitchFamily="34" charset="0"/>
              <a:buChar char="•"/>
            </a:pPr>
            <a:endParaRPr lang="en-US" sz="1600" dirty="0">
              <a:latin typeface="Eurostile LT" pitchFamily="2" charset="0"/>
            </a:endParaRPr>
          </a:p>
          <a:p>
            <a:pPr marL="285750" indent="-285750">
              <a:buFont typeface="Arial" pitchFamily="34" charset="0"/>
              <a:buChar char="•"/>
            </a:pPr>
            <a:endParaRPr lang="en-US" sz="1600" dirty="0" smtClean="0">
              <a:latin typeface="Eurostile LT" pitchFamily="2" charset="0"/>
            </a:endParaRPr>
          </a:p>
          <a:p>
            <a:pPr marL="285750" indent="-285750">
              <a:buFont typeface="Arial" pitchFamily="34" charset="0"/>
              <a:buChar char="•"/>
            </a:pPr>
            <a:r>
              <a:rPr lang="en-US" sz="1600" dirty="0" smtClean="0">
                <a:latin typeface="Eurostile LT" pitchFamily="2" charset="0"/>
              </a:rPr>
              <a:t>As option</a:t>
            </a:r>
          </a:p>
          <a:p>
            <a:pPr marL="285750" indent="-285750">
              <a:buFont typeface="Arial" pitchFamily="34" charset="0"/>
              <a:buChar char="•"/>
            </a:pPr>
            <a:endParaRPr lang="en-US" sz="1600" dirty="0">
              <a:latin typeface="Eurostile LT" pitchFamily="2" charset="0"/>
            </a:endParaRPr>
          </a:p>
          <a:p>
            <a:pPr marL="857250" lvl="1" indent="-285750">
              <a:buFont typeface="Arial" pitchFamily="34" charset="0"/>
              <a:buChar char="•"/>
            </a:pPr>
            <a:r>
              <a:rPr lang="en-US" sz="1600" dirty="0" smtClean="0">
                <a:latin typeface="Eurostile LT" pitchFamily="2" charset="0"/>
              </a:rPr>
              <a:t>G4 filter</a:t>
            </a:r>
          </a:p>
          <a:p>
            <a:pPr marL="857250" lvl="1" indent="-285750">
              <a:buFont typeface="Arial" pitchFamily="34" charset="0"/>
              <a:buChar char="•"/>
            </a:pPr>
            <a:endParaRPr lang="en-US" sz="1600" dirty="0">
              <a:latin typeface="Eurostile LT" pitchFamily="2" charset="0"/>
            </a:endParaRPr>
          </a:p>
          <a:p>
            <a:pPr marL="857250" lvl="1" indent="-285750">
              <a:buFont typeface="Arial" pitchFamily="34" charset="0"/>
              <a:buChar char="•"/>
            </a:pPr>
            <a:r>
              <a:rPr lang="en-US" sz="1600" dirty="0" smtClean="0">
                <a:latin typeface="Eurostile LT" pitchFamily="2" charset="0"/>
              </a:rPr>
              <a:t>M5 filter</a:t>
            </a:r>
          </a:p>
          <a:p>
            <a:pPr marL="857250" lvl="1" indent="-285750">
              <a:buFont typeface="Arial" pitchFamily="34" charset="0"/>
              <a:buChar char="•"/>
            </a:pPr>
            <a:endParaRPr lang="en-US" sz="1600" dirty="0">
              <a:latin typeface="Eurostile LT" pitchFamily="2" charset="0"/>
            </a:endParaRPr>
          </a:p>
          <a:p>
            <a:pPr lvl="1"/>
            <a:endParaRPr lang="en-US" sz="1600" dirty="0" smtClean="0">
              <a:latin typeface="Eurostile LT" pitchFamily="2" charset="0"/>
            </a:endParaRPr>
          </a:p>
          <a:p>
            <a:pPr lvl="1"/>
            <a:endParaRPr lang="en-US" sz="1600" dirty="0" smtClean="0">
              <a:latin typeface="Eurostile LT" pitchFamily="2" charset="0"/>
            </a:endParaRPr>
          </a:p>
          <a:p>
            <a:pPr marL="285750" indent="-285750">
              <a:buFont typeface="Arial" pitchFamily="34" charset="0"/>
              <a:buChar char="•"/>
            </a:pPr>
            <a:r>
              <a:rPr lang="en-US" sz="1600" dirty="0" smtClean="0">
                <a:latin typeface="Eurostile LT" pitchFamily="2" charset="0"/>
              </a:rPr>
              <a:t>The 3 filters can be equipped with clogged filter sensor </a:t>
            </a:r>
          </a:p>
          <a:p>
            <a:r>
              <a:rPr lang="en-US" sz="1800" b="1" dirty="0" smtClean="0">
                <a:latin typeface="Eurostile LT" pitchFamily="2" charset="0"/>
              </a:rPr>
              <a:t>	</a:t>
            </a:r>
            <a:endParaRPr lang="en-US" sz="1800" b="1"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6402"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821805"/>
            <a:ext cx="1954213" cy="23272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21698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712646"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HUMIDITY MANAGEMENT</a:t>
            </a:r>
          </a:p>
          <a:p>
            <a:endParaRPr lang="en-US" sz="1800" b="1" dirty="0">
              <a:latin typeface="Eurostile LT" pitchFamily="2" charset="0"/>
            </a:endParaRPr>
          </a:p>
          <a:p>
            <a:pPr marL="857250" lvl="1" indent="-285750">
              <a:buFont typeface="Arial" pitchFamily="34" charset="0"/>
              <a:buChar char="•"/>
            </a:pPr>
            <a:r>
              <a:rPr lang="en-US" sz="1600" dirty="0" smtClean="0">
                <a:latin typeface="Eurostile LT" pitchFamily="2" charset="0"/>
              </a:rPr>
              <a:t>Dehumidification</a:t>
            </a:r>
            <a:r>
              <a:rPr lang="en-US" sz="1600" dirty="0">
                <a:latin typeface="Eurostile LT" pitchFamily="2" charset="0"/>
              </a:rPr>
              <a:t/>
            </a:r>
            <a:br>
              <a:rPr lang="en-US" sz="1600" dirty="0">
                <a:latin typeface="Eurostile LT" pitchFamily="2" charset="0"/>
              </a:rPr>
            </a:br>
            <a:r>
              <a:rPr lang="en-US" sz="1600" dirty="0" smtClean="0">
                <a:latin typeface="Eurostile LT" pitchFamily="2" charset="0"/>
              </a:rPr>
              <a:t>	This option include humidity sensor</a:t>
            </a:r>
          </a:p>
          <a:p>
            <a:pPr marL="857250" lvl="1" indent="-285750">
              <a:buFont typeface="Arial" pitchFamily="34" charset="0"/>
              <a:buChar char="•"/>
            </a:pPr>
            <a:endParaRPr lang="en-US" sz="1600" dirty="0">
              <a:latin typeface="Eurostile LT" pitchFamily="2" charset="0"/>
            </a:endParaRPr>
          </a:p>
          <a:p>
            <a:pPr marL="857250" lvl="1" indent="-285750">
              <a:buFont typeface="Arial" pitchFamily="34" charset="0"/>
              <a:buChar char="•"/>
            </a:pPr>
            <a:endParaRPr lang="en-US" sz="1600" dirty="0" smtClean="0">
              <a:latin typeface="Eurostile LT" pitchFamily="2" charset="0"/>
            </a:endParaRPr>
          </a:p>
          <a:p>
            <a:pPr marL="857250" lvl="1" indent="-285750">
              <a:buFont typeface="Arial" pitchFamily="34" charset="0"/>
              <a:buChar char="•"/>
            </a:pPr>
            <a:r>
              <a:rPr lang="en-US" sz="1600" dirty="0" smtClean="0">
                <a:latin typeface="Eurostile LT" pitchFamily="2" charset="0"/>
              </a:rPr>
              <a:t>Humidification</a:t>
            </a:r>
            <a:br>
              <a:rPr lang="en-US" sz="1600" dirty="0" smtClean="0">
                <a:latin typeface="Eurostile LT" pitchFamily="2" charset="0"/>
              </a:rPr>
            </a:br>
            <a:r>
              <a:rPr lang="en-US" sz="1600" dirty="0" smtClean="0">
                <a:latin typeface="Eurostile LT" pitchFamily="2" charset="0"/>
              </a:rPr>
              <a:t>	For the 600mm width unit a steam humidifier </a:t>
            </a:r>
          </a:p>
          <a:p>
            <a:pPr lvl="1"/>
            <a:r>
              <a:rPr lang="en-US" sz="1600" dirty="0">
                <a:latin typeface="Eurostile LT" pitchFamily="2" charset="0"/>
              </a:rPr>
              <a:t>	</a:t>
            </a:r>
            <a:r>
              <a:rPr lang="en-US" sz="1600" dirty="0" smtClean="0">
                <a:latin typeface="Eurostile LT" pitchFamily="2" charset="0"/>
              </a:rPr>
              <a:t>can be installed in the unit</a:t>
            </a:r>
          </a:p>
          <a:p>
            <a:pPr marL="857250" lvl="1" indent="-285750">
              <a:buFont typeface="Arial" pitchFamily="34" charset="0"/>
              <a:buChar char="•"/>
            </a:pPr>
            <a:endParaRPr lang="en-US" sz="1600" dirty="0" smtClean="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275" y="1412777"/>
            <a:ext cx="2477616" cy="446449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droit avec flèche 13"/>
          <p:cNvCxnSpPr/>
          <p:nvPr/>
        </p:nvCxnSpPr>
        <p:spPr>
          <a:xfrm>
            <a:off x="2483768" y="3212976"/>
            <a:ext cx="5040560" cy="5040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38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71264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ACCESSORIES</a:t>
            </a:r>
          </a:p>
          <a:p>
            <a:endParaRPr lang="en-US" sz="1800" b="1" dirty="0">
              <a:latin typeface="Eurostile LT" pitchFamily="2" charset="0"/>
            </a:endParaRPr>
          </a:p>
          <a:p>
            <a:pPr marL="285750" indent="-285750">
              <a:buFont typeface="Arial" pitchFamily="34" charset="0"/>
              <a:buChar char="•"/>
            </a:pPr>
            <a:r>
              <a:rPr lang="en-US" sz="1600" dirty="0" smtClean="0">
                <a:latin typeface="Eurostile LT" pitchFamily="2" charset="0"/>
              </a:rPr>
              <a:t>Water leakage detector </a:t>
            </a:r>
            <a:br>
              <a:rPr lang="en-US" sz="1600" dirty="0" smtClean="0">
                <a:latin typeface="Eurostile LT" pitchFamily="2" charset="0"/>
              </a:rPr>
            </a:br>
            <a:r>
              <a:rPr lang="en-US" sz="1200" dirty="0" smtClean="0">
                <a:latin typeface="Eurostile LT" pitchFamily="2" charset="0"/>
              </a:rPr>
              <a:t>for chilled water is better to have…</a:t>
            </a:r>
          </a:p>
          <a:p>
            <a:pPr marL="285750" indent="-285750">
              <a:buFont typeface="Arial" pitchFamily="34" charset="0"/>
              <a:buChar char="•"/>
            </a:pPr>
            <a:endParaRPr lang="en-US" sz="1600" dirty="0" smtClean="0">
              <a:latin typeface="Eurostile LT" pitchFamily="2" charset="0"/>
            </a:endParaRPr>
          </a:p>
          <a:p>
            <a:pPr marL="285750" indent="-285750">
              <a:buFont typeface="Arial" pitchFamily="34" charset="0"/>
              <a:buChar char="•"/>
            </a:pPr>
            <a:r>
              <a:rPr lang="en-US" sz="1600" dirty="0" smtClean="0">
                <a:latin typeface="Eurostile LT" pitchFamily="2" charset="0"/>
              </a:rPr>
              <a:t>Smoke detector</a:t>
            </a:r>
            <a:br>
              <a:rPr lang="en-US" sz="1600" dirty="0" smtClean="0">
                <a:latin typeface="Eurostile LT" pitchFamily="2" charset="0"/>
              </a:rPr>
            </a:br>
            <a:r>
              <a:rPr lang="en-US" sz="1600" dirty="0" smtClean="0">
                <a:latin typeface="Eurostile LT" pitchFamily="2" charset="0"/>
              </a:rPr>
              <a:t>(</a:t>
            </a:r>
            <a:r>
              <a:rPr lang="en-US" sz="1600" dirty="0" err="1" smtClean="0">
                <a:latin typeface="Eurostile LT" pitchFamily="2" charset="0"/>
              </a:rPr>
              <a:t>optique</a:t>
            </a:r>
            <a:r>
              <a:rPr lang="en-US" sz="1600" dirty="0" smtClean="0">
                <a:latin typeface="Eurostile LT" pitchFamily="2" charset="0"/>
              </a:rPr>
              <a:t>)</a:t>
            </a:r>
          </a:p>
          <a:p>
            <a:pPr marL="285750" indent="-285750">
              <a:buFont typeface="Arial" pitchFamily="34" charset="0"/>
              <a:buChar char="•"/>
            </a:pPr>
            <a:endParaRPr lang="en-US" sz="1600" dirty="0" smtClean="0">
              <a:latin typeface="Eurostile LT" pitchFamily="2" charset="0"/>
            </a:endParaRPr>
          </a:p>
          <a:p>
            <a:pPr marL="285750" indent="-285750">
              <a:buFont typeface="Arial" pitchFamily="34" charset="0"/>
              <a:buChar char="•"/>
            </a:pPr>
            <a:r>
              <a:rPr lang="en-US" sz="1600" dirty="0" smtClean="0">
                <a:latin typeface="Eurostile LT" pitchFamily="2" charset="0"/>
              </a:rPr>
              <a:t>Fire detector</a:t>
            </a:r>
            <a:br>
              <a:rPr lang="en-US" sz="1600" dirty="0" smtClean="0">
                <a:latin typeface="Eurostile LT" pitchFamily="2" charset="0"/>
              </a:rPr>
            </a:br>
            <a:r>
              <a:rPr lang="en-US" sz="1600" dirty="0" smtClean="0">
                <a:latin typeface="Eurostile LT" pitchFamily="2" charset="0"/>
              </a:rPr>
              <a:t>(Temperature)</a:t>
            </a:r>
          </a:p>
          <a:p>
            <a:pPr marL="285750" indent="-285750">
              <a:buFont typeface="Arial" pitchFamily="34" charset="0"/>
              <a:buChar char="•"/>
            </a:pPr>
            <a:endParaRPr lang="en-US" sz="1600" b="1" dirty="0">
              <a:latin typeface="Eurostile LT" pitchFamily="2" charset="0"/>
            </a:endParaRPr>
          </a:p>
          <a:p>
            <a:pPr marL="285750" indent="-285750">
              <a:buFont typeface="Arial" pitchFamily="34" charset="0"/>
              <a:buChar char="•"/>
            </a:pPr>
            <a:r>
              <a:rPr lang="en-US" sz="1600" dirty="0" smtClean="0">
                <a:latin typeface="Eurostile LT" pitchFamily="2" charset="0"/>
              </a:rPr>
              <a:t>Condensation </a:t>
            </a:r>
            <a:r>
              <a:rPr lang="en-US" sz="1600" dirty="0">
                <a:latin typeface="Eurostile LT" pitchFamily="2" charset="0"/>
              </a:rPr>
              <a:t>pump installed on board </a:t>
            </a:r>
            <a:endParaRPr lang="en-US" sz="1600" dirty="0" smtClean="0">
              <a:latin typeface="Eurostile LT" pitchFamily="2" charset="0"/>
            </a:endParaRPr>
          </a:p>
          <a:p>
            <a:pPr marL="285750" indent="-285750">
              <a:buFont typeface="Arial" pitchFamily="34" charset="0"/>
              <a:buChar char="•"/>
            </a:pPr>
            <a:endParaRPr lang="en-US" sz="1600" dirty="0">
              <a:solidFill>
                <a:srgbClr val="000000"/>
              </a:solidFill>
              <a:latin typeface="Eurostile LT" pitchFamily="2" charset="0"/>
            </a:endParaRPr>
          </a:p>
          <a:p>
            <a:pPr marL="285750" indent="-285750">
              <a:buFont typeface="Arial" pitchFamily="34" charset="0"/>
              <a:buChar char="•"/>
            </a:pPr>
            <a:r>
              <a:rPr lang="fr-FR" sz="1600" dirty="0" err="1" smtClean="0">
                <a:solidFill>
                  <a:srgbClr val="000000"/>
                </a:solidFill>
                <a:latin typeface="Eurostile LT" pitchFamily="2" charset="0"/>
              </a:rPr>
              <a:t>Levelling</a:t>
            </a:r>
            <a:r>
              <a:rPr lang="fr-FR" sz="1600" dirty="0" smtClean="0">
                <a:solidFill>
                  <a:srgbClr val="000000"/>
                </a:solidFill>
                <a:latin typeface="Eurostile LT" pitchFamily="2" charset="0"/>
              </a:rPr>
              <a:t> </a:t>
            </a:r>
            <a:r>
              <a:rPr lang="fr-FR" sz="1600" dirty="0" err="1" smtClean="0">
                <a:solidFill>
                  <a:srgbClr val="000000"/>
                </a:solidFill>
                <a:latin typeface="Eurostile LT" pitchFamily="2" charset="0"/>
              </a:rPr>
              <a:t>feet</a:t>
            </a:r>
            <a:r>
              <a:rPr lang="fr-FR" sz="1600" dirty="0" smtClean="0">
                <a:solidFill>
                  <a:srgbClr val="000000"/>
                </a:solidFill>
                <a:latin typeface="Eurostile LT" pitchFamily="2" charset="0"/>
              </a:rPr>
              <a:t> </a:t>
            </a:r>
            <a:br>
              <a:rPr lang="fr-FR" sz="1600" dirty="0" smtClean="0">
                <a:solidFill>
                  <a:srgbClr val="000000"/>
                </a:solidFill>
                <a:latin typeface="Eurostile LT" pitchFamily="2" charset="0"/>
              </a:rPr>
            </a:br>
            <a:r>
              <a:rPr lang="fr-FR" sz="1400" dirty="0" smtClean="0">
                <a:solidFill>
                  <a:srgbClr val="000000"/>
                </a:solidFill>
                <a:latin typeface="Eurostile LT" pitchFamily="2" charset="0"/>
              </a:rPr>
              <a:t>For In-rack application - In cold/hot </a:t>
            </a:r>
            <a:r>
              <a:rPr lang="fr-FR" sz="1400" dirty="0" err="1" smtClean="0">
                <a:solidFill>
                  <a:srgbClr val="000000"/>
                </a:solidFill>
                <a:latin typeface="Eurostile LT" pitchFamily="2" charset="0"/>
              </a:rPr>
              <a:t>aisle</a:t>
            </a:r>
            <a:r>
              <a:rPr lang="fr-FR" sz="1400" dirty="0" smtClean="0">
                <a:solidFill>
                  <a:srgbClr val="000000"/>
                </a:solidFill>
                <a:latin typeface="Eurostile LT" pitchFamily="2" charset="0"/>
              </a:rPr>
              <a:t> application </a:t>
            </a:r>
            <a:r>
              <a:rPr lang="fr-FR" sz="1400" dirty="0" err="1" smtClean="0">
                <a:solidFill>
                  <a:srgbClr val="000000"/>
                </a:solidFill>
                <a:latin typeface="Eurostile LT" pitchFamily="2" charset="0"/>
              </a:rPr>
              <a:t>problem</a:t>
            </a:r>
            <a:r>
              <a:rPr lang="fr-FR" sz="1400" dirty="0" smtClean="0">
                <a:solidFill>
                  <a:srgbClr val="000000"/>
                </a:solidFill>
                <a:latin typeface="Eurostile LT" pitchFamily="2" charset="0"/>
              </a:rPr>
              <a:t> </a:t>
            </a:r>
            <a:r>
              <a:rPr lang="fr-FR" sz="1400" dirty="0" err="1" smtClean="0">
                <a:solidFill>
                  <a:srgbClr val="000000"/>
                </a:solidFill>
                <a:latin typeface="Eurostile LT" pitchFamily="2" charset="0"/>
              </a:rPr>
              <a:t>with</a:t>
            </a:r>
            <a:r>
              <a:rPr lang="fr-FR" sz="1400" dirty="0" smtClean="0">
                <a:solidFill>
                  <a:srgbClr val="000000"/>
                </a:solidFill>
                <a:latin typeface="Eurostile LT" pitchFamily="2" charset="0"/>
              </a:rPr>
              <a:t> bypass </a:t>
            </a:r>
            <a:r>
              <a:rPr lang="fr-FR" sz="1400" dirty="0" err="1" smtClean="0">
                <a:solidFill>
                  <a:srgbClr val="000000"/>
                </a:solidFill>
                <a:latin typeface="Eurostile LT" pitchFamily="2" charset="0"/>
              </a:rPr>
              <a:t>underneath</a:t>
            </a:r>
            <a:r>
              <a:rPr lang="fr-FR" sz="1400" dirty="0" smtClean="0">
                <a:solidFill>
                  <a:srgbClr val="000000"/>
                </a:solidFill>
                <a:latin typeface="Eurostile LT" pitchFamily="2" charset="0"/>
              </a:rPr>
              <a:t> the unit</a:t>
            </a:r>
          </a:p>
          <a:p>
            <a:pPr marL="285750" indent="-285750">
              <a:buFont typeface="Arial" pitchFamily="34" charset="0"/>
              <a:buChar char="•"/>
            </a:pPr>
            <a:endParaRPr lang="fr-FR" sz="1600" dirty="0">
              <a:solidFill>
                <a:srgbClr val="000000"/>
              </a:solidFill>
              <a:latin typeface="Eurostile LT" pitchFamily="2" charset="0"/>
            </a:endParaRPr>
          </a:p>
          <a:p>
            <a:endParaRPr lang="fr-FR" sz="1600" b="1" dirty="0" smtClean="0">
              <a:solidFill>
                <a:srgbClr val="000000"/>
              </a:solidFill>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640437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71264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SPECIFIC ACCESSORIES FOR RHC</a:t>
            </a:r>
          </a:p>
          <a:p>
            <a:endParaRPr lang="en-US" sz="1800" b="1" dirty="0">
              <a:latin typeface="Eurostile LT" pitchFamily="2" charset="0"/>
            </a:endParaRPr>
          </a:p>
          <a:p>
            <a:pPr marL="285750" indent="-285750">
              <a:buFont typeface="Arial" pitchFamily="34" charset="0"/>
              <a:buChar char="•"/>
            </a:pPr>
            <a:r>
              <a:rPr lang="en-US" sz="1800" dirty="0" smtClean="0">
                <a:latin typeface="Eurostile LT" pitchFamily="2" charset="0"/>
              </a:rPr>
              <a:t>Inlet/Outlet water temperature sensor</a:t>
            </a:r>
          </a:p>
          <a:p>
            <a:pPr marL="285750" indent="-285750">
              <a:buFont typeface="Arial" pitchFamily="34" charset="0"/>
              <a:buChar char="•"/>
            </a:pPr>
            <a:endParaRPr lang="en-US" sz="1800" dirty="0">
              <a:latin typeface="Eurostile LT" pitchFamily="2" charset="0"/>
            </a:endParaRPr>
          </a:p>
          <a:p>
            <a:pPr marL="285750" indent="-285750">
              <a:buFont typeface="Arial" pitchFamily="34" charset="0"/>
              <a:buChar char="•"/>
            </a:pPr>
            <a:r>
              <a:rPr lang="en-US" sz="1800" dirty="0" smtClean="0">
                <a:latin typeface="Eurostile LT" pitchFamily="2" charset="0"/>
              </a:rPr>
              <a:t>Water flow meter</a:t>
            </a:r>
          </a:p>
          <a:p>
            <a:pPr marL="285750" indent="-285750">
              <a:buFont typeface="Arial" pitchFamily="34" charset="0"/>
              <a:buChar char="•"/>
            </a:pPr>
            <a:endParaRPr lang="en-US" sz="1800" dirty="0">
              <a:latin typeface="Eurostile LT" pitchFamily="2" charset="0"/>
            </a:endParaRPr>
          </a:p>
          <a:p>
            <a:pPr marL="285750" indent="-285750">
              <a:buFont typeface="Arial" pitchFamily="34" charset="0"/>
              <a:buChar char="•"/>
            </a:pPr>
            <a:endParaRPr lang="en-US" sz="1800" dirty="0" smtClean="0">
              <a:latin typeface="Eurostile LT" pitchFamily="2" charset="0"/>
            </a:endParaRPr>
          </a:p>
          <a:p>
            <a:pPr marL="285750" indent="-285750">
              <a:buFont typeface="Arial" pitchFamily="34" charset="0"/>
              <a:buChar char="•"/>
            </a:pPr>
            <a:r>
              <a:rPr lang="en-US" sz="1800" dirty="0" smtClean="0">
                <a:latin typeface="Eurostile LT" pitchFamily="2" charset="0"/>
              </a:rPr>
              <a:t>An option including both allow to read the cooling capacity on the display</a:t>
            </a:r>
            <a:endParaRPr lang="fr-FR" sz="1800" b="1" dirty="0" smtClean="0">
              <a:solidFill>
                <a:srgbClr val="000000"/>
              </a:solidFill>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898566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RANGE OVERVIEW</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8" name="Text Box 22"/>
          <p:cNvSpPr txBox="1">
            <a:spLocks noChangeArrowheads="1"/>
          </p:cNvSpPr>
          <p:nvPr/>
        </p:nvSpPr>
        <p:spPr bwMode="auto">
          <a:xfrm>
            <a:off x="323850" y="908720"/>
            <a:ext cx="871264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CONTROL OPTIONS</a:t>
            </a:r>
          </a:p>
          <a:p>
            <a:endParaRPr lang="en-US" sz="1800" b="1" dirty="0">
              <a:latin typeface="Eurostile LT" pitchFamily="2" charset="0"/>
            </a:endParaRPr>
          </a:p>
          <a:p>
            <a:pPr marL="285750" indent="-285750">
              <a:buFont typeface="Arial" pitchFamily="34" charset="0"/>
              <a:buChar char="•"/>
            </a:pPr>
            <a:r>
              <a:rPr lang="en-US" sz="1600" dirty="0" smtClean="0">
                <a:latin typeface="Eurostile LT" pitchFamily="2" charset="0"/>
              </a:rPr>
              <a:t>Remote display (cable 0.8m</a:t>
            </a:r>
            <a:r>
              <a:rPr lang="en-US" sz="1600" dirty="0">
                <a:latin typeface="Eurostile LT" pitchFamily="2" charset="0"/>
              </a:rPr>
              <a:t>)</a:t>
            </a:r>
          </a:p>
          <a:p>
            <a:pPr marL="285750" indent="-285750">
              <a:buFont typeface="Arial" pitchFamily="34" charset="0"/>
              <a:buChar char="•"/>
            </a:pPr>
            <a:endParaRPr lang="en-US" sz="1600" dirty="0" smtClean="0">
              <a:latin typeface="Eurostile LT" pitchFamily="2" charset="0"/>
            </a:endParaRPr>
          </a:p>
          <a:p>
            <a:pPr marL="285750" indent="-285750">
              <a:buFont typeface="Arial" pitchFamily="34" charset="0"/>
              <a:buChar char="•"/>
            </a:pPr>
            <a:r>
              <a:rPr lang="en-US" sz="1600" dirty="0">
                <a:latin typeface="Eurostile LT" pitchFamily="2" charset="0"/>
              </a:rPr>
              <a:t>Temperature and humidity sensor indoor wall mounted  </a:t>
            </a:r>
            <a:r>
              <a:rPr lang="en-US" sz="1600" dirty="0" smtClean="0">
                <a:latin typeface="Eurostile LT" pitchFamily="2" charset="0"/>
              </a:rPr>
              <a:t/>
            </a:r>
            <a:br>
              <a:rPr lang="en-US" sz="1600" dirty="0" smtClean="0">
                <a:latin typeface="Eurostile LT" pitchFamily="2" charset="0"/>
              </a:rPr>
            </a:br>
            <a:r>
              <a:rPr lang="en-US" sz="1600" dirty="0" smtClean="0">
                <a:latin typeface="Eurostile LT" pitchFamily="2" charset="0"/>
              </a:rPr>
              <a:t>instead </a:t>
            </a:r>
            <a:r>
              <a:rPr lang="en-US" sz="1600" dirty="0">
                <a:latin typeface="Eurostile LT" pitchFamily="2" charset="0"/>
              </a:rPr>
              <a:t>of internal unit sensor </a:t>
            </a:r>
            <a:endParaRPr lang="en-US" sz="1600" dirty="0" smtClean="0">
              <a:latin typeface="Eurostile LT" pitchFamily="2" charset="0"/>
            </a:endParaRPr>
          </a:p>
          <a:p>
            <a:pPr marL="285750" indent="-285750">
              <a:buFont typeface="Arial" pitchFamily="34" charset="0"/>
              <a:buChar char="•"/>
            </a:pPr>
            <a:endParaRPr lang="en-US" sz="1600" dirty="0" smtClean="0">
              <a:latin typeface="Eurostile LT" pitchFamily="2" charset="0"/>
            </a:endParaRPr>
          </a:p>
          <a:p>
            <a:pPr marL="285750" indent="-285750">
              <a:buFont typeface="Arial" pitchFamily="34" charset="0"/>
              <a:buChar char="•"/>
            </a:pPr>
            <a:r>
              <a:rPr lang="en-US" sz="1600" dirty="0">
                <a:latin typeface="Eurostile LT" pitchFamily="2" charset="0"/>
              </a:rPr>
              <a:t>Extra potential free </a:t>
            </a:r>
            <a:r>
              <a:rPr lang="en-US" sz="1600" dirty="0" smtClean="0">
                <a:latin typeface="Eurostile LT" pitchFamily="2" charset="0"/>
              </a:rPr>
              <a:t>contact ("unit ON") </a:t>
            </a:r>
          </a:p>
          <a:p>
            <a:pPr marL="285750" indent="-285750">
              <a:buFont typeface="Arial" pitchFamily="34" charset="0"/>
              <a:buChar char="•"/>
            </a:pPr>
            <a:endParaRPr lang="fr-FR" sz="1600" dirty="0" smtClean="0">
              <a:solidFill>
                <a:srgbClr val="000000"/>
              </a:solidFill>
              <a:latin typeface="Eurostile LT" pitchFamily="2" charset="0"/>
            </a:endParaRPr>
          </a:p>
          <a:p>
            <a:pPr marL="285750" indent="-285750">
              <a:buFont typeface="Arial" pitchFamily="34" charset="0"/>
              <a:buChar char="•"/>
            </a:pPr>
            <a:r>
              <a:rPr lang="fr-FR" sz="1600" dirty="0" smtClean="0">
                <a:solidFill>
                  <a:srgbClr val="000000"/>
                </a:solidFill>
                <a:latin typeface="Eurostile LT" pitchFamily="2" charset="0"/>
              </a:rPr>
              <a:t>Serial </a:t>
            </a:r>
            <a:r>
              <a:rPr lang="fr-FR" sz="1600" dirty="0">
                <a:solidFill>
                  <a:srgbClr val="000000"/>
                </a:solidFill>
                <a:latin typeface="Eurostile LT" pitchFamily="2" charset="0"/>
              </a:rPr>
              <a:t>Port RS485 - FTT10 for LONWORKS </a:t>
            </a:r>
            <a:r>
              <a:rPr lang="fr-FR" sz="1600" dirty="0" err="1">
                <a:solidFill>
                  <a:srgbClr val="000000"/>
                </a:solidFill>
                <a:latin typeface="Eurostile LT" pitchFamily="2" charset="0"/>
              </a:rPr>
              <a:t>protocol</a:t>
            </a:r>
            <a:r>
              <a:rPr lang="fr-FR" sz="1600" dirty="0">
                <a:solidFill>
                  <a:srgbClr val="000000"/>
                </a:solidFill>
                <a:latin typeface="Eurostile LT" pitchFamily="2" charset="0"/>
              </a:rPr>
              <a:t>            </a:t>
            </a:r>
            <a:endParaRPr lang="fr-FR" sz="1600" dirty="0" smtClean="0">
              <a:solidFill>
                <a:srgbClr val="000000"/>
              </a:solidFill>
              <a:latin typeface="Eurostile LT" pitchFamily="2" charset="0"/>
            </a:endParaRPr>
          </a:p>
          <a:p>
            <a:pPr marL="285750" indent="-285750">
              <a:buFont typeface="Arial" pitchFamily="34" charset="0"/>
              <a:buChar char="•"/>
            </a:pPr>
            <a:endParaRPr lang="en-US" sz="1600" dirty="0" smtClean="0">
              <a:solidFill>
                <a:srgbClr val="000000"/>
              </a:solidFill>
              <a:latin typeface="Eurostile LT" pitchFamily="2" charset="0"/>
            </a:endParaRPr>
          </a:p>
          <a:p>
            <a:pPr marL="285750" indent="-285750">
              <a:buFont typeface="Arial" pitchFamily="34" charset="0"/>
              <a:buChar char="•"/>
            </a:pPr>
            <a:r>
              <a:rPr lang="en-US" sz="1600" dirty="0" smtClean="0">
                <a:solidFill>
                  <a:srgbClr val="000000"/>
                </a:solidFill>
                <a:latin typeface="Eurostile LT" pitchFamily="2" charset="0"/>
              </a:rPr>
              <a:t>Serial </a:t>
            </a:r>
            <a:r>
              <a:rPr lang="en-US" sz="1600" dirty="0">
                <a:solidFill>
                  <a:srgbClr val="000000"/>
                </a:solidFill>
                <a:latin typeface="Eurostile LT" pitchFamily="2" charset="0"/>
              </a:rPr>
              <a:t>card RS485 for advanced control (</a:t>
            </a:r>
            <a:r>
              <a:rPr lang="en-US" sz="1600" dirty="0" err="1">
                <a:solidFill>
                  <a:srgbClr val="000000"/>
                </a:solidFill>
                <a:latin typeface="Eurostile LT" pitchFamily="2" charset="0"/>
              </a:rPr>
              <a:t>Carel</a:t>
            </a:r>
            <a:r>
              <a:rPr lang="en-US" sz="1600" dirty="0">
                <a:solidFill>
                  <a:srgbClr val="000000"/>
                </a:solidFill>
                <a:latin typeface="Eurostile LT" pitchFamily="2" charset="0"/>
              </a:rPr>
              <a:t> or Modbus protocol)</a:t>
            </a:r>
          </a:p>
          <a:p>
            <a:pPr marL="285750" indent="-285750">
              <a:buFont typeface="Arial" pitchFamily="34" charset="0"/>
              <a:buChar char="•"/>
            </a:pPr>
            <a:endParaRPr lang="en-US" sz="1600" dirty="0" smtClean="0">
              <a:solidFill>
                <a:srgbClr val="000000"/>
              </a:solidFill>
              <a:latin typeface="Eurostile LT" pitchFamily="2" charset="0"/>
            </a:endParaRPr>
          </a:p>
          <a:p>
            <a:pPr marL="285750" indent="-285750">
              <a:buFont typeface="Arial" pitchFamily="34" charset="0"/>
              <a:buChar char="•"/>
            </a:pPr>
            <a:r>
              <a:rPr lang="en-US" sz="1600" dirty="0" smtClean="0">
                <a:solidFill>
                  <a:srgbClr val="000000"/>
                </a:solidFill>
                <a:latin typeface="Eurostile LT" pitchFamily="2" charset="0"/>
              </a:rPr>
              <a:t>Air </a:t>
            </a:r>
            <a:r>
              <a:rPr lang="en-US" sz="1600" dirty="0">
                <a:solidFill>
                  <a:srgbClr val="000000"/>
                </a:solidFill>
                <a:latin typeface="Eurostile LT" pitchFamily="2" charset="0"/>
              </a:rPr>
              <a:t>volume measurement - automatic airflow control &amp; </a:t>
            </a:r>
            <a:r>
              <a:rPr lang="en-US" sz="1600" dirty="0" smtClean="0">
                <a:solidFill>
                  <a:srgbClr val="000000"/>
                </a:solidFill>
                <a:latin typeface="Eurostile LT" pitchFamily="2" charset="0"/>
              </a:rPr>
              <a:t>visualization</a:t>
            </a:r>
          </a:p>
          <a:p>
            <a:pPr marL="285750" indent="-285750">
              <a:buFont typeface="Arial" pitchFamily="34" charset="0"/>
              <a:buChar char="•"/>
            </a:pPr>
            <a:endParaRPr lang="en-US" sz="1600" dirty="0" smtClean="0">
              <a:solidFill>
                <a:srgbClr val="000000"/>
              </a:solidFill>
              <a:latin typeface="Eurostile LT" pitchFamily="2" charset="0"/>
            </a:endParaRPr>
          </a:p>
          <a:p>
            <a:pPr marL="285750" indent="-285750">
              <a:buFont typeface="Arial" pitchFamily="34" charset="0"/>
              <a:buChar char="•"/>
            </a:pPr>
            <a:r>
              <a:rPr lang="en-US" sz="1600" dirty="0" err="1" smtClean="0">
                <a:solidFill>
                  <a:srgbClr val="000000"/>
                </a:solidFill>
                <a:latin typeface="Eurostile LT" pitchFamily="2" charset="0"/>
              </a:rPr>
              <a:t>pCOweb</a:t>
            </a:r>
            <a:r>
              <a:rPr lang="en-US" sz="1600" dirty="0" smtClean="0">
                <a:solidFill>
                  <a:srgbClr val="000000"/>
                </a:solidFill>
                <a:latin typeface="Eurostile LT" pitchFamily="2" charset="0"/>
              </a:rPr>
              <a:t> </a:t>
            </a:r>
            <a:r>
              <a:rPr lang="en-US" sz="1600" dirty="0">
                <a:solidFill>
                  <a:srgbClr val="000000"/>
                </a:solidFill>
                <a:latin typeface="Eurostile LT" pitchFamily="2" charset="0"/>
              </a:rPr>
              <a:t>interface board </a:t>
            </a:r>
            <a:r>
              <a:rPr lang="en-US" sz="1600" dirty="0" err="1">
                <a:solidFill>
                  <a:srgbClr val="000000"/>
                </a:solidFill>
                <a:latin typeface="Eurostile LT" pitchFamily="2" charset="0"/>
              </a:rPr>
              <a:t>BACnet</a:t>
            </a:r>
            <a:r>
              <a:rPr lang="en-US" sz="1600" dirty="0">
                <a:solidFill>
                  <a:srgbClr val="000000"/>
                </a:solidFill>
                <a:latin typeface="Eurostile LT" pitchFamily="2" charset="0"/>
              </a:rPr>
              <a:t>/SNMP Ethernet RJ45                                                                                                                                                                                                               </a:t>
            </a:r>
          </a:p>
          <a:p>
            <a:pPr marL="285750" indent="-285750">
              <a:buFont typeface="Arial" pitchFamily="34" charset="0"/>
              <a:buChar char="•"/>
            </a:pPr>
            <a:endParaRPr lang="fr-FR" sz="1600" dirty="0" smtClean="0">
              <a:solidFill>
                <a:srgbClr val="000000"/>
              </a:solidFill>
              <a:latin typeface="Eurostile LT" pitchFamily="2" charset="0"/>
            </a:endParaRPr>
          </a:p>
          <a:p>
            <a:pPr marL="285750" indent="-285750">
              <a:buFont typeface="Arial" pitchFamily="34" charset="0"/>
              <a:buChar char="•"/>
            </a:pPr>
            <a:r>
              <a:rPr lang="fr-FR" sz="1600" dirty="0" err="1" smtClean="0">
                <a:solidFill>
                  <a:srgbClr val="000000"/>
                </a:solidFill>
                <a:latin typeface="Eurostile LT" pitchFamily="2" charset="0"/>
              </a:rPr>
              <a:t>pCOweb</a:t>
            </a:r>
            <a:r>
              <a:rPr lang="fr-FR" sz="1600" dirty="0" smtClean="0">
                <a:solidFill>
                  <a:srgbClr val="000000"/>
                </a:solidFill>
                <a:latin typeface="Eurostile LT" pitchFamily="2" charset="0"/>
              </a:rPr>
              <a:t> </a:t>
            </a:r>
            <a:r>
              <a:rPr lang="fr-FR" sz="1600" dirty="0">
                <a:solidFill>
                  <a:srgbClr val="000000"/>
                </a:solidFill>
                <a:latin typeface="Eurostile LT" pitchFamily="2" charset="0"/>
              </a:rPr>
              <a:t>interface </a:t>
            </a:r>
            <a:r>
              <a:rPr lang="fr-FR" sz="1600" dirty="0" err="1">
                <a:solidFill>
                  <a:srgbClr val="000000"/>
                </a:solidFill>
                <a:latin typeface="Eurostile LT" pitchFamily="2" charset="0"/>
              </a:rPr>
              <a:t>board</a:t>
            </a:r>
            <a:r>
              <a:rPr lang="fr-FR" sz="1600" dirty="0">
                <a:solidFill>
                  <a:srgbClr val="000000"/>
                </a:solidFill>
                <a:latin typeface="Eurostile LT" pitchFamily="2" charset="0"/>
              </a:rPr>
              <a:t> </a:t>
            </a:r>
            <a:r>
              <a:rPr lang="fr-FR" sz="1600" dirty="0" err="1" smtClean="0">
                <a:solidFill>
                  <a:srgbClr val="000000"/>
                </a:solidFill>
                <a:latin typeface="Eurostile LT" pitchFamily="2" charset="0"/>
              </a:rPr>
              <a:t>BACnet</a:t>
            </a:r>
            <a:r>
              <a:rPr lang="fr-FR" sz="1600" dirty="0" smtClean="0">
                <a:solidFill>
                  <a:srgbClr val="000000"/>
                </a:solidFill>
                <a:latin typeface="Eurostile LT" pitchFamily="2" charset="0"/>
              </a:rPr>
              <a:t>/SNMP </a:t>
            </a:r>
            <a:r>
              <a:rPr lang="fr-FR" sz="1600" dirty="0">
                <a:solidFill>
                  <a:srgbClr val="000000"/>
                </a:solidFill>
                <a:latin typeface="Eurostile LT" pitchFamily="2" charset="0"/>
              </a:rPr>
              <a:t>+ Software </a:t>
            </a:r>
            <a:r>
              <a:rPr lang="fr-FR" sz="1600" dirty="0" err="1">
                <a:solidFill>
                  <a:srgbClr val="000000"/>
                </a:solidFill>
                <a:latin typeface="Eurostile LT" pitchFamily="2" charset="0"/>
              </a:rPr>
              <a:t>DataWeb</a:t>
            </a:r>
            <a:endParaRPr lang="fr-FR" sz="1600" dirty="0">
              <a:solidFill>
                <a:srgbClr val="000000"/>
              </a:solidFill>
              <a:latin typeface="Eurostile LT" pitchFamily="2" charset="0"/>
            </a:endParaRPr>
          </a:p>
          <a:p>
            <a:pPr marL="285750" indent="-285750">
              <a:buFont typeface="Arial" pitchFamily="34" charset="0"/>
              <a:buChar char="•"/>
            </a:pPr>
            <a:endParaRPr lang="en-US" sz="1600" dirty="0">
              <a:solidFill>
                <a:srgbClr val="000000"/>
              </a:solidFill>
              <a:latin typeface="Eurostile LT" pitchFamily="2" charset="0"/>
            </a:endParaRPr>
          </a:p>
          <a:p>
            <a:pPr marL="285750" indent="-285750">
              <a:buFont typeface="Arial" pitchFamily="34" charset="0"/>
              <a:buChar char="•"/>
            </a:pPr>
            <a:r>
              <a:rPr lang="it-IT" sz="1600" dirty="0">
                <a:solidFill>
                  <a:srgbClr val="000000"/>
                </a:solidFill>
                <a:latin typeface="Eurostile LT" pitchFamily="2" charset="0"/>
              </a:rPr>
              <a:t>Delta pressure control (</a:t>
            </a:r>
            <a:r>
              <a:rPr lang="it-IT" sz="1600" dirty="0" err="1">
                <a:solidFill>
                  <a:srgbClr val="000000"/>
                </a:solidFill>
                <a:latin typeface="Eurostile LT" pitchFamily="2" charset="0"/>
              </a:rPr>
              <a:t>cold</a:t>
            </a:r>
            <a:r>
              <a:rPr lang="it-IT" sz="1600" dirty="0">
                <a:solidFill>
                  <a:srgbClr val="000000"/>
                </a:solidFill>
                <a:latin typeface="Eurostile LT" pitchFamily="2" charset="0"/>
              </a:rPr>
              <a:t> </a:t>
            </a:r>
            <a:r>
              <a:rPr lang="it-IT" sz="1600" dirty="0" err="1">
                <a:solidFill>
                  <a:srgbClr val="000000"/>
                </a:solidFill>
                <a:latin typeface="Eurostile LT" pitchFamily="2" charset="0"/>
              </a:rPr>
              <a:t>aisle</a:t>
            </a:r>
            <a:r>
              <a:rPr lang="it-IT" sz="1600" dirty="0" smtClean="0">
                <a:solidFill>
                  <a:srgbClr val="000000"/>
                </a:solidFill>
                <a:latin typeface="Eurostile LT" pitchFamily="2" charset="0"/>
              </a:rPr>
              <a:t>)</a:t>
            </a:r>
            <a:endParaRPr lang="it-IT" sz="1600" dirty="0">
              <a:solidFill>
                <a:srgbClr val="000000"/>
              </a:solidFill>
              <a:latin typeface="Eurostile LT" pitchFamily="2" charset="0"/>
            </a:endParaRPr>
          </a:p>
        </p:txBody>
      </p:sp>
      <p:pic>
        <p:nvPicPr>
          <p:cNvPr id="10" name="Image 9" descr="\\mnssrv02\Services\Mkt_europe\0-e-Lencal\Master e-Lencal\Images Glossaires\PGD2.jpg"/>
          <p:cNvPicPr/>
          <p:nvPr/>
        </p:nvPicPr>
        <p:blipFill>
          <a:blip r:embed="rId2">
            <a:extLst>
              <a:ext uri="{28A0092B-C50C-407E-A947-70E740481C1C}">
                <a14:useLocalDpi xmlns:a14="http://schemas.microsoft.com/office/drawing/2010/main" val="0"/>
              </a:ext>
            </a:extLst>
          </a:blip>
          <a:srcRect/>
          <a:stretch>
            <a:fillRect/>
          </a:stretch>
        </p:blipFill>
        <p:spPr bwMode="auto">
          <a:xfrm>
            <a:off x="4067943" y="836712"/>
            <a:ext cx="1676823" cy="1154703"/>
          </a:xfrm>
          <a:prstGeom prst="rect">
            <a:avLst/>
          </a:prstGeom>
          <a:noFill/>
          <a:ln>
            <a:noFill/>
          </a:ln>
        </p:spPr>
      </p:pic>
    </p:spTree>
    <p:extLst>
      <p:ext uri="{BB962C8B-B14F-4D97-AF65-F5344CB8AC3E}">
        <p14:creationId xmlns:p14="http://schemas.microsoft.com/office/powerpoint/2010/main" val="3274432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AutoShape 4" descr="data:image/jpeg;base64,/9j/4AAQSkZJRgABAQAAAQABAAD/2wCEAAkGBhAQEQ0PExAQERAUDw0RGBESFhEQFhgYFBQWFBQQFBMXGyYeGCUlGhcUITsgJCkqLC4sFR4xNTAqNSYrLCkBCQoKDgwOGA8PFjQfHR0vLywqKSw1LCkwKSksKiwpLCkpLCwpLCwpKSwsMSwpKSwsKSwsLDIpKSkqKSosLCwsLP/AABEIAGkAiAMBIgACEQEDEQH/xAAbAAEAAgMBAQAAAAAAAAAAAAAAAQUCAwYEB//EADUQAAIBAgMGAwcDBAMAAAAAAAABAgMRBBIhBRMxQZLRBhVUIlNhcZGhsTJRgRSCwdIjUnL/xAAZAQEAAwEBAAAAAAAAAAAAAAAAAgMEAQX/xAAiEQEAAgIBBAMBAQAAAAAAAAAAAQIDERIEITFRQWGhIhP/2gAMAwEAAhEDEQA/APuIAAAAAAAAAAENkmMzkibi5xcNqV3wxWJctbwWE3ii+cM2VXtw4now2InVmqdatiF7Lag6TwifxvF3l8iic9Y+Fn+c+3WXBx/mNdXUK2KnTTklKOF3tlyWd/r+dj07Hx1SVeEXWxU9JZoVqG5ilbinlWt7czsZomdaJpp1AIRJerAAAAAAAAAAAAAAhokAY2KXa9RKth5trJBYhTlyjmUMqk+Vy7Zy8ZbzFY+E/ahHcRUdMusb6rm9FxMvU34017W467lZ+G6sZUKSTTcU07O9rttFrY5rw1Uy4jHUVZU4ypNRSWjktdePY6VFuK26wjeNWEiQC1AAAAEACQQAJBAAm4IIzoDIGKlck4K/buN3NCrUs5WWVJaXcmorXlxKjY+G3cXN2bqNS+KsrWb5nq8ZVorDOLaUpVKKS5v203ZCkv8Ajpf+F+Dz+r7y1YY7KzasN1VhjOKz0k4R00V1dvnxOwRyfiNN4Z243Rf7M2rSxEIzhJO6V1fVPmmuRPpLdtShmjw9wITJNygAAHMbjaPv4dEOw3G0ffw6Idjb5TjvUUumXceU471FLpl3PM45fU/jVuv01bjaPv4dEOw3G0ffw6Idjb5TjvUUumXceU471FLpl3HHL6n8N1+mrcbR9/Doh2G42j7+HRDsbfKcd6il0y7jynHeopdMu445fU/huv01bjaPv4dEOxorbAxFZ5q1dXSSVoLhfXg0ezynHeop9Mu55sT/AFtF5W4VrpO6jPTiraEbVya8S7Ex8TDQvDWW6/qKi1v7LnDl+yZl5E/U1uup3I32PldrD5l+6cIr5Wm0yU9o+ma/uo/7HIrl14T3EeZYrw5DMpyqym1/3cpfS70LebVopclYpq+Lx1NZp4aeXm45Kn1UW39jOj4lw7SzPLL9uH2ZC8X+YSiYWdWnGcXCXAqJ+F4Zs8Kkqc+Uo3i/qnc2VPENNtRpRlVm+EYpyf0RuqLGxpyqyo0kopycMzc7JXfDTh8WKUv5iHJtEeUUtuV8JKMcQ97RbS3yVpR+MraSX3XxOphNNJppppNNapp8Gjm8yr0HzUo3+h6PB2JcqDpvjSnKn/H6o/Z/Y2dPmm382UZaa7wvwAbWdAJAEAkAQCQBAJAEAkAQ0a6mGhLjCL+aT/JtAGqnQjH9MYx+SS/BnNaGRDODk9jUnT3tFp2p1ZQWj1V/Zt++ljf4dg6eJxdOzyyjTqJ8rpuL1+Tj9Czx+LtJQT1XtP4cor8npweKzq/NOzX+fpqU16aaTz2nOflHF6gAXoAAAAAAAAAAAAAAAABhVqKKbfBJt/JaszMKqumg5LkMNjHOFOq75qqVaXwc9Yx/iLiv4LPC1nCtB8I1JZFHnbI3G/8AMZdZW0IywiWHq0q0oQ9mnWp051oygv0KaheUZJWTvo7XXEsNmUZ1asasqdSnSp5nFVFlnOUllzZOMElm46tvlY13mvHsy03ydCADI1gAAAAAAAAAAAAAAAAAAiwsSAAAA//Z"/>
          <p:cNvSpPr>
            <a:spLocks noChangeAspect="1" noChangeArrowheads="1"/>
          </p:cNvSpPr>
          <p:nvPr/>
        </p:nvSpPr>
        <p:spPr bwMode="auto">
          <a:xfrm>
            <a:off x="63500" y="-492125"/>
            <a:ext cx="1295400" cy="1000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2278" name="AutoShape 6" descr="data:image/jpeg;base64,/9j/4AAQSkZJRgABAQAAAQABAAD/2wCEAAkGBhAQEQ0PExAQERAUDw0RGBESFhEQFhgYFBQWFBQQFBMXGyYeGCUlGhcUITsgJCkqLC4sFR4xNTAqNSYrLCkBCQoKDgwOGA8PFjQfHR0vLywqKSw1LCkwKSksKiwpLCkpLCwpLCwpKSwsMSwpKSwsKSwsLDIpKSkqKSosLCwsLP/AABEIAGkAiAMBIgACEQEDEQH/xAAbAAEAAgMBAQAAAAAAAAAAAAAAAQUCAwYEB//EADUQAAIBAgMGAwcDBAMAAAAAAAABAgMRBBIhBRMxQZLRBhVUIlNhcZGhsTJRgRSCwdIjUnL/xAAZAQEAAwEBAAAAAAAAAAAAAAAAAgMEAQX/xAAiEQEAAgIBBAMBAQAAAAAAAAAAAQIDERIEITFRQWGhIhP/2gAMAwEAAhEDEQA/APuIAAAAAAAAAAENkmMzkibi5xcNqV3wxWJctbwWE3ii+cM2VXtw4now2InVmqdatiF7Lag6TwifxvF3l8iic9Y+Fn+c+3WXBx/mNdXUK2KnTTklKOF3tlyWd/r+dj07Hx1SVeEXWxU9JZoVqG5ilbinlWt7czsZomdaJpp1AIRJerAAAAAAAAAAAAAAhokAY2KXa9RKth5trJBYhTlyjmUMqk+Vy7Zy8ZbzFY+E/ahHcRUdMusb6rm9FxMvU34017W467lZ+G6sZUKSTTcU07O9rttFrY5rw1Uy4jHUVZU4ypNRSWjktdePY6VFuK26wjeNWEiQC1AAAAEACQQAJBAAm4IIzoDIGKlck4K/buN3NCrUs5WWVJaXcmorXlxKjY+G3cXN2bqNS+KsrWb5nq8ZVorDOLaUpVKKS5v203ZCkv8Ajpf+F+Dz+r7y1YY7KzasN1VhjOKz0k4R00V1dvnxOwRyfiNN4Z243Rf7M2rSxEIzhJO6V1fVPmmuRPpLdtShmjw9wITJNygAAHMbjaPv4dEOw3G0ffw6Idjb5TjvUUumXceU471FLpl3PM45fU/jVuv01bjaPv4dEOw3G0ffw6Idjb5TjvUUumXceU471FLpl3HHL6n8N1+mrcbR9/Doh2G42j7+HRDsbfKcd6il0y7jynHeopdMu445fU/huv01bjaPv4dEOxorbAxFZ5q1dXSSVoLhfXg0ezynHeop9Mu55sT/AFtF5W4VrpO6jPTiraEbVya8S7Ex8TDQvDWW6/qKi1v7LnDl+yZl5E/U1uup3I32PldrD5l+6cIr5Wm0yU9o+ma/uo/7HIrl14T3EeZYrw5DMpyqym1/3cpfS70LebVopclYpq+Lx1NZp4aeXm45Kn1UW39jOj4lw7SzPLL9uH2ZC8X+YSiYWdWnGcXCXAqJ+F4Zs8Kkqc+Uo3i/qnc2VPENNtRpRlVm+EYpyf0RuqLGxpyqyo0kopycMzc7JXfDTh8WKUv5iHJtEeUUtuV8JKMcQ97RbS3yVpR+MraSX3XxOphNNJppppNNapp8Gjm8yr0HzUo3+h6PB2JcqDpvjSnKn/H6o/Z/Y2dPmm382UZaa7wvwAbWdAJAEAkAQCQBAJAEAkAQ0a6mGhLjCL+aT/JtAGqnQjH9MYx+SS/BnNaGRDODk9jUnT3tFp2p1ZQWj1V/Zt++ljf4dg6eJxdOzyyjTqJ8rpuL1+Tj9Czx+LtJQT1XtP4cor8npweKzq/NOzX+fpqU16aaTz2nOflHF6gAXoAAAAAAAAAAAAAAAABhVqKKbfBJt/JaszMKqumg5LkMNjHOFOq75qqVaXwc9Yx/iLiv4LPC1nCtB8I1JZFHnbI3G/8AMZdZW0IywiWHq0q0oQ9mnWp051oygv0KaheUZJWTvo7XXEsNmUZ1asasqdSnSp5nFVFlnOUllzZOMElm46tvlY13mvHsy03ydCADI1gAAAAAAAAAAAAAAAAAAiwsSAAAA//Z"/>
          <p:cNvSpPr>
            <a:spLocks noChangeAspect="1" noChangeArrowheads="1"/>
          </p:cNvSpPr>
          <p:nvPr/>
        </p:nvSpPr>
        <p:spPr bwMode="auto">
          <a:xfrm>
            <a:off x="63500" y="-492125"/>
            <a:ext cx="1295400" cy="1000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2282" name="AutoShape 10" descr="data:image/jpeg;base64,/9j/4AAQSkZJRgABAQAAAQABAAD/2wBDAAkGBwgHBgkIBwgKCgkLDRYPDQwMDRsUFRAWIB0iIiAdHx8kKDQsJCYxJx8fLT0tMTU3Ojo6Iys/RD84QzQ5Ojf/2wBDAQoKCg0MDRoPDxo3JR8lNzc3Nzc3Nzc3Nzc3Nzc3Nzc3Nzc3Nzc3Nzc3Nzc3Nzc3Nzc3Nzc3Nzc3Nzc3Nzc3Nzf/wAARCACfAKMDASIAAhEBAxEB/8QAHAABAAIDAQEBAAAAAAAAAAAAAAYHBAUIAwEC/8QAQxAAAQMDAgMGAwQFCQkAAAAAAQIDBAAFEQYhBxIxEyJBUWGBFHGRFTJCoQgjUlOxJDNicpKiwdHwFyY0Q3OywuHx/8QAGgEBAAMBAQEAAAAAAAAAAAAAAAECAwQFBv/EACsRAAICAQMDAgQHAAAAAAAAAAABAgMRBCExBRJBIlETFGGBMmJxkcHR4f/aAAwDAQACEQMRAD8AvGlKUApSlAKUpQClKUB+FuIQgrWoJSBklRwBUWv/ABA07ZJsaG/ML8h87IiILxSnzUE5wPz9KjXGe6IS9YrLJlojwJkguTuZRSFsN4Kk59egHicVAOFNxtNjevGqLqBEil1MWMENlXKpZKylON9kge1ZW2OEXJLLXglFyDiHptLnZvSZTCsZ/lEF5ofVSBWbb9aaZuKuWHfIC14yUl4JI9jWoja+0pJaDiL/AAUg+DrwQfcHBr8re0VqFJLj1jnho7haml8pPz6eNeYupzX46mi3YvcmbT7TyAtlaVpPRSDkfWorqfiNprTjy4kuap6ekf8ACRmy44TthJ8AdxsSKguv7BYtO6Yk33Si1W+c0tpKXYMpQSvKwMEBRB2JqDaNH2XovUeqkALuDakxI6z1ZUsjmWPXvflXdVqoWV96XnH3KuOCy53GMW9hiTN03MZjPkhsrfbDhx5ozke9THRutrPq2A5Jtzim3GTh6O9hLjXqRk7eo296hejeGWnhp9h+7QvjJkxgKecdUru82+E7jBH7Wx+tU9rq3RtP6sulrtLzgjIKUY5yTgpSooJ8QD/Coo1dd1jrjyiXFo6Jv3EnTlocMduS5cZnT4a3t9srPkSDgfWsOBrq93Fw/CaKubbXNgLmLSxj1IVv9M1g8GpLMjQsFSW223UFbKikDK8KOCfbH0qZTZsS3x3ZEx9phltJUtxxQASK4NR1OcLHXCG6LRgnuaa2a9Yc1ILBere9apy2y40p5xBadHklQO567Y8DUyBzXP8AxsnWq8xNMXOLIL8R5byStnHMUAo5gAfEHz8anXBK+u3XT8yE9Jcki2yiyw+595bJGUZ9dj+VelprZW1KUlh+SjWGWPSlK6CBSlKAUpSgFKUoBQ9KUoCqOOmkLhfYEW6Wptb70BKw4wgZUttWMlIHUjHSqWiOlVgmWKUsRH2ZSZjSZBLfOeQoUjfoSCkjPka6/IzWj1FpGxakaCLxbmXynZLmOVafkobioayDlNrT8pwJWuTa0NnGVLukfIH9ULKvoK/cHSt3us34ayw13LvFPbRUlTQPkVkADw646iulbfwv0dAQEt2Rh0g55pGXT/eNSxlhthsNstobbAwEoSAB8gKncFCWfg9qFnTtzE2U1GdkR8iIykOKdUnvIQpfRI5gPu5z51DNJ3RqJGu2mb64uDDuSUpU8tnmMZ1JBSpSSM42APiOox1rrIjauduNdnYc4nW5hsdgLkyx2rqU57xcU2VepwE1WcVJYYEbVesLLbW7f9uWBURLZS1cPim3l8oHRICuYkbAZR5ZqEp0/fr+9OuNuiTbq0lSnHZiWVYc8yAep9BvWBPtqoc66xC5zGAtaFK/a5XAjz9a650u1Fa07bEwUtpjiK3yBAGMcoqldUIZaS3JbyclNByAwp+Pc3Y0xpQ543facSc42Pj+W1eeZN2mMquE7KnTgSJb5UEgftHcj5V1/cbJa7mnluNthyhnOH2Er/iK0zfDrR7a+dOnoBOc4U3zD6HatMb5IOd9QBV0gWi06dhTJ0O2JW38WzHWQ+8shSyBjYbDAq8uDekpGltMlVwymbOWHnWv3QxhKT6gdfU48KnMeMzFZQzGZbZZQMJbbSEpSPIAV6gY6VEY9qwgfaUpVgKUpQClKUApSlAKUpQClKUApSvhIFAfT0rnPiBNf1hxGdFvdjW9qyDsFTJToQlBQ4SVnP8AS2AGc4z8rL4j8QVadktWWyRVTb7KSFNNhPMlsE4BIG5OxwPTJxUMtHB5d1Qu5aquEludLWp55phKAUqUcnKtxnfwFc+o1FdMczeCUm+CrNRSZEe9XRtVyYuCpPdflshJQ/kpWSMbDvJHTyroTgrqdN/0m1FW3ySLYERl97POAnuq9wPqKrnXWhUaXSqXBsDFwtKEjneckvmQ2SN1HlUEgZ8eU9d/TT6dku2hl7UmhZbyH4iM3G2SiF/qv2gRjnQD8lCpqvrnBSi9g00dQ0qPaG1PG1Zp5i6R0ltSu480Tns3B1GfEeR8QakIOa3IFKUoBSlKAUpSgFKUoBWPKmR4bKnpT7TLSTgrcWEpHzJrQa31axpiCgNo+Kuco9nChIOVvL6Db9kZ3NRq26NfuzqLrr6Qm6Tz3mog2jRhv3QgbKIydzn361zajVV6eOZ/t5JSySBziJpvteyhzF3F0gkItzC5B/uAge9eTGunZCA41pHUnZq6FcdpCv7KnARUU1PxPsWmVqgWKI3OkJPKpMYhLSD0wVDqfQZ6VqW7pxO1EPimlRtPW/rzSUJb2z174KvfYGuZaq+S7u1RX5n/AAThE8kcQjGOHdIaqJBxhqChzwB/C4fP/WK9Fa8dC20DSGpcrAxmM1tnJGT2mB0PXGNvMVWM+GqQUCZxcQ48rACIo5snOwHI4M9awHrFGcCVrueuLshSClxUa3OAE43GVnpv03raF85L+lIYLfc1lcS3zx9HXpeOvaLYR4f9Q1FNTcQb2yyQ4u12BlWxU9JEmWEkD7jSMjmyfHI8agcixaXYj8kiya7YYKicuQ0hIOOuCcZqMzLNZXme0s1+QpZWB8NPY+HWkZ/ayUnHj0rSE5t+rb7f6yC1OB8X7R+2NRzVKlTXpRYTJe3cCQlJPyzzJ6eWOgFWwBiqp/R7f5tOXNnP3JoXjy5kJH/jVrV811Jyeplk2hwfh1pDzam3EhSFAhSSMgg1zrcoP+z/AIpx24mRCLyFNoKirMdw8qknzx3hvnoOtdG1Rn6Q7aUXWzPIADimXAVA77KGP4mtuk2P4rr8SRE+Mm44VqOneJeoNMoWfhHCpbSM7JKSCNv6q8ew8qusdKoeGhUf9IKCUOYEhlKlBO3WL0PnunNXyOlfR1PuhF/QxYpSlaAUpSgFKUoBWNcZbUCBImSFhtlhtTjiz0SkDJP0rJqAccZi4fDyeGlEF9bbRI8ioZ/IUBoOHcORqm+y9d3pACnFFm2skbNNDIyPXqP7R8a0vGTXy2nF6dsj5SobTZDatwf3YI8fP6edWJbA3pfQccuJA+z7aFuJI6qS3lWwz45rliZJdmTXpT5/WvuKcWrzUo5P5mvG0sPmtTK6e6jsjSWywWFpBiPpnT8a+rhtTb9dXjHs8Z3ogcwSXCDtkk/TG4yauGzcPIZaS/qqQ5f56lc61y1EtJOMYQ1nlA+Y+nSqm1U2uJonQ2pYCxzwEobKd8cwwoHr5oIPnkeVdGx3EPMNvNnKHEhSSfIjIr0aO2eZ+ctfph8FGY0W02+G2huJBjMIR9xLTQSE/LArLAx41+qV0EH5Kc7HBFRbUPDzTF/ClTbTHQ8pXOp+OnsnFH1UnGfepXSgKD0ik8NuJMvTs9xaoE8J+GfXgA9eQnfHmk+uKuoHNVf+kcYCbLbO1aQq4LfUGV82FJbAyvbxGeX6itNpPircbZZWHNS2uZJhfzbVyaTnnIOMKzsT13z4dDXjdS0ErWrK+fJpCWNmXQpQSMmueNZXI664lRosBaXoLTqI7KhukoBy4vyI+8fkBUn1jxRtV0sD0ViLfI6JGAiU0hLQWM7gKJPUZHSqxamp7GY1p6KYiexWXnnpKVPLZ8U5wlPjuEDJGBvvUdN0Uqs2TWHwhOWdkWloWIjVHF66aiijmt0DCWXRslSuzDacefdCj7j0q7h0qGcIYcGNoK1u2+KI4kt9q7k5UtzJBUT45x7DAqaCvYjFRSivBmKUpVgKUpQClKUANQDjeyt/h9OCIjkgpUhZKP8AlAKBKz6Adan9eUhSUMrU4MoAJUMZ2oCgJN+1Rqjh0Ysdy0KYQ0lMuQib2boQkjuKSvGCcDJyQR86qRxKm3FIWO8lRCt8/wAKtqLpK3Xe63R5NsNxjTyZzIiyPh5MRpxxXIORR5FDAz6eXSsGbwzUUL+BsepUqx3UvLiqHuQofwrGqCqbio7PfghyT8kaTqK4XvTlq0c0wyUpkBLTilHnWtSjyjfYAc+PkBXWUNrsIjDOebs20ozjGcDFU1wS0axa7nNlXqPy3mOrlZjuAK7FBAPPkd3mOcbHIHlmrqGyfatIxjHOCc5PtKhN64iQ9NXFqHqeFJgB7JZkIw824B1Pd7w6j8PjUhsuorRfGQ7abhHlJIzhtYKh8x1FWBtCcdajestb2TSMcLukgmQsZajNDmcc+Q8B6nArfS0urjOpjqCHlIIbURkJV4HFcjavs2pLdcn39SxpfxC19+U8CpLh8ML6e35CgNzr/WcziHc4bUW1FAjlwRmmQpx5wKwTzAeiM4A2361ILVF4sWK3MQ4kFS4qBlttamXSgfs/eyB6eH5VIOC7mmLdYO3RcY32q8SZReUELbHghOfw+vic/IWSm7W5QBE+Jg9D2yf868XWa6cZ9iryl7o0jFe5RuoI3E29WhUO9w20wu0ClLeUw0AQcjvEjHt/nmCv2ZEVtZk3S2h1KSoNsvKfKsdAC2lSQT6qFXDxeVO1BFTbYEi0Jt8ciQ6+7OQlalAHugeAAPv6YqoJdgXFTzKuVpcHNjDM5Czv6Dwru0c3KpOSUc+EVlyXtw+4kW1+DBts2CLUz3YsN0PB1pZSkAIKsDlV5BQ38zVopUCAR41yfpW2JbmuFUxEyHgInRoUZ6QpbZGcDCAkHrhXMCCCRnGD0JwyN1OkYab00+26nKWRII7Usgnk5x4K5cV153KktpSlSBSlKAUpSgFeE3Hwb+f3av4V71HdfS3ImlLgWFlDzrfYoWCBylWxO/kCT7UBWlkuZ01Zpd2aaU87H03bOzQRkKW4pYG2dxlQ8egrd2rWE93ULFpd5lFU59tSltpA5A+8lISRvslsD28a12s2Ux7HqdpsYDMW0tjxPKHcCtXYHXJXERYwAmFdHUnPjzSJJ28+tW+hhhNNkx022lriLeHluKSpyU40E5wFZYjrGR44DasH+tVijpUCC1t65kJynuvxXxsc8i23Wjv0+8P9bVPR0qHyaQeYmLcrdCucVUa4RWZLKurbqAoH2NVjqPgjaZklUrT8p61vZCko++2lWc5H4h7HbwFWzSoLlKRYPFvSiilhxi9xW0jCFudpkehVyrz7/WtpH4xW9K24WrLFcLUtwEOdswVNg+OUnCsexq1iM1jTrfEuDCmJ8ZmQ0oEFDqAoEHrsaAgzWkeGuqXPi4kS3yVrGT8JIU36klKFDf1xWyhcMdFwistWCMrn69spbv05yce1ai98HNNyz29n+Is80KK0PRnVEJV4d0nYZ8EkdNq0T8Liro/L0Sa3qKEgYLKkc7mBnflOFZwPwk9ehoCw4+h9KxnQ4zp+3IWnooR05FbeNbYMUp+GiMNcv3eRoDH5VWtj40Wx18Q9SwJNnlA4UVpK0ZyOuwUn3GNjvVh2i/2i8tFy03KLLSNj2LoUUn1HUUBscAdKYHlQHNfaAUpSgFKUoBSlKAVGNYOlxyBA72H3CVgY3TlLZG/T+dz7VJioDYmovcOeXrKMhKv1UKMFupB3BcK+XI8j2ZOfMetSuSs3iLZor9HbuKdUR3C24wfgmygHCkKCgo59cFBH/veL2qyyI951Nc48v9eHnpjISjPKUSZKeX1JwTU4tkITk6hwspEm6ZHOj90lpBHru0frUdgvKRKuhbWAFOPoURtkGdKyD9aszCLzsjb3VSUX5ycw4VOP2dElpBTjPw7vPnm3xntgPrU/R90VV7Mt2VZrLKkpbXJdhzYXO2jlzhBIIHhnsk1ZsV1L0Zp1GeVaApOfIjNVZrXtsetKxLtPZtltkzpJUGY7anF8oJOAM7AdTWs0rd5d0iPC5RW402O6W3mmnCtIyAtOCQPwqTnbrUGhvqUpQCvnKK+0oDUX3TNlv7fJeLZGlY+6paO+n5KG4+tV3eeCFuLqZWmrrLtkpBynnJcSNj0IIUD65Pyq26UBUEaXxN0pcG40uI3eba4oJQ9zKc7Pw7ygOcDO5ykgZ67GrPs0ybMhhy5W5UCQFFKmS6lwHHilQ6g+GQD5gVnkZr7QClKUApSlAYv2hD+OMH4pj4sICyx2g5wk5weXrjY/SskHNQ276XeevjMqO02427PZluPc3K7HU2nBwT1QoJAwN9z1B2mKc+NAQ692S6P6sauMcPLbSWOyeRL5BHSlX6xBbOykrBOepOw25Qa9oT7S79JDnOFuvqWjmOchALWPllCz7+tSl9aWmluKIAQCoknwFROwNhctora5Fx4iFkkgnneUpSwT6FI/tGrR5Mrn6Tw09MYttkmypTg7Fd4lJSpGTkuS1IT9VKH1rGu1lRbfjH44Jak8oAWQeV1Uhbqj8v1igPKvOUj/AHDiklHflxlqV0yTMQfrvUi1ID9lLKdj2rRB9e0TVuUYZxIjFvgOJ0/YUoJb5bisqwduV1LoAPjjK0//ACptpp1L+nrY6gqwqK394b/dFR5ll1GlLQqAwp53tIbvKTnAK0c59klR9q32mOVNnZaRy8jS3G0AZ2SlagBv44FVkb1vLZ6361m8W5UL4lyMFrQpS2wCSEqBKd9sHGPevtmtLFohCMw466oqK3XnlczjyzuVKPmfTAHQADArYV82qpqfaV5IksLfUwh5tTyBlTYWCpI8yOor1oBSlKAUpSgFKUoBSlKAUpSgFKUoDT6ow7alwlJ5hNWmKpOAcoWcL6/0Oasa1o7VdwdJJQ9JUhGRjAQAg490qr93VRevcdGAW4bSpBz4uKylH5dp9RS1o+CtDXN3lJb7RZH4lK7yj7kmrwOa974NCmADoaBDYcLaW3oyEKxkhKZKP8BW7vx/kjKVbhyWwk/LtUn/AArBDTrOn7U093VrfjFxIOcEuJWRn0O3tWfe08zEMZx/LWP+4GrIyb3RmssNsMNstJCW20hCEjokAYA/KvDTxUHLm2rGG5ygnBzsUIX/ABUdqy6w4CUR77JShKUiQyhwhIxzKSohSj64Uge3pUT4Lad+o3danU9uuF1tD0O03RVskuYAkpaDhSPEAHHUeOcitrX2szsIxorRFs0gy6YZcfmyN5Mx9RU46ck/IDc/PxzUnpSgFKUoBSlKAUpSgFKUoBSlKA//2Q=="/>
          <p:cNvSpPr>
            <a:spLocks noChangeAspect="1" noChangeArrowheads="1"/>
          </p:cNvSpPr>
          <p:nvPr/>
        </p:nvSpPr>
        <p:spPr bwMode="auto">
          <a:xfrm>
            <a:off x="63500" y="-538163"/>
            <a:ext cx="1123950" cy="1095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 name="Rectangle 2"/>
          <p:cNvSpPr>
            <a:spLocks noGrp="1" noChangeArrowheads="1"/>
          </p:cNvSpPr>
          <p:nvPr>
            <p:ph type="title"/>
          </p:nvPr>
        </p:nvSpPr>
        <p:spPr>
          <a:xfrm>
            <a:off x="0" y="16532"/>
            <a:ext cx="9144000" cy="5925324"/>
          </a:xfrm>
        </p:spPr>
        <p:txBody>
          <a:bodyPr anchor="ctr"/>
          <a:lstStyle/>
          <a:p>
            <a:pPr algn="ctr" eaLnBrk="1" hangingPunct="1">
              <a:defRPr/>
            </a:pPr>
            <a:r>
              <a:rPr lang="fr-FR" sz="3600" dirty="0">
                <a:effectLst>
                  <a:outerShdw blurRad="38100" dist="38100" dir="2700000" algn="tl">
                    <a:srgbClr val="000000">
                      <a:alpha val="43137"/>
                    </a:srgbClr>
                  </a:outerShdw>
                </a:effectLst>
                <a:latin typeface="+mj-lt"/>
              </a:rPr>
              <a:t>INTRODUCTION LAN &amp; </a:t>
            </a:r>
            <a:r>
              <a:rPr lang="fr-FR" sz="3600" dirty="0" smtClean="0">
                <a:effectLst>
                  <a:outerShdw blurRad="38100" dist="38100" dir="2700000" algn="tl">
                    <a:srgbClr val="000000">
                      <a:alpha val="43137"/>
                    </a:srgbClr>
                  </a:outerShdw>
                </a:effectLst>
                <a:latin typeface="+mj-lt"/>
              </a:rPr>
              <a:t>GTC</a:t>
            </a:r>
            <a:endParaRPr lang="fr-FR" sz="3600" dirty="0">
              <a:effectLst>
                <a:outerShdw blurRad="38100" dist="38100" dir="2700000" algn="tl">
                  <a:srgbClr val="000000">
                    <a:alpha val="43137"/>
                  </a:srgbClr>
                </a:outerShdw>
              </a:effectLst>
              <a:latin typeface="+mj-lt"/>
            </a:endParaRPr>
          </a:p>
        </p:txBody>
      </p:sp>
      <p:sp>
        <p:nvSpPr>
          <p:cNvPr id="10" name="Line 23"/>
          <p:cNvSpPr>
            <a:spLocks noChangeShapeType="1"/>
          </p:cNvSpPr>
          <p:nvPr/>
        </p:nvSpPr>
        <p:spPr bwMode="auto">
          <a:xfrm>
            <a:off x="2124529" y="3958443"/>
            <a:ext cx="3771900" cy="0"/>
          </a:xfrm>
          <a:prstGeom prst="line">
            <a:avLst/>
          </a:prstGeom>
          <a:noFill/>
          <a:ln w="12700">
            <a:solidFill>
              <a:srgbClr val="FF0000"/>
            </a:solidFill>
            <a:round/>
            <a:headEnd/>
            <a:tailEnd/>
          </a:ln>
        </p:spPr>
        <p:txBody>
          <a:bodyPr/>
          <a:lstStyle/>
          <a:p>
            <a:endParaRPr lang="en-US"/>
          </a:p>
        </p:txBody>
      </p:sp>
      <p:sp>
        <p:nvSpPr>
          <p:cNvPr id="11" name="Line 24"/>
          <p:cNvSpPr>
            <a:spLocks noChangeShapeType="1"/>
          </p:cNvSpPr>
          <p:nvPr/>
        </p:nvSpPr>
        <p:spPr bwMode="auto">
          <a:xfrm flipH="1">
            <a:off x="2810329" y="3964793"/>
            <a:ext cx="0" cy="793750"/>
          </a:xfrm>
          <a:prstGeom prst="line">
            <a:avLst/>
          </a:prstGeom>
          <a:noFill/>
          <a:ln w="12700">
            <a:solidFill>
              <a:srgbClr val="FF0000"/>
            </a:solidFill>
            <a:round/>
            <a:headEnd/>
            <a:tailEnd/>
          </a:ln>
        </p:spPr>
        <p:txBody>
          <a:bodyPr/>
          <a:lstStyle/>
          <a:p>
            <a:endParaRPr lang="en-US"/>
          </a:p>
        </p:txBody>
      </p:sp>
      <p:sp>
        <p:nvSpPr>
          <p:cNvPr id="12" name="Line 25"/>
          <p:cNvSpPr>
            <a:spLocks noChangeShapeType="1"/>
          </p:cNvSpPr>
          <p:nvPr/>
        </p:nvSpPr>
        <p:spPr bwMode="auto">
          <a:xfrm flipH="1">
            <a:off x="4067629" y="3964793"/>
            <a:ext cx="0" cy="679450"/>
          </a:xfrm>
          <a:prstGeom prst="line">
            <a:avLst/>
          </a:prstGeom>
          <a:noFill/>
          <a:ln w="12700">
            <a:solidFill>
              <a:srgbClr val="FF0000"/>
            </a:solidFill>
            <a:round/>
            <a:headEnd/>
            <a:tailEnd/>
          </a:ln>
        </p:spPr>
        <p:txBody>
          <a:bodyPr/>
          <a:lstStyle/>
          <a:p>
            <a:endParaRPr lang="en-US"/>
          </a:p>
        </p:txBody>
      </p:sp>
      <p:sp>
        <p:nvSpPr>
          <p:cNvPr id="13" name="Line 26"/>
          <p:cNvSpPr>
            <a:spLocks noChangeShapeType="1"/>
          </p:cNvSpPr>
          <p:nvPr/>
        </p:nvSpPr>
        <p:spPr bwMode="auto">
          <a:xfrm>
            <a:off x="5896429" y="3958443"/>
            <a:ext cx="571500" cy="0"/>
          </a:xfrm>
          <a:prstGeom prst="line">
            <a:avLst/>
          </a:prstGeom>
          <a:noFill/>
          <a:ln w="12700">
            <a:solidFill>
              <a:srgbClr val="FF0000"/>
            </a:solidFill>
            <a:prstDash val="dash"/>
            <a:round/>
            <a:headEnd/>
            <a:tailEnd/>
          </a:ln>
        </p:spPr>
        <p:txBody>
          <a:bodyPr/>
          <a:lstStyle/>
          <a:p>
            <a:endParaRPr lang="en-US"/>
          </a:p>
        </p:txBody>
      </p:sp>
      <p:sp>
        <p:nvSpPr>
          <p:cNvPr id="14" name="Line 27"/>
          <p:cNvSpPr>
            <a:spLocks noChangeShapeType="1"/>
          </p:cNvSpPr>
          <p:nvPr/>
        </p:nvSpPr>
        <p:spPr bwMode="auto">
          <a:xfrm flipH="1">
            <a:off x="5324929" y="3964793"/>
            <a:ext cx="1588" cy="679450"/>
          </a:xfrm>
          <a:prstGeom prst="line">
            <a:avLst/>
          </a:prstGeom>
          <a:noFill/>
          <a:ln w="9525">
            <a:solidFill>
              <a:srgbClr val="FF0000"/>
            </a:solidFill>
            <a:round/>
            <a:headEnd/>
            <a:tailEnd/>
          </a:ln>
        </p:spPr>
        <p:txBody>
          <a:bodyPr/>
          <a:lstStyle/>
          <a:p>
            <a:endParaRPr lang="en-US"/>
          </a:p>
        </p:txBody>
      </p:sp>
      <p:sp>
        <p:nvSpPr>
          <p:cNvPr id="15" name="Line 28"/>
          <p:cNvSpPr>
            <a:spLocks noChangeShapeType="1"/>
          </p:cNvSpPr>
          <p:nvPr/>
        </p:nvSpPr>
        <p:spPr bwMode="auto">
          <a:xfrm flipH="1">
            <a:off x="7039429" y="3964793"/>
            <a:ext cx="0" cy="793750"/>
          </a:xfrm>
          <a:prstGeom prst="line">
            <a:avLst/>
          </a:prstGeom>
          <a:noFill/>
          <a:ln w="12700">
            <a:solidFill>
              <a:srgbClr val="FF0000"/>
            </a:solidFill>
            <a:round/>
            <a:headEnd/>
            <a:tailEnd/>
          </a:ln>
        </p:spPr>
        <p:txBody>
          <a:bodyPr/>
          <a:lstStyle/>
          <a:p>
            <a:endParaRPr lang="en-US"/>
          </a:p>
        </p:txBody>
      </p:sp>
      <p:sp>
        <p:nvSpPr>
          <p:cNvPr id="16" name="Line 29"/>
          <p:cNvSpPr>
            <a:spLocks noChangeShapeType="1"/>
          </p:cNvSpPr>
          <p:nvPr/>
        </p:nvSpPr>
        <p:spPr bwMode="auto">
          <a:xfrm flipV="1">
            <a:off x="6467929" y="3958443"/>
            <a:ext cx="571500" cy="0"/>
          </a:xfrm>
          <a:prstGeom prst="line">
            <a:avLst/>
          </a:prstGeom>
          <a:noFill/>
          <a:ln w="12700">
            <a:solidFill>
              <a:srgbClr val="FF0000"/>
            </a:solidFill>
            <a:round/>
            <a:headEnd/>
            <a:tailEnd/>
          </a:ln>
        </p:spPr>
        <p:txBody>
          <a:bodyPr/>
          <a:lstStyle/>
          <a:p>
            <a:endParaRPr lang="en-US"/>
          </a:p>
        </p:txBody>
      </p:sp>
      <p:pic>
        <p:nvPicPr>
          <p:cNvPr id="17" name="Picture 30" descr="PGD4"/>
          <p:cNvPicPr>
            <a:picLocks noChangeAspect="1" noChangeArrowheads="1"/>
          </p:cNvPicPr>
          <p:nvPr/>
        </p:nvPicPr>
        <p:blipFill>
          <a:blip r:embed="rId3" cstate="print"/>
          <a:srcRect/>
          <a:stretch>
            <a:fillRect/>
          </a:stretch>
        </p:blipFill>
        <p:spPr bwMode="auto">
          <a:xfrm>
            <a:off x="1210129" y="3536168"/>
            <a:ext cx="971550" cy="673100"/>
          </a:xfrm>
          <a:prstGeom prst="rect">
            <a:avLst/>
          </a:prstGeom>
          <a:noFill/>
          <a:ln w="9525">
            <a:noFill/>
            <a:miter lim="800000"/>
            <a:headEnd/>
            <a:tailEnd/>
          </a:ln>
        </p:spPr>
      </p:pic>
      <p:pic>
        <p:nvPicPr>
          <p:cNvPr id="7" name="Picture 4" descr="hiref1007_2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9900" y="3958443"/>
            <a:ext cx="1047988" cy="157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hiref1007_2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8441" y="4011433"/>
            <a:ext cx="1047988" cy="157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 descr="hiref1007_2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3635" y="4011433"/>
            <a:ext cx="1047988" cy="157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descr="hiref1007_2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335" y="3972551"/>
            <a:ext cx="1047988" cy="157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16387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54276" name="Rectangle 4"/>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54277" name="Rectangle 5"/>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54278" name="Rectangle 6"/>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54279" name="Rectangle 7"/>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54280" name="Rectangle 8"/>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54281" name="Rectangle 9"/>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54282" name="Rectangle 10"/>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grpSp>
        <p:nvGrpSpPr>
          <p:cNvPr id="54283" name="Group 11"/>
          <p:cNvGrpSpPr>
            <a:grpSpLocks/>
          </p:cNvGrpSpPr>
          <p:nvPr/>
        </p:nvGrpSpPr>
        <p:grpSpPr bwMode="auto">
          <a:xfrm>
            <a:off x="685800" y="1981200"/>
            <a:ext cx="8077200" cy="1323975"/>
            <a:chOff x="432" y="1248"/>
            <a:chExt cx="5088" cy="834"/>
          </a:xfrm>
        </p:grpSpPr>
        <p:sp>
          <p:nvSpPr>
            <p:cNvPr id="54284" name="Text Box 12"/>
            <p:cNvSpPr txBox="1">
              <a:spLocks noChangeArrowheads="1"/>
            </p:cNvSpPr>
            <p:nvPr/>
          </p:nvSpPr>
          <p:spPr bwMode="auto">
            <a:xfrm>
              <a:off x="432" y="1248"/>
              <a:ext cx="206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pPr algn="ctr">
                <a:spcBef>
                  <a:spcPct val="50000"/>
                </a:spcBef>
              </a:pPr>
              <a:r>
                <a:rPr lang="en-GB" sz="2000" b="1">
                  <a:latin typeface="Arial" pitchFamily="34" charset="0"/>
                </a:rPr>
                <a:t>1)  LAN </a:t>
              </a:r>
              <a:endParaRPr lang="it-IT" sz="2000" b="1">
                <a:latin typeface="Arial" pitchFamily="34" charset="0"/>
              </a:endParaRPr>
            </a:p>
            <a:p>
              <a:pPr algn="ctr">
                <a:spcBef>
                  <a:spcPct val="50000"/>
                </a:spcBef>
              </a:pPr>
              <a:r>
                <a:rPr lang="en-GB" sz="2000">
                  <a:latin typeface="Arial" pitchFamily="34" charset="0"/>
                </a:rPr>
                <a:t>(Local Area Network)</a:t>
              </a:r>
              <a:endParaRPr lang="en-GB" sz="2000">
                <a:latin typeface="Arial" pitchFamily="34" charset="0"/>
                <a:sym typeface="Symbol" pitchFamily="18" charset="2"/>
              </a:endParaRPr>
            </a:p>
          </p:txBody>
        </p:sp>
        <p:sp>
          <p:nvSpPr>
            <p:cNvPr id="54285" name="Text Box 13"/>
            <p:cNvSpPr txBox="1">
              <a:spLocks noChangeArrowheads="1"/>
            </p:cNvSpPr>
            <p:nvPr/>
          </p:nvSpPr>
          <p:spPr bwMode="auto">
            <a:xfrm>
              <a:off x="3479" y="1248"/>
              <a:ext cx="2041"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pPr algn="ctr">
                <a:spcBef>
                  <a:spcPct val="50000"/>
                </a:spcBef>
              </a:pPr>
              <a:r>
                <a:rPr lang="it-IT" sz="2000" b="1" dirty="0">
                  <a:latin typeface="Arial" pitchFamily="34" charset="0"/>
                </a:rPr>
                <a:t>C</a:t>
              </a:r>
              <a:r>
                <a:rPr lang="en-GB" sz="2000" b="1" dirty="0" err="1" smtClean="0">
                  <a:latin typeface="Arial" pitchFamily="34" charset="0"/>
                </a:rPr>
                <a:t>onnexion</a:t>
              </a:r>
              <a:r>
                <a:rPr lang="it-IT" sz="2000" b="1" dirty="0" smtClean="0">
                  <a:latin typeface="Arial" pitchFamily="34" charset="0"/>
                </a:rPr>
                <a:t> inter-</a:t>
              </a:r>
              <a:r>
                <a:rPr lang="it-IT" sz="2000" b="1" dirty="0" err="1" smtClean="0">
                  <a:latin typeface="Arial" pitchFamily="34" charset="0"/>
                </a:rPr>
                <a:t>unités</a:t>
              </a:r>
              <a:r>
                <a:rPr lang="it-IT" sz="2000" b="1" dirty="0" smtClean="0">
                  <a:latin typeface="Arial" pitchFamily="34" charset="0"/>
                </a:rPr>
                <a:t> </a:t>
              </a:r>
              <a:r>
                <a:rPr lang="it-IT" sz="2000" b="1" dirty="0" err="1" smtClean="0">
                  <a:latin typeface="Arial" pitchFamily="34" charset="0"/>
                </a:rPr>
                <a:t>échange</a:t>
              </a:r>
              <a:r>
                <a:rPr lang="it-IT" sz="2000" b="1" dirty="0" smtClean="0">
                  <a:latin typeface="Arial" pitchFamily="34" charset="0"/>
                </a:rPr>
                <a:t> d’</a:t>
              </a:r>
              <a:r>
                <a:rPr lang="en-GB" sz="2000" b="1" smtClean="0">
                  <a:latin typeface="Arial" pitchFamily="34" charset="0"/>
                </a:rPr>
                <a:t>informations </a:t>
              </a:r>
              <a:r>
                <a:rPr lang="en-GB" sz="2000" b="1" dirty="0" err="1" smtClean="0">
                  <a:latin typeface="Arial" pitchFamily="34" charset="0"/>
                </a:rPr>
                <a:t>Maitre</a:t>
              </a:r>
              <a:r>
                <a:rPr lang="en-GB" sz="2000" b="1" dirty="0" smtClean="0">
                  <a:latin typeface="Arial" pitchFamily="34" charset="0"/>
                </a:rPr>
                <a:t>/</a:t>
              </a:r>
              <a:r>
                <a:rPr lang="en-GB" sz="2000" b="1" dirty="0" err="1" smtClean="0">
                  <a:latin typeface="Arial" pitchFamily="34" charset="0"/>
                </a:rPr>
                <a:t>esclave</a:t>
              </a:r>
              <a:r>
                <a:rPr lang="en-GB" sz="2000" b="1" dirty="0" smtClean="0">
                  <a:latin typeface="Arial" pitchFamily="34" charset="0"/>
                </a:rPr>
                <a:t>, mode </a:t>
              </a:r>
              <a:r>
                <a:rPr lang="en-GB" sz="2000" b="1" dirty="0" err="1" smtClean="0">
                  <a:latin typeface="Arial" pitchFamily="34" charset="0"/>
                </a:rPr>
                <a:t>secours</a:t>
              </a:r>
              <a:endParaRPr lang="en-GB" sz="2000" b="1" dirty="0">
                <a:latin typeface="Arial" pitchFamily="34" charset="0"/>
              </a:endParaRPr>
            </a:p>
          </p:txBody>
        </p:sp>
        <p:sp>
          <p:nvSpPr>
            <p:cNvPr id="54286" name="AutoShape 14"/>
            <p:cNvSpPr>
              <a:spLocks noChangeArrowheads="1"/>
            </p:cNvSpPr>
            <p:nvPr/>
          </p:nvSpPr>
          <p:spPr bwMode="auto">
            <a:xfrm>
              <a:off x="2496" y="1392"/>
              <a:ext cx="816" cy="288"/>
            </a:xfrm>
            <a:prstGeom prst="rightArrow">
              <a:avLst>
                <a:gd name="adj1" fmla="val 50000"/>
                <a:gd name="adj2" fmla="val 7083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54287" name="Group 15"/>
          <p:cNvGrpSpPr>
            <a:grpSpLocks/>
          </p:cNvGrpSpPr>
          <p:nvPr/>
        </p:nvGrpSpPr>
        <p:grpSpPr bwMode="auto">
          <a:xfrm>
            <a:off x="685800" y="3886201"/>
            <a:ext cx="8116888" cy="1169988"/>
            <a:chOff x="432" y="2448"/>
            <a:chExt cx="5113" cy="737"/>
          </a:xfrm>
        </p:grpSpPr>
        <p:sp>
          <p:nvSpPr>
            <p:cNvPr id="54288" name="AutoShape 16"/>
            <p:cNvSpPr>
              <a:spLocks noChangeArrowheads="1"/>
            </p:cNvSpPr>
            <p:nvPr/>
          </p:nvSpPr>
          <p:spPr bwMode="auto">
            <a:xfrm>
              <a:off x="2544" y="2592"/>
              <a:ext cx="816" cy="288"/>
            </a:xfrm>
            <a:prstGeom prst="rightArrow">
              <a:avLst>
                <a:gd name="adj1" fmla="val 50000"/>
                <a:gd name="adj2" fmla="val 7083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289" name="Text Box 17"/>
            <p:cNvSpPr txBox="1">
              <a:spLocks noChangeArrowheads="1"/>
            </p:cNvSpPr>
            <p:nvPr/>
          </p:nvSpPr>
          <p:spPr bwMode="auto">
            <a:xfrm>
              <a:off x="3504" y="2448"/>
              <a:ext cx="2041"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pPr algn="ctr">
                <a:spcBef>
                  <a:spcPct val="50000"/>
                </a:spcBef>
              </a:pPr>
              <a:r>
                <a:rPr lang="en-GB" sz="2000" b="1" dirty="0" err="1" smtClean="0">
                  <a:latin typeface="Arial" pitchFamily="34" charset="0"/>
                  <a:sym typeface="Symbol" pitchFamily="18" charset="2"/>
                </a:rPr>
                <a:t>Intégration</a:t>
              </a:r>
              <a:r>
                <a:rPr lang="en-GB" sz="2000" b="1" dirty="0" smtClean="0">
                  <a:latin typeface="Arial" pitchFamily="34" charset="0"/>
                  <a:sym typeface="Symbol" pitchFamily="18" charset="2"/>
                </a:rPr>
                <a:t> au </a:t>
              </a:r>
              <a:r>
                <a:rPr lang="en-GB" sz="2000" b="1" dirty="0" err="1" smtClean="0">
                  <a:latin typeface="Arial" pitchFamily="34" charset="0"/>
                  <a:sym typeface="Symbol" pitchFamily="18" charset="2"/>
                </a:rPr>
                <a:t>sein</a:t>
              </a:r>
              <a:r>
                <a:rPr lang="en-GB" sz="2000" b="1" dirty="0" smtClean="0">
                  <a:latin typeface="Arial" pitchFamily="34" charset="0"/>
                  <a:sym typeface="Symbol" pitchFamily="18" charset="2"/>
                </a:rPr>
                <a:t> d’un </a:t>
              </a:r>
              <a:r>
                <a:rPr lang="en-GB" sz="2000" b="1" dirty="0" err="1" smtClean="0">
                  <a:latin typeface="Arial" pitchFamily="34" charset="0"/>
                  <a:sym typeface="Symbol" pitchFamily="18" charset="2"/>
                </a:rPr>
                <a:t>systéme</a:t>
              </a:r>
              <a:r>
                <a:rPr lang="en-GB" sz="2000" b="1" dirty="0" smtClean="0">
                  <a:latin typeface="Arial" pitchFamily="34" charset="0"/>
                  <a:sym typeface="Symbol" pitchFamily="18" charset="2"/>
                </a:rPr>
                <a:t> de </a:t>
              </a:r>
              <a:r>
                <a:rPr lang="en-GB" sz="2000" b="1" dirty="0" err="1" smtClean="0">
                  <a:latin typeface="Arial" pitchFamily="34" charset="0"/>
                  <a:sym typeface="Symbol" pitchFamily="18" charset="2"/>
                </a:rPr>
                <a:t>contrôle</a:t>
              </a:r>
              <a:r>
                <a:rPr lang="en-GB" sz="2000" b="1" dirty="0" smtClean="0">
                  <a:latin typeface="Arial" pitchFamily="34" charset="0"/>
                  <a:sym typeface="Symbol" pitchFamily="18" charset="2"/>
                </a:rPr>
                <a:t> du </a:t>
              </a:r>
              <a:r>
                <a:rPr lang="en-GB" sz="2000" b="1" dirty="0" err="1" smtClean="0">
                  <a:latin typeface="Arial" pitchFamily="34" charset="0"/>
                  <a:sym typeface="Symbol" pitchFamily="18" charset="2"/>
                </a:rPr>
                <a:t>bâtiment</a:t>
              </a:r>
              <a:endParaRPr lang="en-GB" sz="2000" b="1" dirty="0">
                <a:latin typeface="Arial" pitchFamily="34" charset="0"/>
                <a:sym typeface="Symbol" pitchFamily="18" charset="2"/>
              </a:endParaRPr>
            </a:p>
          </p:txBody>
        </p:sp>
        <p:sp>
          <p:nvSpPr>
            <p:cNvPr id="54290" name="Text Box 18"/>
            <p:cNvSpPr txBox="1">
              <a:spLocks noChangeArrowheads="1"/>
            </p:cNvSpPr>
            <p:nvPr/>
          </p:nvSpPr>
          <p:spPr bwMode="auto">
            <a:xfrm>
              <a:off x="432" y="2448"/>
              <a:ext cx="2064"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pPr algn="ctr">
                <a:spcBef>
                  <a:spcPct val="50000"/>
                </a:spcBef>
              </a:pPr>
              <a:r>
                <a:rPr lang="en-GB" sz="2000" b="1" dirty="0">
                  <a:latin typeface="Arial" pitchFamily="34" charset="0"/>
                  <a:sym typeface="Symbol" pitchFamily="18" charset="2"/>
                </a:rPr>
                <a:t>2)  </a:t>
              </a:r>
              <a:r>
                <a:rPr lang="en-GB" sz="2000" b="1" dirty="0" smtClean="0">
                  <a:latin typeface="Arial" pitchFamily="34" charset="0"/>
                  <a:sym typeface="Symbol" pitchFamily="18" charset="2"/>
                </a:rPr>
                <a:t>GTC</a:t>
              </a:r>
              <a:endParaRPr lang="it-IT" sz="2000" b="1" dirty="0">
                <a:latin typeface="Arial" pitchFamily="34" charset="0"/>
                <a:sym typeface="Symbol" pitchFamily="18" charset="2"/>
              </a:endParaRPr>
            </a:p>
            <a:p>
              <a:pPr algn="ctr">
                <a:spcBef>
                  <a:spcPct val="50000"/>
                </a:spcBef>
              </a:pPr>
              <a:r>
                <a:rPr lang="en-GB" sz="2000" dirty="0" smtClean="0">
                  <a:latin typeface="Arial" pitchFamily="34" charset="0"/>
                  <a:sym typeface="Symbol" pitchFamily="18" charset="2"/>
                </a:rPr>
                <a:t>(</a:t>
              </a:r>
              <a:r>
                <a:rPr lang="en-GB" sz="2000" dirty="0" err="1" smtClean="0">
                  <a:latin typeface="Arial" pitchFamily="34" charset="0"/>
                  <a:sym typeface="Symbol" pitchFamily="18" charset="2"/>
                </a:rPr>
                <a:t>Gestion</a:t>
              </a:r>
              <a:r>
                <a:rPr lang="en-GB" sz="2000" dirty="0" smtClean="0">
                  <a:latin typeface="Arial" pitchFamily="34" charset="0"/>
                  <a:sym typeface="Symbol" pitchFamily="18" charset="2"/>
                </a:rPr>
                <a:t> technique </a:t>
              </a:r>
              <a:r>
                <a:rPr lang="en-GB" sz="2000" dirty="0" err="1" smtClean="0">
                  <a:latin typeface="Arial" pitchFamily="34" charset="0"/>
                  <a:sym typeface="Symbol" pitchFamily="18" charset="2"/>
                </a:rPr>
                <a:t>centralisée</a:t>
              </a:r>
              <a:r>
                <a:rPr lang="en-GB" sz="2000" dirty="0" smtClean="0">
                  <a:latin typeface="Arial" pitchFamily="34" charset="0"/>
                  <a:sym typeface="Symbol" pitchFamily="18" charset="2"/>
                </a:rPr>
                <a:t>) </a:t>
              </a:r>
              <a:endParaRPr lang="en-GB" sz="2000" dirty="0">
                <a:latin typeface="Arial" pitchFamily="34" charset="0"/>
                <a:sym typeface="Symbol" pitchFamily="18" charset="2"/>
              </a:endParaRPr>
            </a:p>
          </p:txBody>
        </p:sp>
      </p:grpSp>
      <p:sp>
        <p:nvSpPr>
          <p:cNvPr id="21" name="Titre 1"/>
          <p:cNvSpPr txBox="1">
            <a:spLocks/>
          </p:cNvSpPr>
          <p:nvPr/>
        </p:nvSpPr>
        <p:spPr bwMode="auto">
          <a:xfrm>
            <a:off x="609600" y="427038"/>
            <a:ext cx="8224838" cy="868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b="1" kern="1200">
                <a:solidFill>
                  <a:srgbClr val="C00000"/>
                </a:solidFill>
                <a:latin typeface="Arial Narrow" pitchFamily="34" charset="0"/>
                <a:ea typeface="+mj-ea"/>
                <a:cs typeface="Arial" pitchFamily="34" charset="0"/>
              </a:defRPr>
            </a:lvl1pPr>
            <a:lvl2pPr algn="l" rtl="0" eaLnBrk="0" fontAlgn="base" hangingPunct="0">
              <a:spcBef>
                <a:spcPct val="0"/>
              </a:spcBef>
              <a:spcAft>
                <a:spcPct val="0"/>
              </a:spcAft>
              <a:defRPr sz="3200" b="1">
                <a:solidFill>
                  <a:srgbClr val="C00000"/>
                </a:solidFill>
                <a:latin typeface="Arial Narrow" pitchFamily="34" charset="0"/>
                <a:cs typeface="Arial" charset="0"/>
              </a:defRPr>
            </a:lvl2pPr>
            <a:lvl3pPr algn="l" rtl="0" eaLnBrk="0" fontAlgn="base" hangingPunct="0">
              <a:spcBef>
                <a:spcPct val="0"/>
              </a:spcBef>
              <a:spcAft>
                <a:spcPct val="0"/>
              </a:spcAft>
              <a:defRPr sz="3200" b="1">
                <a:solidFill>
                  <a:srgbClr val="C00000"/>
                </a:solidFill>
                <a:latin typeface="Arial Narrow" pitchFamily="34" charset="0"/>
                <a:cs typeface="Arial" charset="0"/>
              </a:defRPr>
            </a:lvl3pPr>
            <a:lvl4pPr algn="l" rtl="0" eaLnBrk="0" fontAlgn="base" hangingPunct="0">
              <a:spcBef>
                <a:spcPct val="0"/>
              </a:spcBef>
              <a:spcAft>
                <a:spcPct val="0"/>
              </a:spcAft>
              <a:defRPr sz="3200" b="1">
                <a:solidFill>
                  <a:srgbClr val="C00000"/>
                </a:solidFill>
                <a:latin typeface="Arial Narrow" pitchFamily="34" charset="0"/>
                <a:cs typeface="Arial" charset="0"/>
              </a:defRPr>
            </a:lvl4pPr>
            <a:lvl5pPr algn="l" rtl="0" eaLnBrk="0" fontAlgn="base" hangingPunct="0">
              <a:spcBef>
                <a:spcPct val="0"/>
              </a:spcBef>
              <a:spcAft>
                <a:spcPct val="0"/>
              </a:spcAft>
              <a:defRPr sz="3200" b="1">
                <a:solidFill>
                  <a:srgbClr val="C00000"/>
                </a:solidFill>
                <a:latin typeface="Arial Narrow" pitchFamily="34"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dirty="0"/>
              <a:t>INTRODUCTION LAN &amp; </a:t>
            </a:r>
            <a:r>
              <a:rPr lang="fr-FR" dirty="0" smtClean="0"/>
              <a:t>GTC</a:t>
            </a:r>
            <a:endParaRPr lang="fr-FR" dirty="0"/>
          </a:p>
        </p:txBody>
      </p:sp>
    </p:spTree>
    <p:extLst>
      <p:ext uri="{BB962C8B-B14F-4D97-AF65-F5344CB8AC3E}">
        <p14:creationId xmlns:p14="http://schemas.microsoft.com/office/powerpoint/2010/main" val="3045889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83"/>
                                        </p:tgtEl>
                                        <p:attrNameLst>
                                          <p:attrName>style.visibility</p:attrName>
                                        </p:attrNameLst>
                                      </p:cBhvr>
                                      <p:to>
                                        <p:strVal val="visible"/>
                                      </p:to>
                                    </p:set>
                                    <p:anim calcmode="lin" valueType="num">
                                      <p:cBhvr additive="base">
                                        <p:cTn id="7" dur="500" fill="hold"/>
                                        <p:tgtEl>
                                          <p:spTgt spid="54283"/>
                                        </p:tgtEl>
                                        <p:attrNameLst>
                                          <p:attrName>ppt_x</p:attrName>
                                        </p:attrNameLst>
                                      </p:cBhvr>
                                      <p:tavLst>
                                        <p:tav tm="0">
                                          <p:val>
                                            <p:strVal val="#ppt_x"/>
                                          </p:val>
                                        </p:tav>
                                        <p:tav tm="100000">
                                          <p:val>
                                            <p:strVal val="#ppt_x"/>
                                          </p:val>
                                        </p:tav>
                                      </p:tavLst>
                                    </p:anim>
                                    <p:anim calcmode="lin" valueType="num">
                                      <p:cBhvr additive="base">
                                        <p:cTn id="8" dur="500" fill="hold"/>
                                        <p:tgtEl>
                                          <p:spTgt spid="5428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87"/>
                                        </p:tgtEl>
                                        <p:attrNameLst>
                                          <p:attrName>style.visibility</p:attrName>
                                        </p:attrNameLst>
                                      </p:cBhvr>
                                      <p:to>
                                        <p:strVal val="visible"/>
                                      </p:to>
                                    </p:set>
                                    <p:anim calcmode="lin" valueType="num">
                                      <p:cBhvr additive="base">
                                        <p:cTn id="13" dur="500" fill="hold"/>
                                        <p:tgtEl>
                                          <p:spTgt spid="54287"/>
                                        </p:tgtEl>
                                        <p:attrNameLst>
                                          <p:attrName>ppt_x</p:attrName>
                                        </p:attrNameLst>
                                      </p:cBhvr>
                                      <p:tavLst>
                                        <p:tav tm="0">
                                          <p:val>
                                            <p:strVal val="#ppt_x"/>
                                          </p:val>
                                        </p:tav>
                                        <p:tav tm="100000">
                                          <p:val>
                                            <p:strVal val="#ppt_x"/>
                                          </p:val>
                                        </p:tav>
                                      </p:tavLst>
                                    </p:anim>
                                    <p:anim calcmode="lin" valueType="num">
                                      <p:cBhvr additive="base">
                                        <p:cTn id="14" dur="500" fill="hold"/>
                                        <p:tgtEl>
                                          <p:spTgt spid="542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477963" y="1100138"/>
            <a:ext cx="914400" cy="0"/>
          </a:xfrm>
          <a:prstGeom prst="rect">
            <a:avLst/>
          </a:prstGeom>
          <a:noFill/>
          <a:ln w="9525">
            <a:noFill/>
            <a:miter lim="800000"/>
            <a:headEnd/>
            <a:tailEnd/>
          </a:ln>
          <a:effectLst/>
        </p:spPr>
        <p:txBody>
          <a:bodyPr wrap="none" anchor="ctr">
            <a:spAutoFit/>
          </a:bodyPr>
          <a:lstStyle/>
          <a:p>
            <a:endParaRPr lang="en-US"/>
          </a:p>
        </p:txBody>
      </p:sp>
      <p:sp>
        <p:nvSpPr>
          <p:cNvPr id="13" name="Rectangle 4"/>
          <p:cNvSpPr>
            <a:spLocks noChangeArrowheads="1"/>
          </p:cNvSpPr>
          <p:nvPr/>
        </p:nvSpPr>
        <p:spPr bwMode="auto">
          <a:xfrm>
            <a:off x="1477963" y="1100138"/>
            <a:ext cx="914400" cy="0"/>
          </a:xfrm>
          <a:prstGeom prst="rect">
            <a:avLst/>
          </a:prstGeom>
          <a:noFill/>
          <a:ln w="9525">
            <a:noFill/>
            <a:miter lim="800000"/>
            <a:headEnd/>
            <a:tailEnd/>
          </a:ln>
          <a:effectLst/>
        </p:spPr>
        <p:txBody>
          <a:bodyPr wrap="none" anchor="ctr">
            <a:spAutoFit/>
          </a:bodyPr>
          <a:lstStyle/>
          <a:p>
            <a:endParaRPr lang="en-US"/>
          </a:p>
        </p:txBody>
      </p:sp>
      <p:sp>
        <p:nvSpPr>
          <p:cNvPr id="16" name="Rectangle 5"/>
          <p:cNvSpPr>
            <a:spLocks noChangeArrowheads="1"/>
          </p:cNvSpPr>
          <p:nvPr/>
        </p:nvSpPr>
        <p:spPr bwMode="auto">
          <a:xfrm>
            <a:off x="1477963" y="1100138"/>
            <a:ext cx="914400" cy="0"/>
          </a:xfrm>
          <a:prstGeom prst="rect">
            <a:avLst/>
          </a:prstGeom>
          <a:noFill/>
          <a:ln w="9525">
            <a:noFill/>
            <a:miter lim="800000"/>
            <a:headEnd/>
            <a:tailEnd/>
          </a:ln>
          <a:effectLst/>
        </p:spPr>
        <p:txBody>
          <a:bodyPr wrap="none" anchor="ctr">
            <a:spAutoFit/>
          </a:bodyPr>
          <a:lstStyle/>
          <a:p>
            <a:endParaRPr lang="en-US"/>
          </a:p>
        </p:txBody>
      </p:sp>
      <p:sp>
        <p:nvSpPr>
          <p:cNvPr id="19" name="Rectangle 6"/>
          <p:cNvSpPr>
            <a:spLocks noChangeArrowheads="1"/>
          </p:cNvSpPr>
          <p:nvPr/>
        </p:nvSpPr>
        <p:spPr bwMode="auto">
          <a:xfrm>
            <a:off x="1477963" y="1100138"/>
            <a:ext cx="914400" cy="0"/>
          </a:xfrm>
          <a:prstGeom prst="rect">
            <a:avLst/>
          </a:prstGeom>
          <a:noFill/>
          <a:ln w="9525">
            <a:noFill/>
            <a:miter lim="800000"/>
            <a:headEnd/>
            <a:tailEnd/>
          </a:ln>
          <a:effectLst/>
        </p:spPr>
        <p:txBody>
          <a:bodyPr wrap="none" anchor="ctr">
            <a:spAutoFit/>
          </a:bodyPr>
          <a:lstStyle/>
          <a:p>
            <a:endParaRPr lang="en-US"/>
          </a:p>
        </p:txBody>
      </p:sp>
      <p:sp>
        <p:nvSpPr>
          <p:cNvPr id="20" name="Rectangle 7"/>
          <p:cNvSpPr>
            <a:spLocks noChangeArrowheads="1"/>
          </p:cNvSpPr>
          <p:nvPr/>
        </p:nvSpPr>
        <p:spPr bwMode="auto">
          <a:xfrm>
            <a:off x="1477963" y="1100138"/>
            <a:ext cx="914400" cy="0"/>
          </a:xfrm>
          <a:prstGeom prst="rect">
            <a:avLst/>
          </a:prstGeom>
          <a:noFill/>
          <a:ln w="9525">
            <a:noFill/>
            <a:miter lim="800000"/>
            <a:headEnd/>
            <a:tailEnd/>
          </a:ln>
          <a:effectLst/>
        </p:spPr>
        <p:txBody>
          <a:bodyPr wrap="none" anchor="ctr">
            <a:spAutoFit/>
          </a:bodyPr>
          <a:lstStyle/>
          <a:p>
            <a:endParaRPr lang="en-US"/>
          </a:p>
        </p:txBody>
      </p:sp>
      <p:sp>
        <p:nvSpPr>
          <p:cNvPr id="21" name="Rectangle 8"/>
          <p:cNvSpPr>
            <a:spLocks noChangeArrowheads="1"/>
          </p:cNvSpPr>
          <p:nvPr/>
        </p:nvSpPr>
        <p:spPr bwMode="auto">
          <a:xfrm>
            <a:off x="1477963" y="1100138"/>
            <a:ext cx="914400" cy="0"/>
          </a:xfrm>
          <a:prstGeom prst="rect">
            <a:avLst/>
          </a:prstGeom>
          <a:noFill/>
          <a:ln w="9525">
            <a:noFill/>
            <a:miter lim="800000"/>
            <a:headEnd/>
            <a:tailEnd/>
          </a:ln>
          <a:effectLst/>
        </p:spPr>
        <p:txBody>
          <a:bodyPr wrap="none" anchor="ctr">
            <a:spAutoFit/>
          </a:bodyPr>
          <a:lstStyle/>
          <a:p>
            <a:endParaRPr lang="en-US"/>
          </a:p>
        </p:txBody>
      </p:sp>
      <p:sp>
        <p:nvSpPr>
          <p:cNvPr id="22" name="Rectangle 9"/>
          <p:cNvSpPr>
            <a:spLocks noChangeArrowheads="1"/>
          </p:cNvSpPr>
          <p:nvPr/>
        </p:nvSpPr>
        <p:spPr bwMode="auto">
          <a:xfrm>
            <a:off x="1477963" y="1100138"/>
            <a:ext cx="914400" cy="0"/>
          </a:xfrm>
          <a:prstGeom prst="rect">
            <a:avLst/>
          </a:prstGeom>
          <a:noFill/>
          <a:ln w="9525">
            <a:noFill/>
            <a:miter lim="800000"/>
            <a:headEnd/>
            <a:tailEnd/>
          </a:ln>
          <a:effectLst/>
        </p:spPr>
        <p:txBody>
          <a:bodyPr wrap="none" anchor="ctr">
            <a:spAutoFit/>
          </a:bodyPr>
          <a:lstStyle/>
          <a:p>
            <a:endParaRPr lang="en-US"/>
          </a:p>
        </p:txBody>
      </p:sp>
      <p:sp>
        <p:nvSpPr>
          <p:cNvPr id="23" name="Rectangle 10"/>
          <p:cNvSpPr>
            <a:spLocks noChangeArrowheads="1"/>
          </p:cNvSpPr>
          <p:nvPr/>
        </p:nvSpPr>
        <p:spPr bwMode="auto">
          <a:xfrm>
            <a:off x="1477963" y="1100138"/>
            <a:ext cx="914400" cy="0"/>
          </a:xfrm>
          <a:prstGeom prst="rect">
            <a:avLst/>
          </a:prstGeom>
          <a:noFill/>
          <a:ln w="9525">
            <a:noFill/>
            <a:miter lim="800000"/>
            <a:headEnd/>
            <a:tailEnd/>
          </a:ln>
          <a:effectLst/>
        </p:spPr>
        <p:txBody>
          <a:bodyPr wrap="none" anchor="ctr">
            <a:spAutoFit/>
          </a:bodyPr>
          <a:lstStyle/>
          <a:p>
            <a:endParaRPr lang="en-US"/>
          </a:p>
        </p:txBody>
      </p:sp>
      <p:sp>
        <p:nvSpPr>
          <p:cNvPr id="25" name="Text Box 20"/>
          <p:cNvSpPr txBox="1">
            <a:spLocks noChangeArrowheads="1"/>
          </p:cNvSpPr>
          <p:nvPr/>
        </p:nvSpPr>
        <p:spPr bwMode="auto">
          <a:xfrm>
            <a:off x="395288" y="1557338"/>
            <a:ext cx="8324452" cy="2723823"/>
          </a:xfrm>
          <a:prstGeom prst="rect">
            <a:avLst/>
          </a:prstGeom>
          <a:noFill/>
          <a:ln w="12700">
            <a:noFill/>
            <a:miter lim="800000"/>
            <a:headEnd/>
            <a:tailEnd/>
          </a:ln>
          <a:effectLst/>
        </p:spPr>
        <p:txBody>
          <a:bodyPr wrap="square">
            <a:spAutoFit/>
          </a:bodyPr>
          <a:lstStyle/>
          <a:p>
            <a:pPr>
              <a:spcBef>
                <a:spcPct val="50000"/>
              </a:spcBef>
              <a:buFontTx/>
              <a:buChar char="•"/>
            </a:pPr>
            <a:r>
              <a:rPr lang="it-IT" dirty="0">
                <a:solidFill>
                  <a:schemeClr val="tx1"/>
                </a:solidFill>
              </a:rPr>
              <a:t> </a:t>
            </a:r>
            <a:r>
              <a:rPr lang="it-IT" dirty="0" smtClean="0">
                <a:solidFill>
                  <a:schemeClr val="tx1"/>
                </a:solidFill>
              </a:rPr>
              <a:t>Nbre maxi. d’unités connectées </a:t>
            </a:r>
            <a:r>
              <a:rPr lang="it-IT" dirty="0">
                <a:solidFill>
                  <a:schemeClr val="tx1"/>
                </a:solidFill>
              </a:rPr>
              <a:t>: 8 (7 </a:t>
            </a:r>
            <a:r>
              <a:rPr lang="it-IT" dirty="0" smtClean="0">
                <a:solidFill>
                  <a:schemeClr val="tx1"/>
                </a:solidFill>
              </a:rPr>
              <a:t>en cas d’afficheur PGD3)</a:t>
            </a:r>
            <a:endParaRPr lang="it-IT" dirty="0">
              <a:solidFill>
                <a:schemeClr val="tx1"/>
              </a:solidFill>
            </a:endParaRPr>
          </a:p>
          <a:p>
            <a:pPr>
              <a:spcBef>
                <a:spcPct val="50000"/>
              </a:spcBef>
              <a:buFontTx/>
              <a:buChar char="•"/>
            </a:pPr>
            <a:r>
              <a:rPr lang="it-IT" dirty="0"/>
              <a:t> </a:t>
            </a:r>
            <a:r>
              <a:rPr lang="it-IT" dirty="0" smtClean="0"/>
              <a:t>Rotation de la machine de secours </a:t>
            </a:r>
          </a:p>
          <a:p>
            <a:pPr>
              <a:spcBef>
                <a:spcPct val="50000"/>
              </a:spcBef>
              <a:buFontTx/>
              <a:buChar char="•"/>
            </a:pPr>
            <a:r>
              <a:rPr lang="it-IT" dirty="0" smtClean="0">
                <a:solidFill>
                  <a:schemeClr val="tx1"/>
                </a:solidFill>
              </a:rPr>
              <a:t> </a:t>
            </a:r>
            <a:r>
              <a:rPr lang="it-IT" dirty="0" smtClean="0"/>
              <a:t>Rotation de la machine de secours :</a:t>
            </a:r>
            <a:r>
              <a:rPr lang="it-IT" dirty="0" smtClean="0">
                <a:solidFill>
                  <a:schemeClr val="tx1"/>
                </a:solidFill>
              </a:rPr>
              <a:t> automatique, zones horaires, temps de        </a:t>
            </a:r>
          </a:p>
          <a:p>
            <a:pPr>
              <a:spcBef>
                <a:spcPct val="50000"/>
              </a:spcBef>
            </a:pPr>
            <a:r>
              <a:rPr lang="it-IT" dirty="0" smtClean="0"/>
              <a:t>  </a:t>
            </a:r>
            <a:r>
              <a:rPr lang="it-IT" dirty="0" smtClean="0">
                <a:solidFill>
                  <a:schemeClr val="tx1"/>
                </a:solidFill>
              </a:rPr>
              <a:t>fonctionnement.</a:t>
            </a:r>
            <a:endParaRPr lang="it-IT" dirty="0">
              <a:solidFill>
                <a:schemeClr val="tx1"/>
              </a:solidFill>
            </a:endParaRPr>
          </a:p>
          <a:p>
            <a:pPr>
              <a:spcBef>
                <a:spcPct val="50000"/>
              </a:spcBef>
              <a:buFontTx/>
              <a:buChar char="•"/>
            </a:pPr>
            <a:r>
              <a:rPr lang="it-IT" dirty="0">
                <a:solidFill>
                  <a:schemeClr val="tx1"/>
                </a:solidFill>
              </a:rPr>
              <a:t> </a:t>
            </a:r>
            <a:r>
              <a:rPr lang="it-IT" dirty="0" smtClean="0">
                <a:solidFill>
                  <a:schemeClr val="tx1"/>
                </a:solidFill>
              </a:rPr>
              <a:t>Fonction du maitre : 	- éviter le fonctionnement en opposition. </a:t>
            </a:r>
            <a:endParaRPr lang="it-IT" dirty="0">
              <a:solidFill>
                <a:schemeClr val="tx1"/>
              </a:solidFill>
            </a:endParaRPr>
          </a:p>
          <a:p>
            <a:pPr marL="2286000" lvl="4">
              <a:spcBef>
                <a:spcPct val="50000"/>
              </a:spcBef>
            </a:pPr>
            <a:r>
              <a:rPr lang="it-IT" dirty="0">
                <a:solidFill>
                  <a:schemeClr val="tx1"/>
                </a:solidFill>
              </a:rPr>
              <a:t>     </a:t>
            </a:r>
            <a:r>
              <a:rPr lang="it-IT" dirty="0" smtClean="0">
                <a:solidFill>
                  <a:schemeClr val="tx1"/>
                </a:solidFill>
              </a:rPr>
              <a:t>	- La sonde du maitre doit être positionnée dans une       	  position intermédiaire.</a:t>
            </a:r>
            <a:endParaRPr lang="it-IT" dirty="0">
              <a:solidFill>
                <a:schemeClr val="tx1"/>
              </a:solidFill>
            </a:endParaRPr>
          </a:p>
        </p:txBody>
      </p:sp>
      <p:sp>
        <p:nvSpPr>
          <p:cNvPr id="28" name="Line 23"/>
          <p:cNvSpPr>
            <a:spLocks noChangeShapeType="1"/>
          </p:cNvSpPr>
          <p:nvPr/>
        </p:nvSpPr>
        <p:spPr bwMode="auto">
          <a:xfrm>
            <a:off x="1460500" y="4451350"/>
            <a:ext cx="3771900" cy="0"/>
          </a:xfrm>
          <a:prstGeom prst="line">
            <a:avLst/>
          </a:prstGeom>
          <a:noFill/>
          <a:ln w="12700">
            <a:solidFill>
              <a:srgbClr val="FF0000"/>
            </a:solidFill>
            <a:round/>
            <a:headEnd/>
            <a:tailEnd/>
          </a:ln>
        </p:spPr>
        <p:txBody>
          <a:bodyPr/>
          <a:lstStyle/>
          <a:p>
            <a:endParaRPr lang="en-US"/>
          </a:p>
        </p:txBody>
      </p:sp>
      <p:sp>
        <p:nvSpPr>
          <p:cNvPr id="29" name="Line 24"/>
          <p:cNvSpPr>
            <a:spLocks noChangeShapeType="1"/>
          </p:cNvSpPr>
          <p:nvPr/>
        </p:nvSpPr>
        <p:spPr bwMode="auto">
          <a:xfrm flipH="1">
            <a:off x="2146300" y="4457700"/>
            <a:ext cx="0" cy="793750"/>
          </a:xfrm>
          <a:prstGeom prst="line">
            <a:avLst/>
          </a:prstGeom>
          <a:noFill/>
          <a:ln w="12700">
            <a:solidFill>
              <a:srgbClr val="FF0000"/>
            </a:solidFill>
            <a:round/>
            <a:headEnd/>
            <a:tailEnd/>
          </a:ln>
        </p:spPr>
        <p:txBody>
          <a:bodyPr/>
          <a:lstStyle/>
          <a:p>
            <a:endParaRPr lang="en-US"/>
          </a:p>
        </p:txBody>
      </p:sp>
      <p:sp>
        <p:nvSpPr>
          <p:cNvPr id="30" name="Line 25"/>
          <p:cNvSpPr>
            <a:spLocks noChangeShapeType="1"/>
          </p:cNvSpPr>
          <p:nvPr/>
        </p:nvSpPr>
        <p:spPr bwMode="auto">
          <a:xfrm flipH="1">
            <a:off x="3403600" y="4457700"/>
            <a:ext cx="0" cy="679450"/>
          </a:xfrm>
          <a:prstGeom prst="line">
            <a:avLst/>
          </a:prstGeom>
          <a:noFill/>
          <a:ln w="12700">
            <a:solidFill>
              <a:srgbClr val="FF0000"/>
            </a:solidFill>
            <a:round/>
            <a:headEnd/>
            <a:tailEnd/>
          </a:ln>
        </p:spPr>
        <p:txBody>
          <a:bodyPr/>
          <a:lstStyle/>
          <a:p>
            <a:endParaRPr lang="en-US"/>
          </a:p>
        </p:txBody>
      </p:sp>
      <p:sp>
        <p:nvSpPr>
          <p:cNvPr id="31" name="Line 26"/>
          <p:cNvSpPr>
            <a:spLocks noChangeShapeType="1"/>
          </p:cNvSpPr>
          <p:nvPr/>
        </p:nvSpPr>
        <p:spPr bwMode="auto">
          <a:xfrm>
            <a:off x="5232400" y="4451350"/>
            <a:ext cx="571500" cy="0"/>
          </a:xfrm>
          <a:prstGeom prst="line">
            <a:avLst/>
          </a:prstGeom>
          <a:noFill/>
          <a:ln w="12700">
            <a:solidFill>
              <a:srgbClr val="FF0000"/>
            </a:solidFill>
            <a:prstDash val="dash"/>
            <a:round/>
            <a:headEnd/>
            <a:tailEnd/>
          </a:ln>
        </p:spPr>
        <p:txBody>
          <a:bodyPr/>
          <a:lstStyle/>
          <a:p>
            <a:endParaRPr lang="en-US"/>
          </a:p>
        </p:txBody>
      </p:sp>
      <p:sp>
        <p:nvSpPr>
          <p:cNvPr id="32" name="Line 27"/>
          <p:cNvSpPr>
            <a:spLocks noChangeShapeType="1"/>
          </p:cNvSpPr>
          <p:nvPr/>
        </p:nvSpPr>
        <p:spPr bwMode="auto">
          <a:xfrm flipH="1">
            <a:off x="4660900" y="4457700"/>
            <a:ext cx="1588" cy="679450"/>
          </a:xfrm>
          <a:prstGeom prst="line">
            <a:avLst/>
          </a:prstGeom>
          <a:noFill/>
          <a:ln w="9525">
            <a:solidFill>
              <a:srgbClr val="FF0000"/>
            </a:solidFill>
            <a:round/>
            <a:headEnd/>
            <a:tailEnd/>
          </a:ln>
        </p:spPr>
        <p:txBody>
          <a:bodyPr/>
          <a:lstStyle/>
          <a:p>
            <a:endParaRPr lang="en-US"/>
          </a:p>
        </p:txBody>
      </p:sp>
      <p:sp>
        <p:nvSpPr>
          <p:cNvPr id="33" name="Line 28"/>
          <p:cNvSpPr>
            <a:spLocks noChangeShapeType="1"/>
          </p:cNvSpPr>
          <p:nvPr/>
        </p:nvSpPr>
        <p:spPr bwMode="auto">
          <a:xfrm flipH="1">
            <a:off x="6375400" y="4457700"/>
            <a:ext cx="0" cy="793750"/>
          </a:xfrm>
          <a:prstGeom prst="line">
            <a:avLst/>
          </a:prstGeom>
          <a:noFill/>
          <a:ln w="12700">
            <a:solidFill>
              <a:srgbClr val="FF0000"/>
            </a:solidFill>
            <a:round/>
            <a:headEnd/>
            <a:tailEnd/>
          </a:ln>
        </p:spPr>
        <p:txBody>
          <a:bodyPr/>
          <a:lstStyle/>
          <a:p>
            <a:endParaRPr lang="en-US"/>
          </a:p>
        </p:txBody>
      </p:sp>
      <p:sp>
        <p:nvSpPr>
          <p:cNvPr id="34" name="Line 29"/>
          <p:cNvSpPr>
            <a:spLocks noChangeShapeType="1"/>
          </p:cNvSpPr>
          <p:nvPr/>
        </p:nvSpPr>
        <p:spPr bwMode="auto">
          <a:xfrm flipV="1">
            <a:off x="5803900" y="4451350"/>
            <a:ext cx="571500" cy="0"/>
          </a:xfrm>
          <a:prstGeom prst="line">
            <a:avLst/>
          </a:prstGeom>
          <a:noFill/>
          <a:ln w="12700">
            <a:solidFill>
              <a:srgbClr val="FF0000"/>
            </a:solidFill>
            <a:round/>
            <a:headEnd/>
            <a:tailEnd/>
          </a:ln>
        </p:spPr>
        <p:txBody>
          <a:bodyPr/>
          <a:lstStyle/>
          <a:p>
            <a:endParaRPr lang="en-US"/>
          </a:p>
        </p:txBody>
      </p:sp>
      <p:pic>
        <p:nvPicPr>
          <p:cNvPr id="35" name="Picture 30" descr="PGD4"/>
          <p:cNvPicPr>
            <a:picLocks noChangeAspect="1" noChangeArrowheads="1"/>
          </p:cNvPicPr>
          <p:nvPr/>
        </p:nvPicPr>
        <p:blipFill>
          <a:blip r:embed="rId3" cstate="print"/>
          <a:srcRect/>
          <a:stretch>
            <a:fillRect/>
          </a:stretch>
        </p:blipFill>
        <p:spPr bwMode="auto">
          <a:xfrm>
            <a:off x="546100" y="4029075"/>
            <a:ext cx="971550" cy="673100"/>
          </a:xfrm>
          <a:prstGeom prst="rect">
            <a:avLst/>
          </a:prstGeom>
          <a:noFill/>
          <a:ln w="9525">
            <a:noFill/>
            <a:miter lim="800000"/>
            <a:headEnd/>
            <a:tailEnd/>
          </a:ln>
        </p:spPr>
      </p:pic>
      <p:sp>
        <p:nvSpPr>
          <p:cNvPr id="50" name="Text Box 45"/>
          <p:cNvSpPr txBox="1">
            <a:spLocks noChangeArrowheads="1"/>
          </p:cNvSpPr>
          <p:nvPr/>
        </p:nvSpPr>
        <p:spPr bwMode="auto">
          <a:xfrm>
            <a:off x="1576410" y="4197100"/>
            <a:ext cx="2087563" cy="307240"/>
          </a:xfrm>
          <a:prstGeom prst="rect">
            <a:avLst/>
          </a:prstGeom>
          <a:noFill/>
          <a:ln w="9525">
            <a:noFill/>
            <a:miter lim="800000"/>
            <a:headEnd/>
            <a:tailEnd/>
          </a:ln>
        </p:spPr>
        <p:txBody>
          <a:bodyPr lIns="0" tIns="0" rIns="0" bIns="0"/>
          <a:lstStyle/>
          <a:p>
            <a:r>
              <a:rPr lang="it-IT" sz="1600" i="1" dirty="0" smtClean="0">
                <a:solidFill>
                  <a:schemeClr val="tx1"/>
                </a:solidFill>
              </a:rPr>
              <a:t>Réseau local </a:t>
            </a:r>
            <a:endParaRPr lang="it-IT" sz="1600" dirty="0">
              <a:solidFill>
                <a:schemeClr val="tx1"/>
              </a:solidFill>
            </a:endParaRPr>
          </a:p>
        </p:txBody>
      </p:sp>
      <p:sp>
        <p:nvSpPr>
          <p:cNvPr id="51" name="Text Box 46"/>
          <p:cNvSpPr txBox="1">
            <a:spLocks noChangeArrowheads="1"/>
          </p:cNvSpPr>
          <p:nvPr/>
        </p:nvSpPr>
        <p:spPr bwMode="auto">
          <a:xfrm>
            <a:off x="3059113" y="5829300"/>
            <a:ext cx="936625" cy="336550"/>
          </a:xfrm>
          <a:prstGeom prst="rect">
            <a:avLst/>
          </a:prstGeom>
          <a:noFill/>
          <a:ln w="12700">
            <a:noFill/>
            <a:miter lim="800000"/>
            <a:headEnd/>
            <a:tailEnd/>
          </a:ln>
          <a:effectLst/>
        </p:spPr>
        <p:txBody>
          <a:bodyPr>
            <a:spAutoFit/>
          </a:bodyPr>
          <a:lstStyle/>
          <a:p>
            <a:pPr>
              <a:spcBef>
                <a:spcPct val="50000"/>
              </a:spcBef>
            </a:pPr>
            <a:r>
              <a:rPr lang="it-IT" sz="1600" dirty="0" smtClean="0"/>
              <a:t>Unité </a:t>
            </a:r>
            <a:r>
              <a:rPr lang="it-IT" sz="1600" dirty="0" smtClean="0">
                <a:solidFill>
                  <a:schemeClr val="tx1"/>
                </a:solidFill>
              </a:rPr>
              <a:t>2</a:t>
            </a:r>
            <a:endParaRPr lang="it-IT" sz="1600" dirty="0">
              <a:solidFill>
                <a:schemeClr val="tx1"/>
              </a:solidFill>
            </a:endParaRPr>
          </a:p>
        </p:txBody>
      </p:sp>
      <p:sp>
        <p:nvSpPr>
          <p:cNvPr id="52" name="Text Box 47"/>
          <p:cNvSpPr txBox="1">
            <a:spLocks noChangeArrowheads="1"/>
          </p:cNvSpPr>
          <p:nvPr/>
        </p:nvSpPr>
        <p:spPr bwMode="auto">
          <a:xfrm>
            <a:off x="4354513" y="5829300"/>
            <a:ext cx="936625" cy="336550"/>
          </a:xfrm>
          <a:prstGeom prst="rect">
            <a:avLst/>
          </a:prstGeom>
          <a:noFill/>
          <a:ln w="12700">
            <a:noFill/>
            <a:miter lim="800000"/>
            <a:headEnd/>
            <a:tailEnd/>
          </a:ln>
          <a:effectLst/>
        </p:spPr>
        <p:txBody>
          <a:bodyPr>
            <a:spAutoFit/>
          </a:bodyPr>
          <a:lstStyle/>
          <a:p>
            <a:pPr>
              <a:spcBef>
                <a:spcPct val="50000"/>
              </a:spcBef>
            </a:pPr>
            <a:r>
              <a:rPr lang="it-IT" sz="1600" dirty="0"/>
              <a:t>Unit 3</a:t>
            </a:r>
          </a:p>
        </p:txBody>
      </p:sp>
      <p:sp>
        <p:nvSpPr>
          <p:cNvPr id="53" name="Text Box 48"/>
          <p:cNvSpPr txBox="1">
            <a:spLocks noChangeArrowheads="1"/>
          </p:cNvSpPr>
          <p:nvPr/>
        </p:nvSpPr>
        <p:spPr bwMode="auto">
          <a:xfrm>
            <a:off x="1762125" y="5829300"/>
            <a:ext cx="936625" cy="336550"/>
          </a:xfrm>
          <a:prstGeom prst="rect">
            <a:avLst/>
          </a:prstGeom>
          <a:noFill/>
          <a:ln w="12700">
            <a:noFill/>
            <a:miter lim="800000"/>
            <a:headEnd/>
            <a:tailEnd/>
          </a:ln>
          <a:effectLst/>
        </p:spPr>
        <p:txBody>
          <a:bodyPr>
            <a:spAutoFit/>
          </a:bodyPr>
          <a:lstStyle/>
          <a:p>
            <a:pPr>
              <a:spcBef>
                <a:spcPct val="50000"/>
              </a:spcBef>
            </a:pPr>
            <a:r>
              <a:rPr lang="it-IT" sz="1600" dirty="0"/>
              <a:t>Unit 1</a:t>
            </a:r>
          </a:p>
        </p:txBody>
      </p:sp>
      <p:sp>
        <p:nvSpPr>
          <p:cNvPr id="54" name="Text Box 49"/>
          <p:cNvSpPr txBox="1">
            <a:spLocks noChangeArrowheads="1"/>
          </p:cNvSpPr>
          <p:nvPr/>
        </p:nvSpPr>
        <p:spPr bwMode="auto">
          <a:xfrm>
            <a:off x="6011863" y="5829300"/>
            <a:ext cx="936625" cy="336550"/>
          </a:xfrm>
          <a:prstGeom prst="rect">
            <a:avLst/>
          </a:prstGeom>
          <a:noFill/>
          <a:ln w="12700">
            <a:noFill/>
            <a:miter lim="800000"/>
            <a:headEnd/>
            <a:tailEnd/>
          </a:ln>
          <a:effectLst/>
        </p:spPr>
        <p:txBody>
          <a:bodyPr>
            <a:spAutoFit/>
          </a:bodyPr>
          <a:lstStyle/>
          <a:p>
            <a:pPr>
              <a:spcBef>
                <a:spcPct val="50000"/>
              </a:spcBef>
            </a:pPr>
            <a:r>
              <a:rPr lang="it-IT" sz="1600" dirty="0" smtClean="0">
                <a:solidFill>
                  <a:schemeClr val="tx1"/>
                </a:solidFill>
              </a:rPr>
              <a:t>Unité </a:t>
            </a:r>
            <a:r>
              <a:rPr lang="it-IT" sz="1600" dirty="0">
                <a:solidFill>
                  <a:schemeClr val="tx1"/>
                </a:solidFill>
              </a:rPr>
              <a:t>8</a:t>
            </a:r>
          </a:p>
        </p:txBody>
      </p:sp>
      <p:sp>
        <p:nvSpPr>
          <p:cNvPr id="55" name="Titre 1"/>
          <p:cNvSpPr txBox="1">
            <a:spLocks/>
          </p:cNvSpPr>
          <p:nvPr/>
        </p:nvSpPr>
        <p:spPr bwMode="auto">
          <a:xfrm>
            <a:off x="609600" y="427038"/>
            <a:ext cx="8224838" cy="868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b="1" kern="1200">
                <a:solidFill>
                  <a:srgbClr val="C00000"/>
                </a:solidFill>
                <a:latin typeface="Arial Narrow" pitchFamily="34" charset="0"/>
                <a:ea typeface="+mj-ea"/>
                <a:cs typeface="Arial" pitchFamily="34" charset="0"/>
              </a:defRPr>
            </a:lvl1pPr>
            <a:lvl2pPr algn="l" rtl="0" eaLnBrk="0" fontAlgn="base" hangingPunct="0">
              <a:spcBef>
                <a:spcPct val="0"/>
              </a:spcBef>
              <a:spcAft>
                <a:spcPct val="0"/>
              </a:spcAft>
              <a:defRPr sz="3200" b="1">
                <a:solidFill>
                  <a:srgbClr val="C00000"/>
                </a:solidFill>
                <a:latin typeface="Arial Narrow" pitchFamily="34" charset="0"/>
                <a:cs typeface="Arial" charset="0"/>
              </a:defRPr>
            </a:lvl2pPr>
            <a:lvl3pPr algn="l" rtl="0" eaLnBrk="0" fontAlgn="base" hangingPunct="0">
              <a:spcBef>
                <a:spcPct val="0"/>
              </a:spcBef>
              <a:spcAft>
                <a:spcPct val="0"/>
              </a:spcAft>
              <a:defRPr sz="3200" b="1">
                <a:solidFill>
                  <a:srgbClr val="C00000"/>
                </a:solidFill>
                <a:latin typeface="Arial Narrow" pitchFamily="34" charset="0"/>
                <a:cs typeface="Arial" charset="0"/>
              </a:defRPr>
            </a:lvl3pPr>
            <a:lvl4pPr algn="l" rtl="0" eaLnBrk="0" fontAlgn="base" hangingPunct="0">
              <a:spcBef>
                <a:spcPct val="0"/>
              </a:spcBef>
              <a:spcAft>
                <a:spcPct val="0"/>
              </a:spcAft>
              <a:defRPr sz="3200" b="1">
                <a:solidFill>
                  <a:srgbClr val="C00000"/>
                </a:solidFill>
                <a:latin typeface="Arial Narrow" pitchFamily="34" charset="0"/>
                <a:cs typeface="Arial" charset="0"/>
              </a:defRPr>
            </a:lvl4pPr>
            <a:lvl5pPr algn="l" rtl="0" eaLnBrk="0" fontAlgn="base" hangingPunct="0">
              <a:spcBef>
                <a:spcPct val="0"/>
              </a:spcBef>
              <a:spcAft>
                <a:spcPct val="0"/>
              </a:spcAft>
              <a:defRPr sz="3200" b="1">
                <a:solidFill>
                  <a:srgbClr val="C00000"/>
                </a:solidFill>
                <a:latin typeface="Arial Narrow" pitchFamily="34"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dirty="0" smtClean="0"/>
              <a:t>Maitre/Esclave</a:t>
            </a:r>
            <a:endParaRPr lang="fr-FR" dirty="0"/>
          </a:p>
        </p:txBody>
      </p:sp>
      <p:grpSp>
        <p:nvGrpSpPr>
          <p:cNvPr id="2" name="Groupe 1"/>
          <p:cNvGrpSpPr/>
          <p:nvPr/>
        </p:nvGrpSpPr>
        <p:grpSpPr>
          <a:xfrm>
            <a:off x="1689100" y="4457700"/>
            <a:ext cx="1047988" cy="1571983"/>
            <a:chOff x="1689100" y="4457700"/>
            <a:chExt cx="1047988" cy="1571983"/>
          </a:xfrm>
        </p:grpSpPr>
        <p:pic>
          <p:nvPicPr>
            <p:cNvPr id="57" name="Picture 4" descr="hiref1007_2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9100" y="4457700"/>
              <a:ext cx="1047988" cy="157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3" descr="pCO1-grigi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32000" y="5282392"/>
              <a:ext cx="628650" cy="269784"/>
            </a:xfrm>
            <a:prstGeom prst="rect">
              <a:avLst/>
            </a:prstGeom>
            <a:noFill/>
            <a:ln w="9525">
              <a:noFill/>
              <a:miter lim="800000"/>
              <a:headEnd/>
              <a:tailEnd/>
            </a:ln>
          </p:spPr>
        </p:pic>
      </p:grpSp>
      <p:grpSp>
        <p:nvGrpSpPr>
          <p:cNvPr id="61" name="Groupe 60"/>
          <p:cNvGrpSpPr/>
          <p:nvPr/>
        </p:nvGrpSpPr>
        <p:grpSpPr>
          <a:xfrm>
            <a:off x="2879606" y="4457700"/>
            <a:ext cx="1047988" cy="1571983"/>
            <a:chOff x="1689100" y="4457700"/>
            <a:chExt cx="1047988" cy="1571983"/>
          </a:xfrm>
        </p:grpSpPr>
        <p:pic>
          <p:nvPicPr>
            <p:cNvPr id="62" name="Picture 4" descr="hiref1007_2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9100" y="4457700"/>
              <a:ext cx="1047988" cy="157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3" descr="pCO1-grigi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32000" y="5282392"/>
              <a:ext cx="628650" cy="269784"/>
            </a:xfrm>
            <a:prstGeom prst="rect">
              <a:avLst/>
            </a:prstGeom>
            <a:noFill/>
            <a:ln w="9525">
              <a:noFill/>
              <a:miter lim="800000"/>
              <a:headEnd/>
              <a:tailEnd/>
            </a:ln>
          </p:spPr>
        </p:pic>
      </p:grpSp>
      <p:grpSp>
        <p:nvGrpSpPr>
          <p:cNvPr id="64" name="Groupe 63"/>
          <p:cNvGrpSpPr/>
          <p:nvPr/>
        </p:nvGrpSpPr>
        <p:grpSpPr>
          <a:xfrm>
            <a:off x="4136906" y="4457700"/>
            <a:ext cx="1047988" cy="1571983"/>
            <a:chOff x="1689100" y="4457700"/>
            <a:chExt cx="1047988" cy="1571983"/>
          </a:xfrm>
        </p:grpSpPr>
        <p:pic>
          <p:nvPicPr>
            <p:cNvPr id="65" name="Picture 4" descr="hiref1007_2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9100" y="4457700"/>
              <a:ext cx="1047988" cy="157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3" descr="pCO1-grigi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32000" y="5282392"/>
              <a:ext cx="628650" cy="269784"/>
            </a:xfrm>
            <a:prstGeom prst="rect">
              <a:avLst/>
            </a:prstGeom>
            <a:noFill/>
            <a:ln w="9525">
              <a:noFill/>
              <a:miter lim="800000"/>
              <a:headEnd/>
              <a:tailEnd/>
            </a:ln>
          </p:spPr>
        </p:pic>
      </p:grpSp>
      <p:grpSp>
        <p:nvGrpSpPr>
          <p:cNvPr id="67" name="Groupe 66"/>
          <p:cNvGrpSpPr/>
          <p:nvPr/>
        </p:nvGrpSpPr>
        <p:grpSpPr>
          <a:xfrm>
            <a:off x="5900500" y="4457700"/>
            <a:ext cx="1047988" cy="1571983"/>
            <a:chOff x="1689100" y="4457700"/>
            <a:chExt cx="1047988" cy="1571983"/>
          </a:xfrm>
        </p:grpSpPr>
        <p:pic>
          <p:nvPicPr>
            <p:cNvPr id="68" name="Picture 4" descr="hiref1007_2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9100" y="4457700"/>
              <a:ext cx="1047988" cy="157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3" descr="pCO1-grigi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32000" y="5282392"/>
              <a:ext cx="628650" cy="269784"/>
            </a:xfrm>
            <a:prstGeom prst="rect">
              <a:avLst/>
            </a:prstGeom>
            <a:noFill/>
            <a:ln w="9525">
              <a:noFill/>
              <a:miter lim="800000"/>
              <a:headEnd/>
              <a:tailEnd/>
            </a:ln>
          </p:spPr>
        </p:pic>
      </p:grpSp>
    </p:spTree>
    <p:custDataLst>
      <p:tags r:id="rId1"/>
    </p:custDataLst>
    <p:extLst>
      <p:ext uri="{BB962C8B-B14F-4D97-AF65-F5344CB8AC3E}">
        <p14:creationId xmlns:p14="http://schemas.microsoft.com/office/powerpoint/2010/main" val="1643794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5604" name="Rectangle 4"/>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5605" name="Rectangle 5"/>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5606" name="Rectangle 6"/>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5607" name="Rectangle 7"/>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5608" name="Rectangle 8"/>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5609" name="Rectangle 9"/>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5610" name="Rectangle 10"/>
          <p:cNvSpPr>
            <a:spLocks noChangeArrowheads="1"/>
          </p:cNvSpPr>
          <p:nvPr/>
        </p:nvSpPr>
        <p:spPr bwMode="auto">
          <a:xfrm>
            <a:off x="1477963" y="1100138"/>
            <a:ext cx="91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5611" name="Rectangle 11"/>
          <p:cNvSpPr>
            <a:spLocks noChangeArrowheads="1"/>
          </p:cNvSpPr>
          <p:nvPr/>
        </p:nvSpPr>
        <p:spPr bwMode="auto">
          <a:xfrm>
            <a:off x="323850" y="1634351"/>
            <a:ext cx="7920038" cy="183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GB" u="sng" dirty="0" smtClean="0">
                <a:solidFill>
                  <a:srgbClr val="333333"/>
                </a:solidFill>
                <a:latin typeface="+mn-lt"/>
                <a:ea typeface="Times New Roman" pitchFamily="18" charset="0"/>
                <a:cs typeface="Arial" pitchFamily="34" charset="0"/>
              </a:rPr>
              <a:t>Connexion entre machines</a:t>
            </a:r>
            <a:endParaRPr lang="en-GB" u="sng" dirty="0">
              <a:solidFill>
                <a:srgbClr val="333333"/>
              </a:solidFill>
              <a:latin typeface="+mn-lt"/>
              <a:ea typeface="Times New Roman" pitchFamily="18" charset="0"/>
              <a:cs typeface="Arial" pitchFamily="34" charset="0"/>
            </a:endParaRPr>
          </a:p>
          <a:p>
            <a:pPr>
              <a:spcBef>
                <a:spcPct val="20000"/>
              </a:spcBef>
            </a:pPr>
            <a:endParaRPr lang="it-IT" dirty="0">
              <a:solidFill>
                <a:srgbClr val="333333"/>
              </a:solidFill>
              <a:latin typeface="+mn-lt"/>
              <a:ea typeface="Times New Roman" pitchFamily="18" charset="0"/>
              <a:cs typeface="Arial" pitchFamily="34" charset="0"/>
            </a:endParaRPr>
          </a:p>
          <a:p>
            <a:pPr marL="285750" indent="-285750">
              <a:spcBef>
                <a:spcPct val="20000"/>
              </a:spcBef>
              <a:buFont typeface="Arial" pitchFamily="34" charset="0"/>
              <a:buChar char="•"/>
            </a:pPr>
            <a:r>
              <a:rPr lang="it-IT" dirty="0" smtClean="0">
                <a:solidFill>
                  <a:srgbClr val="000000"/>
                </a:solidFill>
                <a:latin typeface="+mn-lt"/>
                <a:ea typeface="Times New Roman" pitchFamily="18" charset="0"/>
                <a:cs typeface="Arial" pitchFamily="34" charset="0"/>
              </a:rPr>
              <a:t>Câble 1 </a:t>
            </a:r>
            <a:r>
              <a:rPr lang="it-IT" dirty="0" err="1" smtClean="0">
                <a:solidFill>
                  <a:srgbClr val="000000"/>
                </a:solidFill>
                <a:latin typeface="+mn-lt"/>
                <a:ea typeface="Times New Roman" pitchFamily="18" charset="0"/>
                <a:cs typeface="Arial" pitchFamily="34" charset="0"/>
              </a:rPr>
              <a:t>paires</a:t>
            </a:r>
            <a:r>
              <a:rPr lang="it-IT" dirty="0" smtClean="0">
                <a:solidFill>
                  <a:srgbClr val="000000"/>
                </a:solidFill>
                <a:latin typeface="+mn-lt"/>
                <a:ea typeface="Times New Roman" pitchFamily="18" charset="0"/>
                <a:cs typeface="Arial" pitchFamily="34" charset="0"/>
              </a:rPr>
              <a:t> </a:t>
            </a:r>
            <a:r>
              <a:rPr lang="it-IT" dirty="0" err="1" smtClean="0">
                <a:solidFill>
                  <a:srgbClr val="000000"/>
                </a:solidFill>
                <a:latin typeface="+mn-lt"/>
                <a:ea typeface="Times New Roman" pitchFamily="18" charset="0"/>
                <a:cs typeface="Arial" pitchFamily="34" charset="0"/>
              </a:rPr>
              <a:t>blindé</a:t>
            </a:r>
            <a:r>
              <a:rPr lang="it-IT" dirty="0" smtClean="0">
                <a:solidFill>
                  <a:srgbClr val="000000"/>
                </a:solidFill>
                <a:latin typeface="+mn-lt"/>
                <a:ea typeface="Times New Roman" pitchFamily="18" charset="0"/>
                <a:cs typeface="Arial" pitchFamily="34" charset="0"/>
              </a:rPr>
              <a:t> ( </a:t>
            </a:r>
            <a:r>
              <a:rPr lang="it-IT" dirty="0">
                <a:solidFill>
                  <a:srgbClr val="000000"/>
                </a:solidFill>
                <a:latin typeface="+mn-lt"/>
                <a:ea typeface="Times New Roman" pitchFamily="18" charset="0"/>
                <a:cs typeface="Arial" pitchFamily="34" charset="0"/>
              </a:rPr>
              <a:t>&gt; 0.5 </a:t>
            </a:r>
            <a:r>
              <a:rPr lang="it-IT" dirty="0" smtClean="0">
                <a:solidFill>
                  <a:srgbClr val="000000"/>
                </a:solidFill>
                <a:latin typeface="+mn-lt"/>
                <a:ea typeface="Times New Roman" pitchFamily="18" charset="0"/>
                <a:cs typeface="Arial" pitchFamily="34" charset="0"/>
              </a:rPr>
              <a:t>mm2 )</a:t>
            </a:r>
          </a:p>
          <a:p>
            <a:pPr marL="285750" indent="-285750">
              <a:spcBef>
                <a:spcPct val="20000"/>
              </a:spcBef>
              <a:buFont typeface="Arial" pitchFamily="34" charset="0"/>
              <a:buChar char="•"/>
            </a:pPr>
            <a:r>
              <a:rPr lang="it-IT" dirty="0" smtClean="0">
                <a:solidFill>
                  <a:srgbClr val="000000"/>
                </a:solidFill>
                <a:latin typeface="+mn-lt"/>
                <a:ea typeface="Times New Roman" pitchFamily="18" charset="0"/>
                <a:cs typeface="Arial" pitchFamily="34" charset="0"/>
              </a:rPr>
              <a:t>Le </a:t>
            </a:r>
            <a:r>
              <a:rPr lang="it-IT" dirty="0" err="1" smtClean="0">
                <a:solidFill>
                  <a:srgbClr val="000000"/>
                </a:solidFill>
                <a:latin typeface="+mn-lt"/>
                <a:ea typeface="Times New Roman" pitchFamily="18" charset="0"/>
                <a:cs typeface="Arial" pitchFamily="34" charset="0"/>
              </a:rPr>
              <a:t>blindage</a:t>
            </a:r>
            <a:r>
              <a:rPr lang="it-IT" dirty="0" smtClean="0">
                <a:solidFill>
                  <a:srgbClr val="000000"/>
                </a:solidFill>
                <a:latin typeface="+mn-lt"/>
                <a:ea typeface="Times New Roman" pitchFamily="18" charset="0"/>
                <a:cs typeface="Arial" pitchFamily="34" charset="0"/>
              </a:rPr>
              <a:t> est </a:t>
            </a:r>
            <a:r>
              <a:rPr lang="it-IT" dirty="0" err="1" smtClean="0">
                <a:solidFill>
                  <a:srgbClr val="000000"/>
                </a:solidFill>
                <a:latin typeface="+mn-lt"/>
                <a:ea typeface="Times New Roman" pitchFamily="18" charset="0"/>
                <a:cs typeface="Arial" pitchFamily="34" charset="0"/>
              </a:rPr>
              <a:t>relié</a:t>
            </a:r>
            <a:r>
              <a:rPr lang="it-IT" dirty="0" smtClean="0">
                <a:solidFill>
                  <a:srgbClr val="000000"/>
                </a:solidFill>
                <a:latin typeface="+mn-lt"/>
                <a:ea typeface="Times New Roman" pitchFamily="18" charset="0"/>
                <a:cs typeface="Arial" pitchFamily="34" charset="0"/>
              </a:rPr>
              <a:t> à la terre </a:t>
            </a:r>
            <a:r>
              <a:rPr lang="it-IT" dirty="0" err="1" smtClean="0">
                <a:solidFill>
                  <a:srgbClr val="000000"/>
                </a:solidFill>
                <a:latin typeface="+mn-lt"/>
                <a:ea typeface="Times New Roman" pitchFamily="18" charset="0"/>
                <a:cs typeface="Arial" pitchFamily="34" charset="0"/>
              </a:rPr>
              <a:t>que</a:t>
            </a:r>
            <a:r>
              <a:rPr lang="it-IT" dirty="0" smtClean="0">
                <a:solidFill>
                  <a:srgbClr val="000000"/>
                </a:solidFill>
                <a:latin typeface="+mn-lt"/>
                <a:ea typeface="Times New Roman" pitchFamily="18" charset="0"/>
                <a:cs typeface="Arial" pitchFamily="34" charset="0"/>
              </a:rPr>
              <a:t> d’un </a:t>
            </a:r>
            <a:r>
              <a:rPr lang="it-IT" dirty="0" err="1" smtClean="0">
                <a:solidFill>
                  <a:srgbClr val="000000"/>
                </a:solidFill>
                <a:latin typeface="+mn-lt"/>
                <a:ea typeface="Times New Roman" pitchFamily="18" charset="0"/>
                <a:cs typeface="Arial" pitchFamily="34" charset="0"/>
              </a:rPr>
              <a:t>côté</a:t>
            </a:r>
            <a:endParaRPr lang="it-IT" dirty="0">
              <a:solidFill>
                <a:srgbClr val="000000"/>
              </a:solidFill>
              <a:latin typeface="+mn-lt"/>
              <a:ea typeface="Times New Roman" pitchFamily="18" charset="0"/>
              <a:cs typeface="Arial" pitchFamily="34" charset="0"/>
            </a:endParaRPr>
          </a:p>
          <a:p>
            <a:pPr>
              <a:spcBef>
                <a:spcPct val="20000"/>
              </a:spcBef>
              <a:buFont typeface="Wingdings" pitchFamily="2" charset="2"/>
              <a:buNone/>
            </a:pPr>
            <a:endParaRPr lang="it-IT" dirty="0">
              <a:solidFill>
                <a:srgbClr val="000000"/>
              </a:solidFill>
              <a:latin typeface="+mn-lt"/>
              <a:ea typeface="Times New Roman" pitchFamily="18" charset="0"/>
              <a:cs typeface="Arial" pitchFamily="34" charset="0"/>
            </a:endParaRPr>
          </a:p>
          <a:p>
            <a:pPr>
              <a:spcBef>
                <a:spcPct val="20000"/>
              </a:spcBef>
              <a:buFont typeface="Wingdings" pitchFamily="2" charset="2"/>
              <a:buNone/>
            </a:pPr>
            <a:endParaRPr lang="it-IT" dirty="0">
              <a:solidFill>
                <a:srgbClr val="000000"/>
              </a:solidFill>
              <a:latin typeface="+mn-lt"/>
              <a:ea typeface="Times New Roman" pitchFamily="18" charset="0"/>
              <a:cs typeface="Arial" pitchFamily="34" charset="0"/>
            </a:endParaRPr>
          </a:p>
          <a:p>
            <a:pPr>
              <a:spcBef>
                <a:spcPct val="20000"/>
              </a:spcBef>
              <a:buFont typeface="Wingdings" pitchFamily="2" charset="2"/>
              <a:buNone/>
            </a:pPr>
            <a:r>
              <a:rPr lang="it-IT" dirty="0">
                <a:solidFill>
                  <a:srgbClr val="000000"/>
                </a:solidFill>
                <a:latin typeface="+mn-lt"/>
                <a:ea typeface="Times New Roman" pitchFamily="18" charset="0"/>
                <a:cs typeface="Arial" pitchFamily="34" charset="0"/>
              </a:rPr>
              <a:t> </a:t>
            </a:r>
          </a:p>
          <a:p>
            <a:pPr>
              <a:spcBef>
                <a:spcPct val="20000"/>
              </a:spcBef>
              <a:buFont typeface="Wingdings" pitchFamily="2" charset="2"/>
              <a:buBlip>
                <a:blip r:embed="rId2"/>
              </a:buBlip>
            </a:pPr>
            <a:endParaRPr lang="it-IT" dirty="0">
              <a:solidFill>
                <a:srgbClr val="000000"/>
              </a:solidFill>
              <a:latin typeface="+mn-lt"/>
              <a:ea typeface="Times New Roman" pitchFamily="18" charset="0"/>
              <a:cs typeface="Arial" pitchFamily="34" charset="0"/>
            </a:endParaRPr>
          </a:p>
        </p:txBody>
      </p:sp>
      <p:grpSp>
        <p:nvGrpSpPr>
          <p:cNvPr id="25636" name="Group 36"/>
          <p:cNvGrpSpPr>
            <a:grpSpLocks noChangeAspect="1"/>
          </p:cNvGrpSpPr>
          <p:nvPr/>
        </p:nvGrpSpPr>
        <p:grpSpPr bwMode="auto">
          <a:xfrm>
            <a:off x="2843212" y="3580932"/>
            <a:ext cx="3595687" cy="2763838"/>
            <a:chOff x="1247" y="1661"/>
            <a:chExt cx="2832" cy="2177"/>
          </a:xfrm>
        </p:grpSpPr>
        <p:pic>
          <p:nvPicPr>
            <p:cNvPr id="25634"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 y="1661"/>
              <a:ext cx="2832" cy="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35" name="Rectangle 35"/>
            <p:cNvSpPr>
              <a:spLocks noChangeAspect="1" noChangeArrowheads="1"/>
            </p:cNvSpPr>
            <p:nvPr/>
          </p:nvSpPr>
          <p:spPr bwMode="auto">
            <a:xfrm>
              <a:off x="3288" y="1978"/>
              <a:ext cx="590" cy="186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7" name="Titre 1"/>
          <p:cNvSpPr txBox="1">
            <a:spLocks/>
          </p:cNvSpPr>
          <p:nvPr/>
        </p:nvSpPr>
        <p:spPr bwMode="auto">
          <a:xfrm>
            <a:off x="609600" y="427038"/>
            <a:ext cx="8224838" cy="868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b="1" kern="1200">
                <a:solidFill>
                  <a:srgbClr val="C00000"/>
                </a:solidFill>
                <a:latin typeface="Arial Narrow" pitchFamily="34" charset="0"/>
                <a:ea typeface="+mj-ea"/>
                <a:cs typeface="Arial" pitchFamily="34" charset="0"/>
              </a:defRPr>
            </a:lvl1pPr>
            <a:lvl2pPr algn="l" rtl="0" eaLnBrk="0" fontAlgn="base" hangingPunct="0">
              <a:spcBef>
                <a:spcPct val="0"/>
              </a:spcBef>
              <a:spcAft>
                <a:spcPct val="0"/>
              </a:spcAft>
              <a:defRPr sz="3200" b="1">
                <a:solidFill>
                  <a:srgbClr val="C00000"/>
                </a:solidFill>
                <a:latin typeface="Arial Narrow" pitchFamily="34" charset="0"/>
                <a:cs typeface="Arial" charset="0"/>
              </a:defRPr>
            </a:lvl2pPr>
            <a:lvl3pPr algn="l" rtl="0" eaLnBrk="0" fontAlgn="base" hangingPunct="0">
              <a:spcBef>
                <a:spcPct val="0"/>
              </a:spcBef>
              <a:spcAft>
                <a:spcPct val="0"/>
              </a:spcAft>
              <a:defRPr sz="3200" b="1">
                <a:solidFill>
                  <a:srgbClr val="C00000"/>
                </a:solidFill>
                <a:latin typeface="Arial Narrow" pitchFamily="34" charset="0"/>
                <a:cs typeface="Arial" charset="0"/>
              </a:defRPr>
            </a:lvl3pPr>
            <a:lvl4pPr algn="l" rtl="0" eaLnBrk="0" fontAlgn="base" hangingPunct="0">
              <a:spcBef>
                <a:spcPct val="0"/>
              </a:spcBef>
              <a:spcAft>
                <a:spcPct val="0"/>
              </a:spcAft>
              <a:defRPr sz="3200" b="1">
                <a:solidFill>
                  <a:srgbClr val="C00000"/>
                </a:solidFill>
                <a:latin typeface="Arial Narrow" pitchFamily="34" charset="0"/>
                <a:cs typeface="Arial" charset="0"/>
              </a:defRPr>
            </a:lvl4pPr>
            <a:lvl5pPr algn="l" rtl="0" eaLnBrk="0" fontAlgn="base" hangingPunct="0">
              <a:spcBef>
                <a:spcPct val="0"/>
              </a:spcBef>
              <a:spcAft>
                <a:spcPct val="0"/>
              </a:spcAft>
              <a:defRPr sz="3200" b="1">
                <a:solidFill>
                  <a:srgbClr val="C00000"/>
                </a:solidFill>
                <a:latin typeface="Arial Narrow" pitchFamily="34"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dirty="0" smtClean="0"/>
              <a:t>Maitre/Esclave</a:t>
            </a:r>
            <a:endParaRPr lang="fr-FR" dirty="0"/>
          </a:p>
        </p:txBody>
      </p:sp>
    </p:spTree>
    <p:extLst>
      <p:ext uri="{BB962C8B-B14F-4D97-AF65-F5344CB8AC3E}">
        <p14:creationId xmlns:p14="http://schemas.microsoft.com/office/powerpoint/2010/main" val="3639561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04974" y="764704"/>
            <a:ext cx="8472488"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pPr lvl="2"/>
            <a:r>
              <a:rPr lang="en-US" sz="1800" b="1" dirty="0">
                <a:latin typeface="Eurostile LT" pitchFamily="2" charset="0"/>
              </a:rPr>
              <a:t>IN-RACK</a:t>
            </a:r>
            <a:endParaRPr lang="fr-FR" sz="1800" dirty="0">
              <a:latin typeface="Eurostile LT" pitchFamily="2" charset="0"/>
            </a:endParaRPr>
          </a:p>
          <a:p>
            <a:pPr marL="1428750" lvl="2" indent="-285750">
              <a:buFont typeface="Arial" pitchFamily="34" charset="0"/>
              <a:buChar char="•"/>
            </a:pPr>
            <a:r>
              <a:rPr lang="en-US" sz="1800" dirty="0" smtClean="0">
                <a:latin typeface="Eurostile LT" pitchFamily="2" charset="0"/>
              </a:rPr>
              <a:t>Designed </a:t>
            </a:r>
            <a:r>
              <a:rPr lang="en-US" sz="1800" dirty="0">
                <a:latin typeface="Eurostile LT" pitchFamily="2" charset="0"/>
              </a:rPr>
              <a:t>to cool down the server-rack </a:t>
            </a:r>
            <a:r>
              <a:rPr lang="en-US" sz="1800" dirty="0" smtClean="0">
                <a:latin typeface="Eurostile LT" pitchFamily="2" charset="0"/>
              </a:rPr>
              <a:t>only.</a:t>
            </a:r>
          </a:p>
          <a:p>
            <a:pPr marL="1428750" lvl="2" indent="-285750">
              <a:buFont typeface="Arial" pitchFamily="34" charset="0"/>
              <a:buChar char="•"/>
            </a:pPr>
            <a:r>
              <a:rPr lang="en-US" sz="1800" dirty="0" smtClean="0">
                <a:latin typeface="Eurostile LT" pitchFamily="2" charset="0"/>
              </a:rPr>
              <a:t>Spot </a:t>
            </a:r>
            <a:r>
              <a:rPr lang="en-US" sz="1800" dirty="0">
                <a:latin typeface="Eurostile LT" pitchFamily="2" charset="0"/>
              </a:rPr>
              <a:t>cooling solution : where and when you need it</a:t>
            </a:r>
            <a:endParaRPr lang="fr-FR" sz="1800" dirty="0">
              <a:latin typeface="Eurostile LT" pitchFamily="2" charset="0"/>
            </a:endParaRPr>
          </a:p>
          <a:p>
            <a:pPr lvl="2"/>
            <a:r>
              <a:rPr lang="en-US" sz="1800" dirty="0">
                <a:latin typeface="Eurostile LT" pitchFamily="2" charset="0"/>
              </a:rPr>
              <a:t> </a:t>
            </a:r>
            <a:endParaRPr lang="fr-FR" sz="1800" dirty="0">
              <a:latin typeface="Eurostile LT" pitchFamily="2" charset="0"/>
            </a:endParaRPr>
          </a:p>
          <a:p>
            <a:pPr lvl="2"/>
            <a:r>
              <a:rPr lang="en-US" sz="1800" b="1" dirty="0">
                <a:latin typeface="Eurostile LT" pitchFamily="2" charset="0"/>
              </a:rPr>
              <a:t>Two temperature control zones </a:t>
            </a:r>
            <a:endParaRPr lang="fr-FR" sz="1800" dirty="0">
              <a:latin typeface="Eurostile LT" pitchFamily="2" charset="0"/>
            </a:endParaRPr>
          </a:p>
          <a:p>
            <a:pPr marL="1428750" lvl="2" indent="-285750">
              <a:buFont typeface="Arial" pitchFamily="34" charset="0"/>
              <a:buChar char="•"/>
            </a:pPr>
            <a:r>
              <a:rPr lang="en-US" sz="1800" dirty="0" smtClean="0">
                <a:latin typeface="Eurostile LT" pitchFamily="2" charset="0"/>
              </a:rPr>
              <a:t>Management of two </a:t>
            </a:r>
            <a:r>
              <a:rPr lang="en-US" sz="1800" dirty="0">
                <a:latin typeface="Eurostile LT" pitchFamily="2" charset="0"/>
              </a:rPr>
              <a:t>different zones, top and bottom, </a:t>
            </a:r>
            <a:endParaRPr lang="en-US" sz="1800" dirty="0" smtClean="0">
              <a:latin typeface="Eurostile LT" pitchFamily="2" charset="0"/>
            </a:endParaRPr>
          </a:p>
          <a:p>
            <a:pPr marL="1428750" lvl="2" indent="-285750">
              <a:buFont typeface="Arial" pitchFamily="34" charset="0"/>
              <a:buChar char="•"/>
            </a:pPr>
            <a:r>
              <a:rPr lang="en-US" sz="1800" dirty="0" smtClean="0">
                <a:latin typeface="Eurostile LT" pitchFamily="2" charset="0"/>
              </a:rPr>
              <a:t>To match with the </a:t>
            </a:r>
            <a:r>
              <a:rPr lang="en-US" sz="1800" dirty="0">
                <a:latin typeface="Eurostile LT" pitchFamily="2" charset="0"/>
              </a:rPr>
              <a:t>distribution of appliances in the rack </a:t>
            </a:r>
            <a:endParaRPr lang="en-US" sz="1800" dirty="0" smtClean="0">
              <a:latin typeface="Eurostile LT" pitchFamily="2" charset="0"/>
            </a:endParaRPr>
          </a:p>
          <a:p>
            <a:pPr lvl="2"/>
            <a:endParaRPr lang="en-US" sz="1800" dirty="0" smtClean="0">
              <a:latin typeface="Eurostile LT" pitchFamily="2" charset="0"/>
            </a:endParaRPr>
          </a:p>
          <a:p>
            <a:pPr lvl="2"/>
            <a:endParaRPr lang="en-US" sz="1800" dirty="0">
              <a:latin typeface="Eurostile LT" pitchFamily="2" charset="0"/>
            </a:endParaRPr>
          </a:p>
          <a:p>
            <a:r>
              <a:rPr lang="en-US" sz="1800" b="1" dirty="0" smtClean="0">
                <a:latin typeface="Eurostile LT" pitchFamily="2" charset="0"/>
              </a:rPr>
              <a:t>Airflow configuration</a:t>
            </a:r>
          </a:p>
          <a:p>
            <a:pPr marL="3943350" lvl="7" indent="-285750">
              <a:buFont typeface="Arial" pitchFamily="34" charset="0"/>
              <a:buChar char="•"/>
            </a:pPr>
            <a:r>
              <a:rPr lang="en-US" sz="1400" dirty="0" smtClean="0">
                <a:latin typeface="Eurostile LT" pitchFamily="2" charset="0"/>
              </a:rPr>
              <a:t>Only for the </a:t>
            </a:r>
            <a:r>
              <a:rPr lang="en-US" sz="1400" dirty="0">
                <a:latin typeface="Eurostile LT" pitchFamily="2" charset="0"/>
              </a:rPr>
              <a:t>units 300mm wide </a:t>
            </a:r>
            <a:r>
              <a:rPr lang="en-US" sz="1400" dirty="0" smtClean="0">
                <a:latin typeface="Eurostile LT" pitchFamily="2" charset="0"/>
              </a:rPr>
              <a:t>and </a:t>
            </a:r>
            <a:r>
              <a:rPr lang="en-US" sz="1400" dirty="0">
                <a:latin typeface="Eurostile LT" pitchFamily="2" charset="0"/>
              </a:rPr>
              <a:t>1200mm </a:t>
            </a:r>
            <a:r>
              <a:rPr lang="en-US" sz="1400" dirty="0" smtClean="0">
                <a:latin typeface="Eurostile LT" pitchFamily="2" charset="0"/>
              </a:rPr>
              <a:t>long</a:t>
            </a:r>
          </a:p>
          <a:p>
            <a:pPr marL="3943350" lvl="7" indent="-285750">
              <a:buFont typeface="Arial" pitchFamily="34" charset="0"/>
              <a:buChar char="•"/>
            </a:pPr>
            <a:r>
              <a:rPr lang="en-US" sz="1400" dirty="0" smtClean="0">
                <a:latin typeface="Eurostile LT" pitchFamily="2" charset="0"/>
              </a:rPr>
              <a:t> </a:t>
            </a:r>
          </a:p>
          <a:p>
            <a:pPr marL="4400550" lvl="8" indent="-285750">
              <a:buFont typeface="Arial" pitchFamily="34" charset="0"/>
              <a:buChar char="•"/>
            </a:pPr>
            <a:r>
              <a:rPr lang="en-US" sz="1400" dirty="0" smtClean="0">
                <a:latin typeface="Eurostile LT" pitchFamily="2" charset="0"/>
              </a:rPr>
              <a:t>For </a:t>
            </a:r>
            <a:r>
              <a:rPr lang="en-US" sz="1400" dirty="0">
                <a:latin typeface="Eurostile LT" pitchFamily="2" charset="0"/>
              </a:rPr>
              <a:t>server-rack </a:t>
            </a:r>
            <a:endParaRPr lang="en-US" sz="1400" dirty="0" smtClean="0">
              <a:latin typeface="Eurostile LT" pitchFamily="2" charset="0"/>
            </a:endParaRPr>
          </a:p>
          <a:p>
            <a:pPr lvl="8"/>
            <a:r>
              <a:rPr lang="en-US" sz="1400" dirty="0">
                <a:latin typeface="Eurostile LT" pitchFamily="2" charset="0"/>
              </a:rPr>
              <a:t>	</a:t>
            </a:r>
            <a:r>
              <a:rPr lang="en-US" sz="1400" dirty="0" smtClean="0">
                <a:latin typeface="Eurostile LT" pitchFamily="2" charset="0"/>
              </a:rPr>
              <a:t>42U </a:t>
            </a:r>
            <a:r>
              <a:rPr lang="en-US" sz="1400" dirty="0">
                <a:latin typeface="Eurostile LT" pitchFamily="2" charset="0"/>
              </a:rPr>
              <a:t>(2000mm) and 46U(2200mm</a:t>
            </a:r>
            <a:r>
              <a:rPr lang="en-US" sz="1400" dirty="0" smtClean="0">
                <a:latin typeface="Eurostile LT" pitchFamily="2" charset="0"/>
              </a:rPr>
              <a:t>).</a:t>
            </a:r>
          </a:p>
          <a:p>
            <a:pPr marL="4400550" lvl="8" indent="-285750">
              <a:buFont typeface="Arial" pitchFamily="34" charset="0"/>
              <a:buChar char="•"/>
            </a:pPr>
            <a:endParaRPr lang="en-US" sz="1400" dirty="0" smtClean="0">
              <a:latin typeface="Eurostile LT" pitchFamily="2" charset="0"/>
            </a:endParaRPr>
          </a:p>
          <a:p>
            <a:pPr marL="4400550" lvl="8" indent="-285750">
              <a:buFont typeface="Arial" pitchFamily="34" charset="0"/>
              <a:buChar char="•"/>
            </a:pPr>
            <a:r>
              <a:rPr lang="en-US" sz="1400" dirty="0" smtClean="0">
                <a:latin typeface="Eurostile LT" pitchFamily="2" charset="0"/>
              </a:rPr>
              <a:t>server-racks </a:t>
            </a:r>
            <a:r>
              <a:rPr lang="en-US" sz="1400" dirty="0">
                <a:latin typeface="Eurostile LT" pitchFamily="2" charset="0"/>
              </a:rPr>
              <a:t>have to be equipped with doors and back with solid panels or glass-doors.</a:t>
            </a:r>
            <a:endParaRPr lang="fr-FR" sz="1400" dirty="0">
              <a:latin typeface="Eurostile LT" pitchFamily="2" charset="0"/>
            </a:endParaRPr>
          </a:p>
          <a:p>
            <a:r>
              <a:rPr lang="en-US" sz="1400" dirty="0">
                <a:latin typeface="Eurostile LT" pitchFamily="2" charset="0"/>
              </a:rPr>
              <a:t> </a:t>
            </a:r>
            <a:endParaRPr lang="fr-FR" sz="1400"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APPLICATION OVERVIEW</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10716" y="764704"/>
            <a:ext cx="1351260" cy="232601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76" y="3789040"/>
            <a:ext cx="416431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095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Line 16"/>
          <p:cNvSpPr>
            <a:spLocks noChangeShapeType="1"/>
          </p:cNvSpPr>
          <p:nvPr/>
        </p:nvSpPr>
        <p:spPr bwMode="auto">
          <a:xfrm>
            <a:off x="1825945" y="3641428"/>
            <a:ext cx="3771900" cy="1587"/>
          </a:xfrm>
          <a:prstGeom prst="line">
            <a:avLst/>
          </a:prstGeom>
          <a:noFill/>
          <a:ln w="12700">
            <a:solidFill>
              <a:schemeClr val="tx1"/>
            </a:solidFill>
            <a:round/>
            <a:headEnd/>
            <a:tailEnd/>
          </a:ln>
        </p:spPr>
        <p:txBody>
          <a:bodyPr/>
          <a:lstStyle/>
          <a:p>
            <a:endParaRPr lang="en-US"/>
          </a:p>
        </p:txBody>
      </p:sp>
      <p:sp>
        <p:nvSpPr>
          <p:cNvPr id="55" name="Line 17"/>
          <p:cNvSpPr>
            <a:spLocks noChangeShapeType="1"/>
          </p:cNvSpPr>
          <p:nvPr/>
        </p:nvSpPr>
        <p:spPr bwMode="auto">
          <a:xfrm flipH="1">
            <a:off x="2511745" y="3647778"/>
            <a:ext cx="0" cy="566737"/>
          </a:xfrm>
          <a:prstGeom prst="line">
            <a:avLst/>
          </a:prstGeom>
          <a:noFill/>
          <a:ln w="12700">
            <a:solidFill>
              <a:schemeClr val="tx1"/>
            </a:solidFill>
            <a:round/>
            <a:headEnd/>
            <a:tailEnd/>
          </a:ln>
        </p:spPr>
        <p:txBody>
          <a:bodyPr/>
          <a:lstStyle/>
          <a:p>
            <a:endParaRPr lang="en-US"/>
          </a:p>
        </p:txBody>
      </p:sp>
      <p:sp>
        <p:nvSpPr>
          <p:cNvPr id="56" name="Line 18"/>
          <p:cNvSpPr>
            <a:spLocks noChangeShapeType="1"/>
          </p:cNvSpPr>
          <p:nvPr/>
        </p:nvSpPr>
        <p:spPr bwMode="auto">
          <a:xfrm flipH="1">
            <a:off x="3769045" y="3647778"/>
            <a:ext cx="0" cy="566737"/>
          </a:xfrm>
          <a:prstGeom prst="line">
            <a:avLst/>
          </a:prstGeom>
          <a:noFill/>
          <a:ln w="12700">
            <a:solidFill>
              <a:schemeClr val="tx1"/>
            </a:solidFill>
            <a:round/>
            <a:headEnd/>
            <a:tailEnd/>
          </a:ln>
        </p:spPr>
        <p:txBody>
          <a:bodyPr/>
          <a:lstStyle/>
          <a:p>
            <a:endParaRPr lang="en-US"/>
          </a:p>
        </p:txBody>
      </p:sp>
      <p:sp>
        <p:nvSpPr>
          <p:cNvPr id="57" name="Line 19"/>
          <p:cNvSpPr>
            <a:spLocks noChangeShapeType="1"/>
          </p:cNvSpPr>
          <p:nvPr/>
        </p:nvSpPr>
        <p:spPr bwMode="auto">
          <a:xfrm>
            <a:off x="5597845" y="3643015"/>
            <a:ext cx="571500" cy="0"/>
          </a:xfrm>
          <a:prstGeom prst="line">
            <a:avLst/>
          </a:prstGeom>
          <a:noFill/>
          <a:ln w="12700">
            <a:solidFill>
              <a:schemeClr val="tx1"/>
            </a:solidFill>
            <a:prstDash val="dash"/>
            <a:round/>
            <a:headEnd/>
            <a:tailEnd/>
          </a:ln>
        </p:spPr>
        <p:txBody>
          <a:bodyPr/>
          <a:lstStyle/>
          <a:p>
            <a:endParaRPr lang="en-US"/>
          </a:p>
        </p:txBody>
      </p:sp>
      <p:sp>
        <p:nvSpPr>
          <p:cNvPr id="58" name="Line 20"/>
          <p:cNvSpPr>
            <a:spLocks noChangeShapeType="1"/>
          </p:cNvSpPr>
          <p:nvPr/>
        </p:nvSpPr>
        <p:spPr bwMode="auto">
          <a:xfrm flipH="1">
            <a:off x="5026345" y="3647778"/>
            <a:ext cx="1587" cy="566737"/>
          </a:xfrm>
          <a:prstGeom prst="line">
            <a:avLst/>
          </a:prstGeom>
          <a:noFill/>
          <a:ln w="9525">
            <a:solidFill>
              <a:schemeClr val="tx1"/>
            </a:solidFill>
            <a:round/>
            <a:headEnd/>
            <a:tailEnd/>
          </a:ln>
        </p:spPr>
        <p:txBody>
          <a:bodyPr/>
          <a:lstStyle/>
          <a:p>
            <a:endParaRPr lang="en-US"/>
          </a:p>
        </p:txBody>
      </p:sp>
      <p:sp>
        <p:nvSpPr>
          <p:cNvPr id="59" name="Line 21"/>
          <p:cNvSpPr>
            <a:spLocks noChangeShapeType="1"/>
          </p:cNvSpPr>
          <p:nvPr/>
        </p:nvSpPr>
        <p:spPr bwMode="auto">
          <a:xfrm flipH="1">
            <a:off x="6740845" y="3647778"/>
            <a:ext cx="0" cy="795337"/>
          </a:xfrm>
          <a:prstGeom prst="line">
            <a:avLst/>
          </a:prstGeom>
          <a:noFill/>
          <a:ln w="12700">
            <a:solidFill>
              <a:schemeClr val="tx1"/>
            </a:solidFill>
            <a:round/>
            <a:headEnd/>
            <a:tailEnd/>
          </a:ln>
        </p:spPr>
        <p:txBody>
          <a:bodyPr/>
          <a:lstStyle/>
          <a:p>
            <a:endParaRPr lang="en-US"/>
          </a:p>
        </p:txBody>
      </p:sp>
      <p:sp>
        <p:nvSpPr>
          <p:cNvPr id="60" name="Line 22"/>
          <p:cNvSpPr>
            <a:spLocks noChangeShapeType="1"/>
          </p:cNvSpPr>
          <p:nvPr/>
        </p:nvSpPr>
        <p:spPr bwMode="auto">
          <a:xfrm flipV="1">
            <a:off x="6169345" y="3643015"/>
            <a:ext cx="571500" cy="0"/>
          </a:xfrm>
          <a:prstGeom prst="line">
            <a:avLst/>
          </a:prstGeom>
          <a:noFill/>
          <a:ln w="12700">
            <a:solidFill>
              <a:schemeClr val="tx1"/>
            </a:solidFill>
            <a:round/>
            <a:headEnd/>
            <a:tailEnd/>
          </a:ln>
        </p:spPr>
        <p:txBody>
          <a:bodyPr/>
          <a:lstStyle/>
          <a:p>
            <a:endParaRPr lang="en-US"/>
          </a:p>
        </p:txBody>
      </p:sp>
      <p:pic>
        <p:nvPicPr>
          <p:cNvPr id="66" name="Picture 28" descr="computer1"/>
          <p:cNvPicPr>
            <a:picLocks noChangeAspect="1" noChangeArrowheads="1"/>
          </p:cNvPicPr>
          <p:nvPr/>
        </p:nvPicPr>
        <p:blipFill>
          <a:blip r:embed="rId3" cstate="print"/>
          <a:srcRect/>
          <a:stretch>
            <a:fillRect/>
          </a:stretch>
        </p:blipFill>
        <p:spPr bwMode="auto">
          <a:xfrm>
            <a:off x="1029020" y="3185815"/>
            <a:ext cx="787400" cy="800100"/>
          </a:xfrm>
          <a:prstGeom prst="rect">
            <a:avLst/>
          </a:prstGeom>
          <a:noFill/>
          <a:ln w="9525">
            <a:noFill/>
            <a:miter lim="800000"/>
            <a:headEnd/>
            <a:tailEnd/>
          </a:ln>
        </p:spPr>
      </p:pic>
      <p:sp>
        <p:nvSpPr>
          <p:cNvPr id="67" name="Line 29"/>
          <p:cNvSpPr>
            <a:spLocks noChangeShapeType="1"/>
          </p:cNvSpPr>
          <p:nvPr/>
        </p:nvSpPr>
        <p:spPr bwMode="auto">
          <a:xfrm flipH="1">
            <a:off x="2054545" y="2957215"/>
            <a:ext cx="0" cy="679450"/>
          </a:xfrm>
          <a:prstGeom prst="line">
            <a:avLst/>
          </a:prstGeom>
          <a:noFill/>
          <a:ln w="12700">
            <a:solidFill>
              <a:schemeClr val="tx1"/>
            </a:solidFill>
            <a:round/>
            <a:headEnd/>
            <a:tailEnd/>
          </a:ln>
        </p:spPr>
        <p:txBody>
          <a:bodyPr/>
          <a:lstStyle/>
          <a:p>
            <a:endParaRPr lang="en-US"/>
          </a:p>
        </p:txBody>
      </p:sp>
      <p:sp>
        <p:nvSpPr>
          <p:cNvPr id="68" name="Line 30"/>
          <p:cNvSpPr>
            <a:spLocks noChangeShapeType="1"/>
          </p:cNvSpPr>
          <p:nvPr/>
        </p:nvSpPr>
        <p:spPr bwMode="auto">
          <a:xfrm flipV="1">
            <a:off x="2054545" y="2957215"/>
            <a:ext cx="800100" cy="0"/>
          </a:xfrm>
          <a:prstGeom prst="line">
            <a:avLst/>
          </a:prstGeom>
          <a:noFill/>
          <a:ln w="12700">
            <a:solidFill>
              <a:schemeClr val="tx1"/>
            </a:solidFill>
            <a:round/>
            <a:headEnd/>
            <a:tailEnd/>
          </a:ln>
        </p:spPr>
        <p:txBody>
          <a:bodyPr/>
          <a:lstStyle/>
          <a:p>
            <a:endParaRPr lang="en-US"/>
          </a:p>
        </p:txBody>
      </p:sp>
      <p:sp>
        <p:nvSpPr>
          <p:cNvPr id="69" name="Line 31"/>
          <p:cNvSpPr>
            <a:spLocks noChangeShapeType="1"/>
          </p:cNvSpPr>
          <p:nvPr/>
        </p:nvSpPr>
        <p:spPr bwMode="auto">
          <a:xfrm>
            <a:off x="2854645" y="2957215"/>
            <a:ext cx="571500" cy="0"/>
          </a:xfrm>
          <a:prstGeom prst="line">
            <a:avLst/>
          </a:prstGeom>
          <a:noFill/>
          <a:ln w="12700">
            <a:solidFill>
              <a:schemeClr val="tx1"/>
            </a:solidFill>
            <a:prstDash val="dash"/>
            <a:round/>
            <a:headEnd/>
            <a:tailEnd/>
          </a:ln>
        </p:spPr>
        <p:txBody>
          <a:bodyPr/>
          <a:lstStyle/>
          <a:p>
            <a:endParaRPr lang="en-US"/>
          </a:p>
        </p:txBody>
      </p:sp>
      <p:sp>
        <p:nvSpPr>
          <p:cNvPr id="70" name="Line 32"/>
          <p:cNvSpPr>
            <a:spLocks noChangeShapeType="1"/>
          </p:cNvSpPr>
          <p:nvPr/>
        </p:nvSpPr>
        <p:spPr bwMode="auto">
          <a:xfrm flipH="1">
            <a:off x="2511745" y="2957215"/>
            <a:ext cx="0" cy="228600"/>
          </a:xfrm>
          <a:prstGeom prst="line">
            <a:avLst/>
          </a:prstGeom>
          <a:noFill/>
          <a:ln w="12700">
            <a:solidFill>
              <a:schemeClr val="tx1"/>
            </a:solidFill>
            <a:round/>
            <a:headEnd/>
            <a:tailEnd/>
          </a:ln>
        </p:spPr>
        <p:txBody>
          <a:bodyPr/>
          <a:lstStyle/>
          <a:p>
            <a:endParaRPr lang="en-US"/>
          </a:p>
        </p:txBody>
      </p:sp>
      <p:sp>
        <p:nvSpPr>
          <p:cNvPr id="71" name="Text Box 33"/>
          <p:cNvSpPr txBox="1">
            <a:spLocks noChangeArrowheads="1"/>
          </p:cNvSpPr>
          <p:nvPr/>
        </p:nvSpPr>
        <p:spPr bwMode="auto">
          <a:xfrm>
            <a:off x="2613344" y="2392065"/>
            <a:ext cx="3418045" cy="431800"/>
          </a:xfrm>
          <a:prstGeom prst="rect">
            <a:avLst/>
          </a:prstGeom>
          <a:noFill/>
          <a:ln w="9525">
            <a:noFill/>
            <a:miter lim="800000"/>
            <a:headEnd/>
            <a:tailEnd/>
          </a:ln>
        </p:spPr>
        <p:txBody>
          <a:bodyPr lIns="0" tIns="0" rIns="0" bIns="0"/>
          <a:lstStyle/>
          <a:p>
            <a:r>
              <a:rPr lang="it-IT" sz="1600" i="1" dirty="0" smtClean="0">
                <a:solidFill>
                  <a:schemeClr val="tx1"/>
                </a:solidFill>
              </a:rPr>
              <a:t>Autres systèmes connectés à la GTC</a:t>
            </a:r>
            <a:endParaRPr lang="it-IT" sz="1600" dirty="0">
              <a:solidFill>
                <a:schemeClr val="tx1"/>
              </a:solidFill>
            </a:endParaRPr>
          </a:p>
        </p:txBody>
      </p:sp>
      <p:sp>
        <p:nvSpPr>
          <p:cNvPr id="72" name="Text Box 34"/>
          <p:cNvSpPr txBox="1">
            <a:spLocks noChangeArrowheads="1"/>
          </p:cNvSpPr>
          <p:nvPr/>
        </p:nvSpPr>
        <p:spPr bwMode="auto">
          <a:xfrm>
            <a:off x="4124645" y="3328689"/>
            <a:ext cx="1371600" cy="369145"/>
          </a:xfrm>
          <a:prstGeom prst="rect">
            <a:avLst/>
          </a:prstGeom>
          <a:noFill/>
          <a:ln w="9525">
            <a:noFill/>
            <a:miter lim="800000"/>
            <a:headEnd/>
            <a:tailEnd/>
          </a:ln>
        </p:spPr>
        <p:txBody>
          <a:bodyPr lIns="0" tIns="0" rIns="0" bIns="0"/>
          <a:lstStyle/>
          <a:p>
            <a:r>
              <a:rPr lang="it-IT" sz="1600" i="1" dirty="0" smtClean="0">
                <a:solidFill>
                  <a:schemeClr val="tx1"/>
                </a:solidFill>
              </a:rPr>
              <a:t>Bus GTC</a:t>
            </a:r>
            <a:endParaRPr lang="it-IT" sz="1600" dirty="0">
              <a:solidFill>
                <a:schemeClr val="tx1"/>
              </a:solidFill>
            </a:endParaRPr>
          </a:p>
        </p:txBody>
      </p:sp>
      <p:sp>
        <p:nvSpPr>
          <p:cNvPr id="73" name="Text Box 35"/>
          <p:cNvSpPr txBox="1">
            <a:spLocks noChangeArrowheads="1"/>
          </p:cNvSpPr>
          <p:nvPr/>
        </p:nvSpPr>
        <p:spPr bwMode="auto">
          <a:xfrm>
            <a:off x="6501132" y="5273378"/>
            <a:ext cx="936625" cy="336550"/>
          </a:xfrm>
          <a:prstGeom prst="rect">
            <a:avLst/>
          </a:prstGeom>
          <a:noFill/>
          <a:ln w="12700">
            <a:noFill/>
            <a:miter lim="800000"/>
            <a:headEnd/>
            <a:tailEnd/>
          </a:ln>
          <a:effectLst/>
        </p:spPr>
        <p:txBody>
          <a:bodyPr>
            <a:spAutoFit/>
          </a:bodyPr>
          <a:lstStyle/>
          <a:p>
            <a:pPr>
              <a:spcBef>
                <a:spcPct val="50000"/>
              </a:spcBef>
            </a:pPr>
            <a:r>
              <a:rPr lang="it-IT" sz="1600" dirty="0" smtClean="0">
                <a:solidFill>
                  <a:schemeClr val="tx1"/>
                </a:solidFill>
              </a:rPr>
              <a:t>Unité </a:t>
            </a:r>
            <a:r>
              <a:rPr lang="it-IT" sz="1600" dirty="0">
                <a:solidFill>
                  <a:schemeClr val="tx1"/>
                </a:solidFill>
              </a:rPr>
              <a:t>N</a:t>
            </a:r>
          </a:p>
        </p:txBody>
      </p:sp>
      <p:sp>
        <p:nvSpPr>
          <p:cNvPr id="74" name="Text Box 36"/>
          <p:cNvSpPr txBox="1">
            <a:spLocks noChangeArrowheads="1"/>
          </p:cNvSpPr>
          <p:nvPr/>
        </p:nvSpPr>
        <p:spPr bwMode="auto">
          <a:xfrm>
            <a:off x="4773932" y="5273378"/>
            <a:ext cx="936625" cy="336550"/>
          </a:xfrm>
          <a:prstGeom prst="rect">
            <a:avLst/>
          </a:prstGeom>
          <a:noFill/>
          <a:ln w="12700">
            <a:noFill/>
            <a:miter lim="800000"/>
            <a:headEnd/>
            <a:tailEnd/>
          </a:ln>
          <a:effectLst/>
        </p:spPr>
        <p:txBody>
          <a:bodyPr>
            <a:spAutoFit/>
          </a:bodyPr>
          <a:lstStyle/>
          <a:p>
            <a:pPr>
              <a:spcBef>
                <a:spcPct val="50000"/>
              </a:spcBef>
            </a:pPr>
            <a:r>
              <a:rPr lang="it-IT" sz="1600" dirty="0" smtClean="0">
                <a:solidFill>
                  <a:schemeClr val="tx1"/>
                </a:solidFill>
              </a:rPr>
              <a:t>Unité </a:t>
            </a:r>
            <a:r>
              <a:rPr lang="it-IT" sz="1600" dirty="0">
                <a:solidFill>
                  <a:schemeClr val="tx1"/>
                </a:solidFill>
              </a:rPr>
              <a:t>3</a:t>
            </a:r>
          </a:p>
        </p:txBody>
      </p:sp>
      <p:sp>
        <p:nvSpPr>
          <p:cNvPr id="75" name="Text Box 37"/>
          <p:cNvSpPr txBox="1">
            <a:spLocks noChangeArrowheads="1"/>
          </p:cNvSpPr>
          <p:nvPr/>
        </p:nvSpPr>
        <p:spPr bwMode="auto">
          <a:xfrm>
            <a:off x="3476945" y="5273378"/>
            <a:ext cx="936625" cy="336550"/>
          </a:xfrm>
          <a:prstGeom prst="rect">
            <a:avLst/>
          </a:prstGeom>
          <a:noFill/>
          <a:ln w="12700">
            <a:noFill/>
            <a:miter lim="800000"/>
            <a:headEnd/>
            <a:tailEnd/>
          </a:ln>
          <a:effectLst/>
        </p:spPr>
        <p:txBody>
          <a:bodyPr>
            <a:spAutoFit/>
          </a:bodyPr>
          <a:lstStyle/>
          <a:p>
            <a:pPr>
              <a:spcBef>
                <a:spcPct val="50000"/>
              </a:spcBef>
            </a:pPr>
            <a:r>
              <a:rPr lang="it-IT" sz="1600" dirty="0" smtClean="0">
                <a:solidFill>
                  <a:schemeClr val="tx1"/>
                </a:solidFill>
              </a:rPr>
              <a:t>Unité </a:t>
            </a:r>
            <a:r>
              <a:rPr lang="it-IT" sz="1600" dirty="0">
                <a:solidFill>
                  <a:schemeClr val="tx1"/>
                </a:solidFill>
              </a:rPr>
              <a:t>2</a:t>
            </a:r>
          </a:p>
        </p:txBody>
      </p:sp>
      <p:sp>
        <p:nvSpPr>
          <p:cNvPr id="76" name="Text Box 38"/>
          <p:cNvSpPr txBox="1">
            <a:spLocks noChangeArrowheads="1"/>
          </p:cNvSpPr>
          <p:nvPr/>
        </p:nvSpPr>
        <p:spPr bwMode="auto">
          <a:xfrm>
            <a:off x="2108520" y="5273378"/>
            <a:ext cx="936625" cy="336550"/>
          </a:xfrm>
          <a:prstGeom prst="rect">
            <a:avLst/>
          </a:prstGeom>
          <a:noFill/>
          <a:ln w="12700">
            <a:noFill/>
            <a:miter lim="800000"/>
            <a:headEnd/>
            <a:tailEnd/>
          </a:ln>
          <a:effectLst/>
        </p:spPr>
        <p:txBody>
          <a:bodyPr>
            <a:spAutoFit/>
          </a:bodyPr>
          <a:lstStyle/>
          <a:p>
            <a:pPr>
              <a:spcBef>
                <a:spcPct val="50000"/>
              </a:spcBef>
            </a:pPr>
            <a:r>
              <a:rPr lang="it-IT" sz="1600" dirty="0" smtClean="0">
                <a:solidFill>
                  <a:schemeClr val="tx1"/>
                </a:solidFill>
              </a:rPr>
              <a:t>Unité </a:t>
            </a:r>
            <a:r>
              <a:rPr lang="it-IT" sz="1600" dirty="0">
                <a:solidFill>
                  <a:schemeClr val="tx1"/>
                </a:solidFill>
              </a:rPr>
              <a:t>1</a:t>
            </a:r>
          </a:p>
        </p:txBody>
      </p:sp>
      <p:grpSp>
        <p:nvGrpSpPr>
          <p:cNvPr id="2" name="Groupe 1"/>
          <p:cNvGrpSpPr/>
          <p:nvPr/>
        </p:nvGrpSpPr>
        <p:grpSpPr>
          <a:xfrm>
            <a:off x="1987751" y="3701395"/>
            <a:ext cx="1047988" cy="1571983"/>
            <a:chOff x="505026" y="4690742"/>
            <a:chExt cx="1047988" cy="1571983"/>
          </a:xfrm>
        </p:grpSpPr>
        <p:grpSp>
          <p:nvGrpSpPr>
            <p:cNvPr id="43" name="Groupe 42"/>
            <p:cNvGrpSpPr/>
            <p:nvPr/>
          </p:nvGrpSpPr>
          <p:grpSpPr>
            <a:xfrm>
              <a:off x="505026" y="4690742"/>
              <a:ext cx="1047988" cy="1571983"/>
              <a:chOff x="1689100" y="4457700"/>
              <a:chExt cx="1047988" cy="1571983"/>
            </a:xfrm>
          </p:grpSpPr>
          <p:pic>
            <p:nvPicPr>
              <p:cNvPr id="44" name="Picture 4" descr="hiref1007_2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9100" y="4457700"/>
                <a:ext cx="1047988" cy="157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3" descr="pCO1-grigi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32000" y="5282392"/>
                <a:ext cx="628650" cy="269784"/>
              </a:xfrm>
              <a:prstGeom prst="rect">
                <a:avLst/>
              </a:prstGeom>
              <a:noFill/>
              <a:ln w="9525">
                <a:noFill/>
                <a:miter lim="800000"/>
                <a:headEnd/>
                <a:tailEnd/>
              </a:ln>
            </p:spPr>
          </p:pic>
        </p:grpSp>
        <p:pic>
          <p:nvPicPr>
            <p:cNvPr id="46" name="Picture 43" descr="PGD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81514" y="4842868"/>
              <a:ext cx="571500" cy="396719"/>
            </a:xfrm>
            <a:prstGeom prst="rect">
              <a:avLst/>
            </a:prstGeom>
            <a:noFill/>
            <a:ln w="9525">
              <a:noFill/>
              <a:miter lim="800000"/>
              <a:headEnd/>
              <a:tailEnd/>
            </a:ln>
          </p:spPr>
        </p:pic>
      </p:grpSp>
      <p:grpSp>
        <p:nvGrpSpPr>
          <p:cNvPr id="48" name="Groupe 47"/>
          <p:cNvGrpSpPr/>
          <p:nvPr/>
        </p:nvGrpSpPr>
        <p:grpSpPr>
          <a:xfrm>
            <a:off x="3245051" y="3701395"/>
            <a:ext cx="1047988" cy="1571983"/>
            <a:chOff x="505026" y="4690742"/>
            <a:chExt cx="1047988" cy="1571983"/>
          </a:xfrm>
        </p:grpSpPr>
        <p:grpSp>
          <p:nvGrpSpPr>
            <p:cNvPr id="49" name="Groupe 48"/>
            <p:cNvGrpSpPr/>
            <p:nvPr/>
          </p:nvGrpSpPr>
          <p:grpSpPr>
            <a:xfrm>
              <a:off x="505026" y="4690742"/>
              <a:ext cx="1047988" cy="1571983"/>
              <a:chOff x="1689100" y="4457700"/>
              <a:chExt cx="1047988" cy="1571983"/>
            </a:xfrm>
          </p:grpSpPr>
          <p:pic>
            <p:nvPicPr>
              <p:cNvPr id="51" name="Picture 4" descr="hiref1007_2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9100" y="4457700"/>
                <a:ext cx="1047988" cy="157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3" descr="pCO1-grigi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32000" y="5282392"/>
                <a:ext cx="628650" cy="269784"/>
              </a:xfrm>
              <a:prstGeom prst="rect">
                <a:avLst/>
              </a:prstGeom>
              <a:noFill/>
              <a:ln w="9525">
                <a:noFill/>
                <a:miter lim="800000"/>
                <a:headEnd/>
                <a:tailEnd/>
              </a:ln>
            </p:spPr>
          </p:pic>
        </p:grpSp>
        <p:pic>
          <p:nvPicPr>
            <p:cNvPr id="50" name="Picture 43" descr="PGD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81514" y="4842868"/>
              <a:ext cx="571500" cy="396719"/>
            </a:xfrm>
            <a:prstGeom prst="rect">
              <a:avLst/>
            </a:prstGeom>
            <a:noFill/>
            <a:ln w="9525">
              <a:noFill/>
              <a:miter lim="800000"/>
              <a:headEnd/>
              <a:tailEnd/>
            </a:ln>
          </p:spPr>
        </p:pic>
      </p:grpSp>
      <p:grpSp>
        <p:nvGrpSpPr>
          <p:cNvPr id="53" name="Groupe 52"/>
          <p:cNvGrpSpPr/>
          <p:nvPr/>
        </p:nvGrpSpPr>
        <p:grpSpPr>
          <a:xfrm>
            <a:off x="4549857" y="3701395"/>
            <a:ext cx="1047988" cy="1571983"/>
            <a:chOff x="505026" y="4690742"/>
            <a:chExt cx="1047988" cy="1571983"/>
          </a:xfrm>
        </p:grpSpPr>
        <p:grpSp>
          <p:nvGrpSpPr>
            <p:cNvPr id="54" name="Groupe 53"/>
            <p:cNvGrpSpPr/>
            <p:nvPr/>
          </p:nvGrpSpPr>
          <p:grpSpPr>
            <a:xfrm>
              <a:off x="505026" y="4690742"/>
              <a:ext cx="1047988" cy="1571983"/>
              <a:chOff x="1689100" y="4457700"/>
              <a:chExt cx="1047988" cy="1571983"/>
            </a:xfrm>
          </p:grpSpPr>
          <p:pic>
            <p:nvPicPr>
              <p:cNvPr id="93" name="Picture 4" descr="hiref1007_2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9100" y="4457700"/>
                <a:ext cx="1047988" cy="157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33" descr="pCO1-grigi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32000" y="5282392"/>
                <a:ext cx="628650" cy="269784"/>
              </a:xfrm>
              <a:prstGeom prst="rect">
                <a:avLst/>
              </a:prstGeom>
              <a:noFill/>
              <a:ln w="9525">
                <a:noFill/>
                <a:miter lim="800000"/>
                <a:headEnd/>
                <a:tailEnd/>
              </a:ln>
            </p:spPr>
          </p:pic>
        </p:grpSp>
        <p:pic>
          <p:nvPicPr>
            <p:cNvPr id="92" name="Picture 43" descr="PGD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81514" y="4842868"/>
              <a:ext cx="571500" cy="396719"/>
            </a:xfrm>
            <a:prstGeom prst="rect">
              <a:avLst/>
            </a:prstGeom>
            <a:noFill/>
            <a:ln w="9525">
              <a:noFill/>
              <a:miter lim="800000"/>
              <a:headEnd/>
              <a:tailEnd/>
            </a:ln>
          </p:spPr>
        </p:pic>
      </p:grpSp>
      <p:grpSp>
        <p:nvGrpSpPr>
          <p:cNvPr id="95" name="Groupe 94"/>
          <p:cNvGrpSpPr/>
          <p:nvPr/>
        </p:nvGrpSpPr>
        <p:grpSpPr>
          <a:xfrm>
            <a:off x="6216851" y="3701395"/>
            <a:ext cx="1047988" cy="1571983"/>
            <a:chOff x="505026" y="4690742"/>
            <a:chExt cx="1047988" cy="1571983"/>
          </a:xfrm>
        </p:grpSpPr>
        <p:grpSp>
          <p:nvGrpSpPr>
            <p:cNvPr id="96" name="Groupe 95"/>
            <p:cNvGrpSpPr/>
            <p:nvPr/>
          </p:nvGrpSpPr>
          <p:grpSpPr>
            <a:xfrm>
              <a:off x="505026" y="4690742"/>
              <a:ext cx="1047988" cy="1571983"/>
              <a:chOff x="1689100" y="4457700"/>
              <a:chExt cx="1047988" cy="1571983"/>
            </a:xfrm>
          </p:grpSpPr>
          <p:pic>
            <p:nvPicPr>
              <p:cNvPr id="98" name="Picture 4" descr="hiref1007_2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9100" y="4457700"/>
                <a:ext cx="1047988" cy="157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33" descr="pCO1-grigi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32000" y="5282392"/>
                <a:ext cx="628650" cy="269784"/>
              </a:xfrm>
              <a:prstGeom prst="rect">
                <a:avLst/>
              </a:prstGeom>
              <a:noFill/>
              <a:ln w="9525">
                <a:noFill/>
                <a:miter lim="800000"/>
                <a:headEnd/>
                <a:tailEnd/>
              </a:ln>
            </p:spPr>
          </p:pic>
        </p:grpSp>
        <p:pic>
          <p:nvPicPr>
            <p:cNvPr id="97" name="Picture 43" descr="PGD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81514" y="4842868"/>
              <a:ext cx="571500" cy="396719"/>
            </a:xfrm>
            <a:prstGeom prst="rect">
              <a:avLst/>
            </a:prstGeom>
            <a:noFill/>
            <a:ln w="9525">
              <a:noFill/>
              <a:miter lim="800000"/>
              <a:headEnd/>
              <a:tailEnd/>
            </a:ln>
          </p:spPr>
        </p:pic>
      </p:grpSp>
      <p:sp>
        <p:nvSpPr>
          <p:cNvPr id="100" name="Titre 1"/>
          <p:cNvSpPr txBox="1">
            <a:spLocks/>
          </p:cNvSpPr>
          <p:nvPr/>
        </p:nvSpPr>
        <p:spPr bwMode="auto">
          <a:xfrm>
            <a:off x="609600" y="427038"/>
            <a:ext cx="8224838" cy="868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b="1" kern="1200">
                <a:solidFill>
                  <a:srgbClr val="C00000"/>
                </a:solidFill>
                <a:latin typeface="Arial Narrow" pitchFamily="34" charset="0"/>
                <a:ea typeface="+mj-ea"/>
                <a:cs typeface="Arial" pitchFamily="34" charset="0"/>
              </a:defRPr>
            </a:lvl1pPr>
            <a:lvl2pPr algn="l" rtl="0" eaLnBrk="0" fontAlgn="base" hangingPunct="0">
              <a:spcBef>
                <a:spcPct val="0"/>
              </a:spcBef>
              <a:spcAft>
                <a:spcPct val="0"/>
              </a:spcAft>
              <a:defRPr sz="3200" b="1">
                <a:solidFill>
                  <a:srgbClr val="C00000"/>
                </a:solidFill>
                <a:latin typeface="Arial Narrow" pitchFamily="34" charset="0"/>
                <a:cs typeface="Arial" charset="0"/>
              </a:defRPr>
            </a:lvl2pPr>
            <a:lvl3pPr algn="l" rtl="0" eaLnBrk="0" fontAlgn="base" hangingPunct="0">
              <a:spcBef>
                <a:spcPct val="0"/>
              </a:spcBef>
              <a:spcAft>
                <a:spcPct val="0"/>
              </a:spcAft>
              <a:defRPr sz="3200" b="1">
                <a:solidFill>
                  <a:srgbClr val="C00000"/>
                </a:solidFill>
                <a:latin typeface="Arial Narrow" pitchFamily="34" charset="0"/>
                <a:cs typeface="Arial" charset="0"/>
              </a:defRPr>
            </a:lvl3pPr>
            <a:lvl4pPr algn="l" rtl="0" eaLnBrk="0" fontAlgn="base" hangingPunct="0">
              <a:spcBef>
                <a:spcPct val="0"/>
              </a:spcBef>
              <a:spcAft>
                <a:spcPct val="0"/>
              </a:spcAft>
              <a:defRPr sz="3200" b="1">
                <a:solidFill>
                  <a:srgbClr val="C00000"/>
                </a:solidFill>
                <a:latin typeface="Arial Narrow" pitchFamily="34" charset="0"/>
                <a:cs typeface="Arial" charset="0"/>
              </a:defRPr>
            </a:lvl4pPr>
            <a:lvl5pPr algn="l" rtl="0" eaLnBrk="0" fontAlgn="base" hangingPunct="0">
              <a:spcBef>
                <a:spcPct val="0"/>
              </a:spcBef>
              <a:spcAft>
                <a:spcPct val="0"/>
              </a:spcAft>
              <a:defRPr sz="3200" b="1">
                <a:solidFill>
                  <a:srgbClr val="C00000"/>
                </a:solidFill>
                <a:latin typeface="Arial Narrow" pitchFamily="34"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dirty="0" err="1"/>
              <a:t>Connexion</a:t>
            </a:r>
            <a:r>
              <a:rPr lang="it-IT" dirty="0"/>
              <a:t> à une GTC</a:t>
            </a:r>
            <a:endParaRPr lang="fr-FR" dirty="0"/>
          </a:p>
        </p:txBody>
      </p:sp>
    </p:spTree>
    <p:custDataLst>
      <p:tags r:id="rId1"/>
    </p:custDataLst>
    <p:extLst>
      <p:ext uri="{BB962C8B-B14F-4D97-AF65-F5344CB8AC3E}">
        <p14:creationId xmlns:p14="http://schemas.microsoft.com/office/powerpoint/2010/main" val="388005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Box 12"/>
          <p:cNvSpPr txBox="1">
            <a:spLocks noChangeArrowheads="1"/>
          </p:cNvSpPr>
          <p:nvPr/>
        </p:nvSpPr>
        <p:spPr bwMode="auto">
          <a:xfrm>
            <a:off x="347450" y="1547155"/>
            <a:ext cx="7848600" cy="4616648"/>
          </a:xfrm>
          <a:prstGeom prst="rect">
            <a:avLst/>
          </a:prstGeom>
          <a:noFill/>
          <a:ln w="12700">
            <a:noFill/>
            <a:miter lim="800000"/>
            <a:headEnd/>
            <a:tailEnd/>
          </a:ln>
          <a:effectLst/>
        </p:spPr>
        <p:txBody>
          <a:bodyPr>
            <a:spAutoFit/>
          </a:bodyPr>
          <a:lstStyle/>
          <a:p>
            <a:pPr>
              <a:buFontTx/>
              <a:buChar char="•"/>
            </a:pPr>
            <a:r>
              <a:rPr lang="fr-FR" b="1" dirty="0" smtClean="0">
                <a:solidFill>
                  <a:schemeClr val="tx1"/>
                </a:solidFill>
              </a:rPr>
              <a:t> </a:t>
            </a:r>
            <a:r>
              <a:rPr lang="fr-FR" b="1" dirty="0" err="1" smtClean="0">
                <a:solidFill>
                  <a:schemeClr val="tx1"/>
                </a:solidFill>
              </a:rPr>
              <a:t>Modbus</a:t>
            </a:r>
            <a:r>
              <a:rPr lang="fr-FR" dirty="0" smtClean="0">
                <a:solidFill>
                  <a:schemeClr val="tx1"/>
                </a:solidFill>
              </a:rPr>
              <a:t> </a:t>
            </a:r>
            <a:r>
              <a:rPr lang="fr-FR" i="1" dirty="0" smtClean="0">
                <a:solidFill>
                  <a:schemeClr val="tx1"/>
                </a:solidFill>
              </a:rPr>
              <a:t> - carte série intégrée</a:t>
            </a:r>
          </a:p>
          <a:p>
            <a:pPr>
              <a:buFontTx/>
              <a:buChar char="•"/>
            </a:pPr>
            <a:endParaRPr lang="fr-FR" sz="1000" dirty="0" smtClean="0">
              <a:solidFill>
                <a:schemeClr val="tx1"/>
              </a:solidFill>
            </a:endParaRPr>
          </a:p>
          <a:p>
            <a:pPr>
              <a:buFontTx/>
              <a:buChar char="•"/>
            </a:pPr>
            <a:endParaRPr lang="fr-FR" sz="1000" dirty="0" smtClean="0">
              <a:solidFill>
                <a:schemeClr val="tx1"/>
              </a:solidFill>
            </a:endParaRPr>
          </a:p>
          <a:p>
            <a:pPr>
              <a:buFontTx/>
              <a:buChar char="•"/>
            </a:pPr>
            <a:r>
              <a:rPr lang="fr-FR" b="1" dirty="0" smtClean="0">
                <a:solidFill>
                  <a:schemeClr val="tx1"/>
                </a:solidFill>
              </a:rPr>
              <a:t> </a:t>
            </a:r>
            <a:r>
              <a:rPr lang="fr-FR" b="1" dirty="0" err="1" smtClean="0">
                <a:solidFill>
                  <a:schemeClr val="tx1"/>
                </a:solidFill>
              </a:rPr>
              <a:t>LonWorks</a:t>
            </a:r>
            <a:r>
              <a:rPr lang="fr-FR" b="1" dirty="0" smtClean="0">
                <a:solidFill>
                  <a:schemeClr val="tx1"/>
                </a:solidFill>
              </a:rPr>
              <a:t> </a:t>
            </a:r>
            <a:r>
              <a:rPr lang="fr-FR" i="1" dirty="0" smtClean="0">
                <a:solidFill>
                  <a:schemeClr val="tx1"/>
                </a:solidFill>
              </a:rPr>
              <a:t>– carte série </a:t>
            </a:r>
            <a:r>
              <a:rPr lang="fr-FR" i="1" dirty="0" err="1" smtClean="0">
                <a:solidFill>
                  <a:schemeClr val="tx1"/>
                </a:solidFill>
              </a:rPr>
              <a:t>LonWorks</a:t>
            </a:r>
            <a:endParaRPr lang="fr-FR" i="1" dirty="0" smtClean="0">
              <a:solidFill>
                <a:schemeClr val="tx1"/>
              </a:solidFill>
            </a:endParaRPr>
          </a:p>
          <a:p>
            <a:pPr>
              <a:buFontTx/>
              <a:buChar char="•"/>
            </a:pPr>
            <a:endParaRPr lang="fr-FR" i="1" dirty="0" smtClean="0">
              <a:solidFill>
                <a:schemeClr val="tx1"/>
              </a:solidFill>
            </a:endParaRPr>
          </a:p>
          <a:p>
            <a:pPr>
              <a:buFontTx/>
              <a:buChar char="•"/>
            </a:pPr>
            <a:r>
              <a:rPr lang="fr-FR" dirty="0" smtClean="0">
                <a:solidFill>
                  <a:schemeClr val="tx1"/>
                </a:solidFill>
              </a:rPr>
              <a:t> </a:t>
            </a:r>
            <a:r>
              <a:rPr lang="fr-FR" b="1" dirty="0" smtClean="0">
                <a:solidFill>
                  <a:schemeClr val="tx1"/>
                </a:solidFill>
              </a:rPr>
              <a:t>GSM </a:t>
            </a:r>
            <a:r>
              <a:rPr lang="fr-FR" i="1" dirty="0" smtClean="0">
                <a:solidFill>
                  <a:schemeClr val="tx1"/>
                </a:solidFill>
              </a:rPr>
              <a:t>- RS232 et modem GSM </a:t>
            </a:r>
            <a:r>
              <a:rPr lang="fr-FR" i="1" dirty="0" smtClean="0"/>
              <a:t>pour envoi de d’alarme par </a:t>
            </a:r>
            <a:r>
              <a:rPr lang="fr-FR" i="1" dirty="0" smtClean="0">
                <a:solidFill>
                  <a:schemeClr val="tx1"/>
                </a:solidFill>
              </a:rPr>
              <a:t>SMS</a:t>
            </a:r>
          </a:p>
          <a:p>
            <a:pPr>
              <a:buFontTx/>
              <a:buChar char="•"/>
            </a:pPr>
            <a:endParaRPr lang="fr-FR" sz="1000" dirty="0" smtClean="0">
              <a:solidFill>
                <a:schemeClr val="tx1"/>
              </a:solidFill>
            </a:endParaRPr>
          </a:p>
          <a:p>
            <a:endParaRPr lang="fr-FR" sz="1000" dirty="0" smtClean="0">
              <a:solidFill>
                <a:schemeClr val="tx1"/>
              </a:solidFill>
            </a:endParaRPr>
          </a:p>
          <a:p>
            <a:pPr>
              <a:buFontTx/>
              <a:buChar char="•"/>
            </a:pPr>
            <a:r>
              <a:rPr lang="fr-FR" b="1" dirty="0" smtClean="0">
                <a:solidFill>
                  <a:schemeClr val="tx1"/>
                </a:solidFill>
              </a:rPr>
              <a:t> </a:t>
            </a:r>
            <a:r>
              <a:rPr lang="fr-FR" b="1" dirty="0" err="1" smtClean="0">
                <a:solidFill>
                  <a:schemeClr val="tx1"/>
                </a:solidFill>
              </a:rPr>
              <a:t>BACnet</a:t>
            </a:r>
            <a:r>
              <a:rPr lang="fr-FR" b="1" dirty="0" smtClean="0">
                <a:solidFill>
                  <a:schemeClr val="tx1"/>
                </a:solidFill>
              </a:rPr>
              <a:t>  </a:t>
            </a:r>
            <a:r>
              <a:rPr lang="fr-FR" i="1" dirty="0" smtClean="0">
                <a:solidFill>
                  <a:schemeClr val="tx1"/>
                </a:solidFill>
              </a:rPr>
              <a:t>-</a:t>
            </a:r>
            <a:r>
              <a:rPr lang="fr-FR" b="1" dirty="0" smtClean="0">
                <a:solidFill>
                  <a:schemeClr val="tx1"/>
                </a:solidFill>
              </a:rPr>
              <a:t> </a:t>
            </a:r>
            <a:r>
              <a:rPr lang="fr-FR" i="1" dirty="0" smtClean="0">
                <a:solidFill>
                  <a:schemeClr val="tx1"/>
                </a:solidFill>
              </a:rPr>
              <a:t>avec </a:t>
            </a:r>
            <a:r>
              <a:rPr lang="fr-FR" i="1" dirty="0" err="1" smtClean="0">
                <a:solidFill>
                  <a:schemeClr val="tx1"/>
                </a:solidFill>
              </a:rPr>
              <a:t>pCOWEB</a:t>
            </a:r>
            <a:r>
              <a:rPr lang="fr-FR" i="1" dirty="0" smtClean="0">
                <a:solidFill>
                  <a:schemeClr val="tx1"/>
                </a:solidFill>
              </a:rPr>
              <a:t> – connecteur </a:t>
            </a:r>
            <a:r>
              <a:rPr lang="fr-FR" i="1" dirty="0" err="1" smtClean="0">
                <a:solidFill>
                  <a:schemeClr val="tx1"/>
                </a:solidFill>
              </a:rPr>
              <a:t>ethernet</a:t>
            </a:r>
            <a:r>
              <a:rPr lang="fr-FR" i="1" dirty="0" smtClean="0">
                <a:solidFill>
                  <a:schemeClr val="tx1"/>
                </a:solidFill>
              </a:rPr>
              <a:t> </a:t>
            </a:r>
          </a:p>
          <a:p>
            <a:pPr marL="1143000" lvl="2"/>
            <a:r>
              <a:rPr lang="fr-FR" i="1" dirty="0" smtClean="0">
                <a:solidFill>
                  <a:schemeClr val="tx1"/>
                </a:solidFill>
              </a:rPr>
              <a:t>- avec </a:t>
            </a:r>
            <a:r>
              <a:rPr lang="fr-FR" i="1" dirty="0" err="1" smtClean="0">
                <a:solidFill>
                  <a:schemeClr val="tx1"/>
                </a:solidFill>
              </a:rPr>
              <a:t>pCOWEB</a:t>
            </a:r>
            <a:r>
              <a:rPr lang="fr-FR" i="1" dirty="0" smtClean="0">
                <a:solidFill>
                  <a:schemeClr val="tx1"/>
                </a:solidFill>
              </a:rPr>
              <a:t> – connecteur RS485</a:t>
            </a:r>
          </a:p>
          <a:p>
            <a:r>
              <a:rPr lang="fr-FR" i="1" dirty="0" smtClean="0">
                <a:solidFill>
                  <a:schemeClr val="tx1"/>
                </a:solidFill>
              </a:rPr>
              <a:t>           </a:t>
            </a:r>
          </a:p>
          <a:p>
            <a:pPr>
              <a:buFontTx/>
              <a:buChar char="•"/>
            </a:pPr>
            <a:r>
              <a:rPr lang="fr-FR" b="1" dirty="0" smtClean="0">
                <a:solidFill>
                  <a:schemeClr val="tx1"/>
                </a:solidFill>
              </a:rPr>
              <a:t> TCP/IP- SNMP</a:t>
            </a:r>
            <a:r>
              <a:rPr lang="fr-FR" i="1" dirty="0" smtClean="0">
                <a:solidFill>
                  <a:schemeClr val="tx1"/>
                </a:solidFill>
              </a:rPr>
              <a:t>  - avec </a:t>
            </a:r>
            <a:r>
              <a:rPr lang="fr-FR" i="1" dirty="0" err="1" smtClean="0">
                <a:solidFill>
                  <a:schemeClr val="tx1"/>
                </a:solidFill>
              </a:rPr>
              <a:t>pCOWEB</a:t>
            </a:r>
            <a:r>
              <a:rPr lang="fr-FR" i="1" dirty="0" smtClean="0">
                <a:solidFill>
                  <a:schemeClr val="tx1"/>
                </a:solidFill>
              </a:rPr>
              <a:t> – connecteur </a:t>
            </a:r>
            <a:r>
              <a:rPr lang="fr-FR" i="1" dirty="0" err="1" smtClean="0">
                <a:solidFill>
                  <a:schemeClr val="tx1"/>
                </a:solidFill>
              </a:rPr>
              <a:t>ethernet</a:t>
            </a:r>
            <a:endParaRPr lang="fr-FR" i="1" dirty="0" smtClean="0">
              <a:solidFill>
                <a:schemeClr val="tx1"/>
              </a:solidFill>
            </a:endParaRPr>
          </a:p>
          <a:p>
            <a:pPr>
              <a:buFontTx/>
              <a:buChar char="•"/>
            </a:pPr>
            <a:endParaRPr lang="fr-FR" i="1" dirty="0" smtClean="0"/>
          </a:p>
          <a:p>
            <a:pPr>
              <a:buFontTx/>
              <a:buChar char="•"/>
            </a:pPr>
            <a:r>
              <a:rPr lang="fr-FR" dirty="0" smtClean="0">
                <a:solidFill>
                  <a:schemeClr val="tx1"/>
                </a:solidFill>
              </a:rPr>
              <a:t> </a:t>
            </a:r>
            <a:r>
              <a:rPr lang="fr-FR" b="1" dirty="0" smtClean="0">
                <a:solidFill>
                  <a:schemeClr val="tx1"/>
                </a:solidFill>
              </a:rPr>
              <a:t>TREND</a:t>
            </a:r>
            <a:r>
              <a:rPr lang="fr-FR" i="1" dirty="0" smtClean="0">
                <a:solidFill>
                  <a:schemeClr val="tx1"/>
                </a:solidFill>
              </a:rPr>
              <a:t>  - carte série TREND</a:t>
            </a:r>
          </a:p>
          <a:p>
            <a:pPr>
              <a:buFontTx/>
              <a:buChar char="•"/>
            </a:pPr>
            <a:endParaRPr lang="fr-FR" sz="1000" dirty="0" smtClean="0">
              <a:solidFill>
                <a:schemeClr val="tx1"/>
              </a:solidFill>
            </a:endParaRPr>
          </a:p>
          <a:p>
            <a:endParaRPr lang="fr-FR" sz="1000" dirty="0" smtClean="0">
              <a:solidFill>
                <a:schemeClr val="tx1"/>
              </a:solidFill>
            </a:endParaRPr>
          </a:p>
          <a:p>
            <a:pPr>
              <a:buFontTx/>
              <a:buChar char="•"/>
            </a:pPr>
            <a:r>
              <a:rPr lang="fr-FR" b="1" dirty="0" smtClean="0"/>
              <a:t> standard</a:t>
            </a:r>
            <a:r>
              <a:rPr lang="fr-FR" dirty="0" smtClean="0"/>
              <a:t> </a:t>
            </a:r>
            <a:r>
              <a:rPr lang="fr-FR" b="1" dirty="0" smtClean="0">
                <a:solidFill>
                  <a:schemeClr val="tx1"/>
                </a:solidFill>
              </a:rPr>
              <a:t>OPC</a:t>
            </a:r>
            <a:r>
              <a:rPr lang="fr-FR" dirty="0" smtClean="0">
                <a:solidFill>
                  <a:schemeClr val="tx1"/>
                </a:solidFill>
              </a:rPr>
              <a:t> </a:t>
            </a:r>
            <a:r>
              <a:rPr lang="fr-FR" i="1" dirty="0" smtClean="0">
                <a:solidFill>
                  <a:schemeClr val="tx1"/>
                </a:solidFill>
              </a:rPr>
              <a:t>(OLE for </a:t>
            </a:r>
            <a:r>
              <a:rPr lang="fr-FR" i="1" dirty="0" err="1" smtClean="0">
                <a:solidFill>
                  <a:schemeClr val="tx1"/>
                </a:solidFill>
              </a:rPr>
              <a:t>Process</a:t>
            </a:r>
            <a:r>
              <a:rPr lang="fr-FR" i="1" dirty="0" smtClean="0">
                <a:solidFill>
                  <a:schemeClr val="tx1"/>
                </a:solidFill>
              </a:rPr>
              <a:t> Control). Permet une simple intégration au système client SCADA OPC. [ SCADA =</a:t>
            </a:r>
            <a:r>
              <a:rPr lang="fr-FR" i="1" dirty="0" err="1" smtClean="0">
                <a:solidFill>
                  <a:schemeClr val="tx1"/>
                </a:solidFill>
              </a:rPr>
              <a:t>Supervisory</a:t>
            </a:r>
            <a:r>
              <a:rPr lang="fr-FR" i="1" dirty="0" smtClean="0">
                <a:solidFill>
                  <a:schemeClr val="tx1"/>
                </a:solidFill>
              </a:rPr>
              <a:t> Control And Data Acquisition ] en utilisant le programme Carel OPC server.</a:t>
            </a:r>
            <a:endParaRPr lang="fr-FR" sz="1000" dirty="0">
              <a:solidFill>
                <a:schemeClr val="tx1"/>
              </a:solidFill>
            </a:endParaRPr>
          </a:p>
        </p:txBody>
      </p:sp>
      <p:graphicFrame>
        <p:nvGraphicFramePr>
          <p:cNvPr id="53" name="Object 14"/>
          <p:cNvGraphicFramePr>
            <a:graphicFrameLocks noChangeAspect="1"/>
          </p:cNvGraphicFramePr>
          <p:nvPr/>
        </p:nvGraphicFramePr>
        <p:xfrm>
          <a:off x="6261820" y="1508750"/>
          <a:ext cx="990600" cy="581025"/>
        </p:xfrm>
        <a:graphic>
          <a:graphicData uri="http://schemas.openxmlformats.org/presentationml/2006/ole">
            <mc:AlternateContent xmlns:mc="http://schemas.openxmlformats.org/markup-compatibility/2006">
              <mc:Choice xmlns:v="urn:schemas-microsoft-com:vml" Requires="v">
                <p:oleObj spid="_x0000_s9278" name="Immagine bitmap" r:id="rId4" imgW="1428949" imgH="838095" progId="PBrush">
                  <p:embed/>
                </p:oleObj>
              </mc:Choice>
              <mc:Fallback>
                <p:oleObj name="Immagine bitmap" r:id="rId4" imgW="1428949" imgH="838095"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1820" y="1508750"/>
                        <a:ext cx="99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 name="Object 15"/>
          <p:cNvGraphicFramePr>
            <a:graphicFrameLocks noChangeAspect="1"/>
          </p:cNvGraphicFramePr>
          <p:nvPr/>
        </p:nvGraphicFramePr>
        <p:xfrm>
          <a:off x="4740062" y="2028597"/>
          <a:ext cx="762000" cy="581025"/>
        </p:xfrm>
        <a:graphic>
          <a:graphicData uri="http://schemas.openxmlformats.org/presentationml/2006/ole">
            <mc:AlternateContent xmlns:mc="http://schemas.openxmlformats.org/markup-compatibility/2006">
              <mc:Choice xmlns:v="urn:schemas-microsoft-com:vml" Requires="v">
                <p:oleObj spid="_x0000_s9279" name="Immagine bitmap" r:id="rId6" imgW="1523810" imgH="1162212" progId="PBrush">
                  <p:embed/>
                </p:oleObj>
              </mc:Choice>
              <mc:Fallback>
                <p:oleObj name="Immagine bitmap" r:id="rId6" imgW="1523810" imgH="1162212"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0062" y="2028597"/>
                        <a:ext cx="76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 name="Object 16"/>
          <p:cNvGraphicFramePr>
            <a:graphicFrameLocks noChangeAspect="1"/>
          </p:cNvGraphicFramePr>
          <p:nvPr/>
        </p:nvGraphicFramePr>
        <p:xfrm>
          <a:off x="7864262" y="2028597"/>
          <a:ext cx="890588" cy="528638"/>
        </p:xfrm>
        <a:graphic>
          <a:graphicData uri="http://schemas.openxmlformats.org/presentationml/2006/ole">
            <mc:AlternateContent xmlns:mc="http://schemas.openxmlformats.org/markup-compatibility/2006">
              <mc:Choice xmlns:v="urn:schemas-microsoft-com:vml" Requires="v">
                <p:oleObj spid="_x0000_s9280" name="Immagine bitmap" r:id="rId8" imgW="1171429" imgH="695238" progId="PBrush">
                  <p:embed/>
                </p:oleObj>
              </mc:Choice>
              <mc:Fallback>
                <p:oleObj name="Immagine bitmap" r:id="rId8" imgW="1171429" imgH="695238"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4262" y="2028597"/>
                        <a:ext cx="890588"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 name="Object 17"/>
          <p:cNvGraphicFramePr>
            <a:graphicFrameLocks noChangeAspect="1"/>
          </p:cNvGraphicFramePr>
          <p:nvPr/>
        </p:nvGraphicFramePr>
        <p:xfrm>
          <a:off x="7864262" y="2603272"/>
          <a:ext cx="981075" cy="623888"/>
        </p:xfrm>
        <a:graphic>
          <a:graphicData uri="http://schemas.openxmlformats.org/presentationml/2006/ole">
            <mc:AlternateContent xmlns:mc="http://schemas.openxmlformats.org/markup-compatibility/2006">
              <mc:Choice xmlns:v="urn:schemas-microsoft-com:vml" Requires="v">
                <p:oleObj spid="_x0000_s9281" name="Immagine bitmap" r:id="rId10" imgW="1961905" imgH="1247619" progId="PBrush">
                  <p:embed/>
                </p:oleObj>
              </mc:Choice>
              <mc:Fallback>
                <p:oleObj name="Immagine bitmap" r:id="rId10" imgW="1961905" imgH="1247619" progId="PBrus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64262" y="2603272"/>
                        <a:ext cx="981075"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 name="Object 18"/>
          <p:cNvGraphicFramePr>
            <a:graphicFrameLocks noChangeAspect="1"/>
          </p:cNvGraphicFramePr>
          <p:nvPr/>
        </p:nvGraphicFramePr>
        <p:xfrm>
          <a:off x="7548350" y="3611335"/>
          <a:ext cx="900112" cy="625475"/>
        </p:xfrm>
        <a:graphic>
          <a:graphicData uri="http://schemas.openxmlformats.org/presentationml/2006/ole">
            <mc:AlternateContent xmlns:mc="http://schemas.openxmlformats.org/markup-compatibility/2006">
              <mc:Choice xmlns:v="urn:schemas-microsoft-com:vml" Requires="v">
                <p:oleObj spid="_x0000_s9282" name="Immagine bitmap" r:id="rId12" imgW="1343212" imgH="933580" progId="PBrush">
                  <p:embed/>
                </p:oleObj>
              </mc:Choice>
              <mc:Fallback>
                <p:oleObj name="Immagine bitmap" r:id="rId12" imgW="1343212" imgH="933580" progId="PBrush">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8350" y="3611335"/>
                        <a:ext cx="900112"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 name="Line 20"/>
          <p:cNvSpPr>
            <a:spLocks noChangeShapeType="1"/>
          </p:cNvSpPr>
          <p:nvPr/>
        </p:nvSpPr>
        <p:spPr bwMode="auto">
          <a:xfrm>
            <a:off x="5948150" y="1811110"/>
            <a:ext cx="228600" cy="0"/>
          </a:xfrm>
          <a:prstGeom prst="line">
            <a:avLst/>
          </a:prstGeom>
          <a:noFill/>
          <a:ln w="12700">
            <a:solidFill>
              <a:schemeClr val="tx1"/>
            </a:solidFill>
            <a:round/>
            <a:headEnd/>
            <a:tailEnd/>
          </a:ln>
          <a:effectLst/>
        </p:spPr>
        <p:txBody>
          <a:bodyPr/>
          <a:lstStyle/>
          <a:p>
            <a:endParaRPr lang="en-US"/>
          </a:p>
        </p:txBody>
      </p:sp>
      <p:sp>
        <p:nvSpPr>
          <p:cNvPr id="88" name="Line 23"/>
          <p:cNvSpPr>
            <a:spLocks noChangeShapeType="1"/>
          </p:cNvSpPr>
          <p:nvPr/>
        </p:nvSpPr>
        <p:spPr bwMode="auto">
          <a:xfrm>
            <a:off x="7091150" y="3323997"/>
            <a:ext cx="228600" cy="0"/>
          </a:xfrm>
          <a:prstGeom prst="line">
            <a:avLst/>
          </a:prstGeom>
          <a:noFill/>
          <a:ln w="12700">
            <a:solidFill>
              <a:schemeClr val="tx1"/>
            </a:solidFill>
            <a:round/>
            <a:headEnd/>
            <a:tailEnd/>
          </a:ln>
          <a:effectLst/>
        </p:spPr>
        <p:txBody>
          <a:bodyPr/>
          <a:lstStyle/>
          <a:p>
            <a:endParaRPr lang="en-US"/>
          </a:p>
        </p:txBody>
      </p:sp>
      <p:sp>
        <p:nvSpPr>
          <p:cNvPr id="92" name="Line 24"/>
          <p:cNvSpPr>
            <a:spLocks noChangeShapeType="1"/>
          </p:cNvSpPr>
          <p:nvPr/>
        </p:nvSpPr>
        <p:spPr bwMode="auto">
          <a:xfrm>
            <a:off x="7091150" y="4476522"/>
            <a:ext cx="228600" cy="0"/>
          </a:xfrm>
          <a:prstGeom prst="line">
            <a:avLst/>
          </a:prstGeom>
          <a:noFill/>
          <a:ln w="12700">
            <a:solidFill>
              <a:schemeClr val="tx1"/>
            </a:solidFill>
            <a:round/>
            <a:headEnd/>
            <a:tailEnd/>
          </a:ln>
          <a:effectLst/>
        </p:spPr>
        <p:txBody>
          <a:bodyPr/>
          <a:lstStyle/>
          <a:p>
            <a:endParaRPr lang="en-US"/>
          </a:p>
        </p:txBody>
      </p:sp>
      <p:sp>
        <p:nvSpPr>
          <p:cNvPr id="93" name="Line 25"/>
          <p:cNvSpPr>
            <a:spLocks noChangeShapeType="1"/>
          </p:cNvSpPr>
          <p:nvPr/>
        </p:nvSpPr>
        <p:spPr bwMode="auto">
          <a:xfrm>
            <a:off x="7319750" y="3323997"/>
            <a:ext cx="12700" cy="1152525"/>
          </a:xfrm>
          <a:prstGeom prst="line">
            <a:avLst/>
          </a:prstGeom>
          <a:noFill/>
          <a:ln w="12700">
            <a:solidFill>
              <a:schemeClr val="tx1"/>
            </a:solidFill>
            <a:round/>
            <a:headEnd/>
            <a:tailEnd/>
          </a:ln>
          <a:effectLst/>
        </p:spPr>
        <p:txBody>
          <a:bodyPr/>
          <a:lstStyle/>
          <a:p>
            <a:endParaRPr lang="en-US"/>
          </a:p>
        </p:txBody>
      </p:sp>
      <p:sp>
        <p:nvSpPr>
          <p:cNvPr id="94" name="Line 26"/>
          <p:cNvSpPr>
            <a:spLocks noChangeShapeType="1"/>
          </p:cNvSpPr>
          <p:nvPr/>
        </p:nvSpPr>
        <p:spPr bwMode="auto">
          <a:xfrm>
            <a:off x="7319750" y="3900260"/>
            <a:ext cx="228600" cy="0"/>
          </a:xfrm>
          <a:prstGeom prst="line">
            <a:avLst/>
          </a:prstGeom>
          <a:noFill/>
          <a:ln w="12700">
            <a:solidFill>
              <a:schemeClr val="tx1"/>
            </a:solidFill>
            <a:round/>
            <a:headEnd/>
            <a:tailEnd/>
          </a:ln>
          <a:effectLst/>
        </p:spPr>
        <p:txBody>
          <a:bodyPr/>
          <a:lstStyle/>
          <a:p>
            <a:endParaRPr lang="en-US"/>
          </a:p>
        </p:txBody>
      </p:sp>
      <p:graphicFrame>
        <p:nvGraphicFramePr>
          <p:cNvPr id="95" name="Object 27"/>
          <p:cNvGraphicFramePr>
            <a:graphicFrameLocks noChangeAspect="1"/>
          </p:cNvGraphicFramePr>
          <p:nvPr/>
        </p:nvGraphicFramePr>
        <p:xfrm>
          <a:off x="4236825" y="4547960"/>
          <a:ext cx="923925" cy="627062"/>
        </p:xfrm>
        <a:graphic>
          <a:graphicData uri="http://schemas.openxmlformats.org/presentationml/2006/ole">
            <mc:AlternateContent xmlns:mc="http://schemas.openxmlformats.org/markup-compatibility/2006">
              <mc:Choice xmlns:v="urn:schemas-microsoft-com:vml" Requires="v">
                <p:oleObj spid="_x0000_s9283" name="Immagine bitmap" r:id="rId14" imgW="1390844" imgH="942857" progId="PBrush">
                  <p:embed/>
                </p:oleObj>
              </mc:Choice>
              <mc:Fallback>
                <p:oleObj name="Immagine bitmap" r:id="rId14" imgW="1390844" imgH="942857"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6825" y="4547960"/>
                        <a:ext cx="923925"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 name="Line 28"/>
          <p:cNvSpPr>
            <a:spLocks noChangeShapeType="1"/>
          </p:cNvSpPr>
          <p:nvPr/>
        </p:nvSpPr>
        <p:spPr bwMode="auto">
          <a:xfrm>
            <a:off x="7635662" y="2028597"/>
            <a:ext cx="228600" cy="0"/>
          </a:xfrm>
          <a:prstGeom prst="line">
            <a:avLst/>
          </a:prstGeom>
          <a:noFill/>
          <a:ln w="12700">
            <a:solidFill>
              <a:schemeClr val="tx1"/>
            </a:solidFill>
            <a:round/>
            <a:headEnd/>
            <a:tailEnd/>
          </a:ln>
          <a:effectLst/>
        </p:spPr>
        <p:txBody>
          <a:bodyPr/>
          <a:lstStyle/>
          <a:p>
            <a:endParaRPr lang="en-US"/>
          </a:p>
        </p:txBody>
      </p:sp>
      <p:sp>
        <p:nvSpPr>
          <p:cNvPr id="97" name="Line 29"/>
          <p:cNvSpPr>
            <a:spLocks noChangeShapeType="1"/>
          </p:cNvSpPr>
          <p:nvPr/>
        </p:nvSpPr>
        <p:spPr bwMode="auto">
          <a:xfrm>
            <a:off x="7635662" y="3181122"/>
            <a:ext cx="228600" cy="0"/>
          </a:xfrm>
          <a:prstGeom prst="line">
            <a:avLst/>
          </a:prstGeom>
          <a:noFill/>
          <a:ln w="12700">
            <a:solidFill>
              <a:schemeClr val="tx1"/>
            </a:solidFill>
            <a:round/>
            <a:headEnd/>
            <a:tailEnd/>
          </a:ln>
          <a:effectLst/>
        </p:spPr>
        <p:txBody>
          <a:bodyPr/>
          <a:lstStyle/>
          <a:p>
            <a:endParaRPr lang="en-US"/>
          </a:p>
        </p:txBody>
      </p:sp>
      <p:sp>
        <p:nvSpPr>
          <p:cNvPr id="98" name="Line 30"/>
          <p:cNvSpPr>
            <a:spLocks noChangeShapeType="1"/>
          </p:cNvSpPr>
          <p:nvPr/>
        </p:nvSpPr>
        <p:spPr bwMode="auto">
          <a:xfrm>
            <a:off x="7635662" y="2028597"/>
            <a:ext cx="12700" cy="1152525"/>
          </a:xfrm>
          <a:prstGeom prst="line">
            <a:avLst/>
          </a:prstGeom>
          <a:noFill/>
          <a:ln w="12700">
            <a:solidFill>
              <a:schemeClr val="tx1"/>
            </a:solidFill>
            <a:round/>
            <a:headEnd/>
            <a:tailEnd/>
          </a:ln>
          <a:effectLst/>
        </p:spPr>
        <p:txBody>
          <a:bodyPr/>
          <a:lstStyle/>
          <a:p>
            <a:endParaRPr lang="en-US"/>
          </a:p>
        </p:txBody>
      </p:sp>
      <p:sp>
        <p:nvSpPr>
          <p:cNvPr id="99" name="Line 31"/>
          <p:cNvSpPr>
            <a:spLocks noChangeShapeType="1"/>
          </p:cNvSpPr>
          <p:nvPr/>
        </p:nvSpPr>
        <p:spPr bwMode="auto">
          <a:xfrm>
            <a:off x="7432462" y="2892197"/>
            <a:ext cx="228600" cy="0"/>
          </a:xfrm>
          <a:prstGeom prst="line">
            <a:avLst/>
          </a:prstGeom>
          <a:noFill/>
          <a:ln w="12700">
            <a:solidFill>
              <a:schemeClr val="tx1"/>
            </a:solidFill>
            <a:round/>
            <a:headEnd/>
            <a:tailEnd/>
          </a:ln>
          <a:effectLst/>
        </p:spPr>
        <p:txBody>
          <a:bodyPr/>
          <a:lstStyle/>
          <a:p>
            <a:endParaRPr lang="en-US"/>
          </a:p>
        </p:txBody>
      </p:sp>
      <p:sp>
        <p:nvSpPr>
          <p:cNvPr id="20" name="Titre 1"/>
          <p:cNvSpPr txBox="1">
            <a:spLocks/>
          </p:cNvSpPr>
          <p:nvPr/>
        </p:nvSpPr>
        <p:spPr bwMode="auto">
          <a:xfrm>
            <a:off x="609600" y="427038"/>
            <a:ext cx="8224838" cy="868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b="1" kern="1200">
                <a:solidFill>
                  <a:srgbClr val="C00000"/>
                </a:solidFill>
                <a:latin typeface="Arial Narrow" pitchFamily="34" charset="0"/>
                <a:ea typeface="+mj-ea"/>
                <a:cs typeface="Arial" pitchFamily="34" charset="0"/>
              </a:defRPr>
            </a:lvl1pPr>
            <a:lvl2pPr algn="l" rtl="0" eaLnBrk="0" fontAlgn="base" hangingPunct="0">
              <a:spcBef>
                <a:spcPct val="0"/>
              </a:spcBef>
              <a:spcAft>
                <a:spcPct val="0"/>
              </a:spcAft>
              <a:defRPr sz="3200" b="1">
                <a:solidFill>
                  <a:srgbClr val="C00000"/>
                </a:solidFill>
                <a:latin typeface="Arial Narrow" pitchFamily="34" charset="0"/>
                <a:cs typeface="Arial" charset="0"/>
              </a:defRPr>
            </a:lvl2pPr>
            <a:lvl3pPr algn="l" rtl="0" eaLnBrk="0" fontAlgn="base" hangingPunct="0">
              <a:spcBef>
                <a:spcPct val="0"/>
              </a:spcBef>
              <a:spcAft>
                <a:spcPct val="0"/>
              </a:spcAft>
              <a:defRPr sz="3200" b="1">
                <a:solidFill>
                  <a:srgbClr val="C00000"/>
                </a:solidFill>
                <a:latin typeface="Arial Narrow" pitchFamily="34" charset="0"/>
                <a:cs typeface="Arial" charset="0"/>
              </a:defRPr>
            </a:lvl3pPr>
            <a:lvl4pPr algn="l" rtl="0" eaLnBrk="0" fontAlgn="base" hangingPunct="0">
              <a:spcBef>
                <a:spcPct val="0"/>
              </a:spcBef>
              <a:spcAft>
                <a:spcPct val="0"/>
              </a:spcAft>
              <a:defRPr sz="3200" b="1">
                <a:solidFill>
                  <a:srgbClr val="C00000"/>
                </a:solidFill>
                <a:latin typeface="Arial Narrow" pitchFamily="34" charset="0"/>
                <a:cs typeface="Arial" charset="0"/>
              </a:defRPr>
            </a:lvl4pPr>
            <a:lvl5pPr algn="l" rtl="0" eaLnBrk="0" fontAlgn="base" hangingPunct="0">
              <a:spcBef>
                <a:spcPct val="0"/>
              </a:spcBef>
              <a:spcAft>
                <a:spcPct val="0"/>
              </a:spcAft>
              <a:defRPr sz="3200" b="1">
                <a:solidFill>
                  <a:srgbClr val="C00000"/>
                </a:solidFill>
                <a:latin typeface="Arial Narrow" pitchFamily="34"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dirty="0" err="1"/>
              <a:t>Connexion</a:t>
            </a:r>
            <a:r>
              <a:rPr lang="it-IT" dirty="0"/>
              <a:t> à une </a:t>
            </a:r>
            <a:r>
              <a:rPr lang="it-IT" dirty="0" smtClean="0"/>
              <a:t>GTC - </a:t>
            </a:r>
            <a:r>
              <a:rPr lang="it-IT" dirty="0" err="1" smtClean="0"/>
              <a:t>Protocoles</a:t>
            </a:r>
            <a:endParaRPr lang="fr-FR" dirty="0"/>
          </a:p>
        </p:txBody>
      </p:sp>
    </p:spTree>
    <p:custDataLst>
      <p:tags r:id="rId2"/>
    </p:custDataLst>
    <p:extLst>
      <p:ext uri="{BB962C8B-B14F-4D97-AF65-F5344CB8AC3E}">
        <p14:creationId xmlns:p14="http://schemas.microsoft.com/office/powerpoint/2010/main" val="1747191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3"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145" y="1452623"/>
            <a:ext cx="6372500" cy="477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3"/>
          <p:cNvSpPr>
            <a:spLocks noChangeArrowheads="1"/>
          </p:cNvSpPr>
          <p:nvPr/>
        </p:nvSpPr>
        <p:spPr bwMode="auto">
          <a:xfrm>
            <a:off x="1744623" y="1281980"/>
            <a:ext cx="914400" cy="0"/>
          </a:xfrm>
          <a:prstGeom prst="rect">
            <a:avLst/>
          </a:prstGeom>
          <a:noFill/>
          <a:ln w="9525">
            <a:noFill/>
            <a:miter lim="800000"/>
            <a:headEnd/>
            <a:tailEnd/>
          </a:ln>
          <a:effectLst/>
        </p:spPr>
        <p:txBody>
          <a:bodyPr wrap="none" anchor="ctr">
            <a:spAutoFit/>
          </a:bodyPr>
          <a:lstStyle/>
          <a:p>
            <a:endParaRPr lang="en-US"/>
          </a:p>
        </p:txBody>
      </p:sp>
      <p:sp>
        <p:nvSpPr>
          <p:cNvPr id="25" name="Rectangle 4"/>
          <p:cNvSpPr>
            <a:spLocks noChangeArrowheads="1"/>
          </p:cNvSpPr>
          <p:nvPr/>
        </p:nvSpPr>
        <p:spPr bwMode="auto">
          <a:xfrm>
            <a:off x="1744623" y="1281980"/>
            <a:ext cx="914400" cy="0"/>
          </a:xfrm>
          <a:prstGeom prst="rect">
            <a:avLst/>
          </a:prstGeom>
          <a:noFill/>
          <a:ln w="9525">
            <a:noFill/>
            <a:miter lim="800000"/>
            <a:headEnd/>
            <a:tailEnd/>
          </a:ln>
          <a:effectLst/>
        </p:spPr>
        <p:txBody>
          <a:bodyPr wrap="none" anchor="ctr">
            <a:spAutoFit/>
          </a:bodyPr>
          <a:lstStyle/>
          <a:p>
            <a:endParaRPr lang="en-US"/>
          </a:p>
        </p:txBody>
      </p:sp>
      <p:sp>
        <p:nvSpPr>
          <p:cNvPr id="26" name="Rectangle 5"/>
          <p:cNvSpPr>
            <a:spLocks noChangeArrowheads="1"/>
          </p:cNvSpPr>
          <p:nvPr/>
        </p:nvSpPr>
        <p:spPr bwMode="auto">
          <a:xfrm>
            <a:off x="1744623" y="1281980"/>
            <a:ext cx="914400" cy="0"/>
          </a:xfrm>
          <a:prstGeom prst="rect">
            <a:avLst/>
          </a:prstGeom>
          <a:noFill/>
          <a:ln w="9525">
            <a:noFill/>
            <a:miter lim="800000"/>
            <a:headEnd/>
            <a:tailEnd/>
          </a:ln>
          <a:effectLst/>
        </p:spPr>
        <p:txBody>
          <a:bodyPr wrap="none" anchor="ctr">
            <a:spAutoFit/>
          </a:bodyPr>
          <a:lstStyle/>
          <a:p>
            <a:endParaRPr lang="en-US"/>
          </a:p>
        </p:txBody>
      </p:sp>
      <p:sp>
        <p:nvSpPr>
          <p:cNvPr id="27" name="Rectangle 6"/>
          <p:cNvSpPr>
            <a:spLocks noChangeArrowheads="1"/>
          </p:cNvSpPr>
          <p:nvPr/>
        </p:nvSpPr>
        <p:spPr bwMode="auto">
          <a:xfrm>
            <a:off x="1744623" y="1281980"/>
            <a:ext cx="914400" cy="0"/>
          </a:xfrm>
          <a:prstGeom prst="rect">
            <a:avLst/>
          </a:prstGeom>
          <a:noFill/>
          <a:ln w="9525">
            <a:noFill/>
            <a:miter lim="800000"/>
            <a:headEnd/>
            <a:tailEnd/>
          </a:ln>
          <a:effectLst/>
        </p:spPr>
        <p:txBody>
          <a:bodyPr wrap="none" anchor="ctr">
            <a:spAutoFit/>
          </a:bodyPr>
          <a:lstStyle/>
          <a:p>
            <a:endParaRPr lang="en-US"/>
          </a:p>
        </p:txBody>
      </p:sp>
      <p:sp>
        <p:nvSpPr>
          <p:cNvPr id="28" name="Rectangle 7"/>
          <p:cNvSpPr>
            <a:spLocks noChangeArrowheads="1"/>
          </p:cNvSpPr>
          <p:nvPr/>
        </p:nvSpPr>
        <p:spPr bwMode="auto">
          <a:xfrm>
            <a:off x="1744623" y="1281980"/>
            <a:ext cx="914400" cy="0"/>
          </a:xfrm>
          <a:prstGeom prst="rect">
            <a:avLst/>
          </a:prstGeom>
          <a:noFill/>
          <a:ln w="9525">
            <a:noFill/>
            <a:miter lim="800000"/>
            <a:headEnd/>
            <a:tailEnd/>
          </a:ln>
          <a:effectLst/>
        </p:spPr>
        <p:txBody>
          <a:bodyPr wrap="none" anchor="ctr">
            <a:spAutoFit/>
          </a:bodyPr>
          <a:lstStyle/>
          <a:p>
            <a:endParaRPr lang="en-US"/>
          </a:p>
        </p:txBody>
      </p:sp>
      <p:sp>
        <p:nvSpPr>
          <p:cNvPr id="29" name="Rectangle 8"/>
          <p:cNvSpPr>
            <a:spLocks noChangeArrowheads="1"/>
          </p:cNvSpPr>
          <p:nvPr/>
        </p:nvSpPr>
        <p:spPr bwMode="auto">
          <a:xfrm>
            <a:off x="1744623" y="1281980"/>
            <a:ext cx="914400" cy="0"/>
          </a:xfrm>
          <a:prstGeom prst="rect">
            <a:avLst/>
          </a:prstGeom>
          <a:noFill/>
          <a:ln w="9525">
            <a:noFill/>
            <a:miter lim="800000"/>
            <a:headEnd/>
            <a:tailEnd/>
          </a:ln>
          <a:effectLst/>
        </p:spPr>
        <p:txBody>
          <a:bodyPr wrap="none" anchor="ctr">
            <a:spAutoFit/>
          </a:bodyPr>
          <a:lstStyle/>
          <a:p>
            <a:endParaRPr lang="en-US"/>
          </a:p>
        </p:txBody>
      </p:sp>
      <p:sp>
        <p:nvSpPr>
          <p:cNvPr id="30" name="Rectangle 9"/>
          <p:cNvSpPr>
            <a:spLocks noChangeArrowheads="1"/>
          </p:cNvSpPr>
          <p:nvPr/>
        </p:nvSpPr>
        <p:spPr bwMode="auto">
          <a:xfrm>
            <a:off x="1744623" y="1281980"/>
            <a:ext cx="914400" cy="0"/>
          </a:xfrm>
          <a:prstGeom prst="rect">
            <a:avLst/>
          </a:prstGeom>
          <a:noFill/>
          <a:ln w="9525">
            <a:noFill/>
            <a:miter lim="800000"/>
            <a:headEnd/>
            <a:tailEnd/>
          </a:ln>
          <a:effectLst/>
        </p:spPr>
        <p:txBody>
          <a:bodyPr wrap="none" anchor="ctr">
            <a:spAutoFit/>
          </a:bodyPr>
          <a:lstStyle/>
          <a:p>
            <a:endParaRPr lang="en-US"/>
          </a:p>
        </p:txBody>
      </p:sp>
      <p:sp>
        <p:nvSpPr>
          <p:cNvPr id="31" name="Rectangle 10"/>
          <p:cNvSpPr>
            <a:spLocks noChangeArrowheads="1"/>
          </p:cNvSpPr>
          <p:nvPr/>
        </p:nvSpPr>
        <p:spPr bwMode="auto">
          <a:xfrm>
            <a:off x="1744623" y="1281980"/>
            <a:ext cx="914400" cy="0"/>
          </a:xfrm>
          <a:prstGeom prst="rect">
            <a:avLst/>
          </a:prstGeom>
          <a:noFill/>
          <a:ln w="9525">
            <a:noFill/>
            <a:miter lim="800000"/>
            <a:headEnd/>
            <a:tailEnd/>
          </a:ln>
          <a:effectLst/>
        </p:spPr>
        <p:txBody>
          <a:bodyPr wrap="none" anchor="ctr">
            <a:spAutoFit/>
          </a:bodyPr>
          <a:lstStyle/>
          <a:p>
            <a:endParaRPr lang="en-US"/>
          </a:p>
        </p:txBody>
      </p:sp>
      <p:pic>
        <p:nvPicPr>
          <p:cNvPr id="184332"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30655" y="1316725"/>
            <a:ext cx="1740013" cy="1228960"/>
          </a:xfrm>
          <a:prstGeom prst="rect">
            <a:avLst/>
          </a:prstGeom>
          <a:noFill/>
          <a:ln w="9525">
            <a:noFill/>
            <a:miter lim="800000"/>
            <a:headEnd/>
            <a:tailEnd/>
          </a:ln>
        </p:spPr>
      </p:pic>
      <p:sp>
        <p:nvSpPr>
          <p:cNvPr id="21" name="Titre 1"/>
          <p:cNvSpPr txBox="1">
            <a:spLocks/>
          </p:cNvSpPr>
          <p:nvPr/>
        </p:nvSpPr>
        <p:spPr bwMode="auto">
          <a:xfrm>
            <a:off x="609600" y="427038"/>
            <a:ext cx="8224838" cy="868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b="1" kern="1200">
                <a:solidFill>
                  <a:srgbClr val="C00000"/>
                </a:solidFill>
                <a:latin typeface="Arial Narrow" pitchFamily="34" charset="0"/>
                <a:ea typeface="+mj-ea"/>
                <a:cs typeface="Arial" pitchFamily="34" charset="0"/>
              </a:defRPr>
            </a:lvl1pPr>
            <a:lvl2pPr algn="l" rtl="0" eaLnBrk="0" fontAlgn="base" hangingPunct="0">
              <a:spcBef>
                <a:spcPct val="0"/>
              </a:spcBef>
              <a:spcAft>
                <a:spcPct val="0"/>
              </a:spcAft>
              <a:defRPr sz="3200" b="1">
                <a:solidFill>
                  <a:srgbClr val="C00000"/>
                </a:solidFill>
                <a:latin typeface="Arial Narrow" pitchFamily="34" charset="0"/>
                <a:cs typeface="Arial" charset="0"/>
              </a:defRPr>
            </a:lvl2pPr>
            <a:lvl3pPr algn="l" rtl="0" eaLnBrk="0" fontAlgn="base" hangingPunct="0">
              <a:spcBef>
                <a:spcPct val="0"/>
              </a:spcBef>
              <a:spcAft>
                <a:spcPct val="0"/>
              </a:spcAft>
              <a:defRPr sz="3200" b="1">
                <a:solidFill>
                  <a:srgbClr val="C00000"/>
                </a:solidFill>
                <a:latin typeface="Arial Narrow" pitchFamily="34" charset="0"/>
                <a:cs typeface="Arial" charset="0"/>
              </a:defRPr>
            </a:lvl3pPr>
            <a:lvl4pPr algn="l" rtl="0" eaLnBrk="0" fontAlgn="base" hangingPunct="0">
              <a:spcBef>
                <a:spcPct val="0"/>
              </a:spcBef>
              <a:spcAft>
                <a:spcPct val="0"/>
              </a:spcAft>
              <a:defRPr sz="3200" b="1">
                <a:solidFill>
                  <a:srgbClr val="C00000"/>
                </a:solidFill>
                <a:latin typeface="Arial Narrow" pitchFamily="34" charset="0"/>
                <a:cs typeface="Arial" charset="0"/>
              </a:defRPr>
            </a:lvl4pPr>
            <a:lvl5pPr algn="l" rtl="0" eaLnBrk="0" fontAlgn="base" hangingPunct="0">
              <a:spcBef>
                <a:spcPct val="0"/>
              </a:spcBef>
              <a:spcAft>
                <a:spcPct val="0"/>
              </a:spcAft>
              <a:defRPr sz="3200" b="1">
                <a:solidFill>
                  <a:srgbClr val="C00000"/>
                </a:solidFill>
                <a:latin typeface="Arial Narrow" pitchFamily="34"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dirty="0"/>
              <a:t>Connexion à une GTC : TCP/IP – SNMP avec la carte </a:t>
            </a:r>
            <a:r>
              <a:rPr lang="fr-FR" dirty="0" err="1"/>
              <a:t>pCOWEB</a:t>
            </a:r>
            <a:endParaRPr lang="fr-FR" dirty="0"/>
          </a:p>
        </p:txBody>
      </p:sp>
    </p:spTree>
    <p:custDataLst>
      <p:tags r:id="rId1"/>
    </p:custDataLst>
    <p:extLst>
      <p:ext uri="{BB962C8B-B14F-4D97-AF65-F5344CB8AC3E}">
        <p14:creationId xmlns:p14="http://schemas.microsoft.com/office/powerpoint/2010/main" val="330204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a:spLocks noChangeArrowheads="1"/>
          </p:cNvSpPr>
          <p:nvPr/>
        </p:nvSpPr>
        <p:spPr bwMode="auto">
          <a:xfrm>
            <a:off x="1744623" y="1051550"/>
            <a:ext cx="914400" cy="0"/>
          </a:xfrm>
          <a:prstGeom prst="rect">
            <a:avLst/>
          </a:prstGeom>
          <a:noFill/>
          <a:ln w="9525">
            <a:noFill/>
            <a:miter lim="800000"/>
            <a:headEnd/>
            <a:tailEnd/>
          </a:ln>
          <a:effectLst/>
        </p:spPr>
        <p:txBody>
          <a:bodyPr wrap="none" anchor="ctr">
            <a:spAutoFit/>
          </a:bodyPr>
          <a:lstStyle/>
          <a:p>
            <a:endParaRPr lang="en-US"/>
          </a:p>
        </p:txBody>
      </p:sp>
      <p:sp>
        <p:nvSpPr>
          <p:cNvPr id="25" name="Rectangle 4"/>
          <p:cNvSpPr>
            <a:spLocks noChangeArrowheads="1"/>
          </p:cNvSpPr>
          <p:nvPr/>
        </p:nvSpPr>
        <p:spPr bwMode="auto">
          <a:xfrm>
            <a:off x="1744623" y="1051550"/>
            <a:ext cx="914400" cy="0"/>
          </a:xfrm>
          <a:prstGeom prst="rect">
            <a:avLst/>
          </a:prstGeom>
          <a:noFill/>
          <a:ln w="9525">
            <a:noFill/>
            <a:miter lim="800000"/>
            <a:headEnd/>
            <a:tailEnd/>
          </a:ln>
          <a:effectLst/>
        </p:spPr>
        <p:txBody>
          <a:bodyPr wrap="none" anchor="ctr">
            <a:spAutoFit/>
          </a:bodyPr>
          <a:lstStyle/>
          <a:p>
            <a:endParaRPr lang="en-US"/>
          </a:p>
        </p:txBody>
      </p:sp>
      <p:sp>
        <p:nvSpPr>
          <p:cNvPr id="26" name="Rectangle 5"/>
          <p:cNvSpPr>
            <a:spLocks noChangeArrowheads="1"/>
          </p:cNvSpPr>
          <p:nvPr/>
        </p:nvSpPr>
        <p:spPr bwMode="auto">
          <a:xfrm>
            <a:off x="1744623" y="1051550"/>
            <a:ext cx="914400" cy="0"/>
          </a:xfrm>
          <a:prstGeom prst="rect">
            <a:avLst/>
          </a:prstGeom>
          <a:noFill/>
          <a:ln w="9525">
            <a:noFill/>
            <a:miter lim="800000"/>
            <a:headEnd/>
            <a:tailEnd/>
          </a:ln>
          <a:effectLst/>
        </p:spPr>
        <p:txBody>
          <a:bodyPr wrap="none" anchor="ctr">
            <a:spAutoFit/>
          </a:bodyPr>
          <a:lstStyle/>
          <a:p>
            <a:endParaRPr lang="en-US"/>
          </a:p>
        </p:txBody>
      </p:sp>
      <p:sp>
        <p:nvSpPr>
          <p:cNvPr id="27" name="Rectangle 6"/>
          <p:cNvSpPr>
            <a:spLocks noChangeArrowheads="1"/>
          </p:cNvSpPr>
          <p:nvPr/>
        </p:nvSpPr>
        <p:spPr bwMode="auto">
          <a:xfrm>
            <a:off x="1744623" y="1051550"/>
            <a:ext cx="914400" cy="0"/>
          </a:xfrm>
          <a:prstGeom prst="rect">
            <a:avLst/>
          </a:prstGeom>
          <a:noFill/>
          <a:ln w="9525">
            <a:noFill/>
            <a:miter lim="800000"/>
            <a:headEnd/>
            <a:tailEnd/>
          </a:ln>
          <a:effectLst/>
        </p:spPr>
        <p:txBody>
          <a:bodyPr wrap="none" anchor="ctr">
            <a:spAutoFit/>
          </a:bodyPr>
          <a:lstStyle/>
          <a:p>
            <a:endParaRPr lang="en-US"/>
          </a:p>
        </p:txBody>
      </p:sp>
      <p:sp>
        <p:nvSpPr>
          <p:cNvPr id="28" name="Rectangle 7"/>
          <p:cNvSpPr>
            <a:spLocks noChangeArrowheads="1"/>
          </p:cNvSpPr>
          <p:nvPr/>
        </p:nvSpPr>
        <p:spPr bwMode="auto">
          <a:xfrm>
            <a:off x="1744623" y="1051550"/>
            <a:ext cx="914400" cy="0"/>
          </a:xfrm>
          <a:prstGeom prst="rect">
            <a:avLst/>
          </a:prstGeom>
          <a:noFill/>
          <a:ln w="9525">
            <a:noFill/>
            <a:miter lim="800000"/>
            <a:headEnd/>
            <a:tailEnd/>
          </a:ln>
          <a:effectLst/>
        </p:spPr>
        <p:txBody>
          <a:bodyPr wrap="none" anchor="ctr">
            <a:spAutoFit/>
          </a:bodyPr>
          <a:lstStyle/>
          <a:p>
            <a:endParaRPr lang="en-US"/>
          </a:p>
        </p:txBody>
      </p:sp>
      <p:sp>
        <p:nvSpPr>
          <p:cNvPr id="29" name="Rectangle 8"/>
          <p:cNvSpPr>
            <a:spLocks noChangeArrowheads="1"/>
          </p:cNvSpPr>
          <p:nvPr/>
        </p:nvSpPr>
        <p:spPr bwMode="auto">
          <a:xfrm>
            <a:off x="1744623" y="1051550"/>
            <a:ext cx="914400" cy="0"/>
          </a:xfrm>
          <a:prstGeom prst="rect">
            <a:avLst/>
          </a:prstGeom>
          <a:noFill/>
          <a:ln w="9525">
            <a:noFill/>
            <a:miter lim="800000"/>
            <a:headEnd/>
            <a:tailEnd/>
          </a:ln>
          <a:effectLst/>
        </p:spPr>
        <p:txBody>
          <a:bodyPr wrap="none" anchor="ctr">
            <a:spAutoFit/>
          </a:bodyPr>
          <a:lstStyle/>
          <a:p>
            <a:endParaRPr lang="en-US"/>
          </a:p>
        </p:txBody>
      </p:sp>
      <p:sp>
        <p:nvSpPr>
          <p:cNvPr id="30" name="Rectangle 9"/>
          <p:cNvSpPr>
            <a:spLocks noChangeArrowheads="1"/>
          </p:cNvSpPr>
          <p:nvPr/>
        </p:nvSpPr>
        <p:spPr bwMode="auto">
          <a:xfrm>
            <a:off x="1744623" y="1051550"/>
            <a:ext cx="914400" cy="0"/>
          </a:xfrm>
          <a:prstGeom prst="rect">
            <a:avLst/>
          </a:prstGeom>
          <a:noFill/>
          <a:ln w="9525">
            <a:noFill/>
            <a:miter lim="800000"/>
            <a:headEnd/>
            <a:tailEnd/>
          </a:ln>
          <a:effectLst/>
        </p:spPr>
        <p:txBody>
          <a:bodyPr wrap="none" anchor="ctr">
            <a:spAutoFit/>
          </a:bodyPr>
          <a:lstStyle/>
          <a:p>
            <a:endParaRPr lang="en-US"/>
          </a:p>
        </p:txBody>
      </p:sp>
      <p:sp>
        <p:nvSpPr>
          <p:cNvPr id="31" name="Rectangle 10"/>
          <p:cNvSpPr>
            <a:spLocks noChangeArrowheads="1"/>
          </p:cNvSpPr>
          <p:nvPr/>
        </p:nvSpPr>
        <p:spPr bwMode="auto">
          <a:xfrm>
            <a:off x="1744623" y="1051550"/>
            <a:ext cx="914400" cy="0"/>
          </a:xfrm>
          <a:prstGeom prst="rect">
            <a:avLst/>
          </a:prstGeom>
          <a:noFill/>
          <a:ln w="9525">
            <a:noFill/>
            <a:miter lim="800000"/>
            <a:headEnd/>
            <a:tailEnd/>
          </a:ln>
          <a:effectLst/>
        </p:spPr>
        <p:txBody>
          <a:bodyPr wrap="none" anchor="ctr">
            <a:spAutoFit/>
          </a:bodyPr>
          <a:lstStyle/>
          <a:p>
            <a:endParaRPr lang="en-US"/>
          </a:p>
        </p:txBody>
      </p:sp>
      <p:pic>
        <p:nvPicPr>
          <p:cNvPr id="18" name="Immagine 1"/>
          <p:cNvPicPr/>
          <p:nvPr/>
        </p:nvPicPr>
        <p:blipFill>
          <a:blip r:embed="rId3" cstate="print"/>
          <a:srcRect/>
          <a:stretch>
            <a:fillRect/>
          </a:stretch>
        </p:blipFill>
        <p:spPr bwMode="auto">
          <a:xfrm>
            <a:off x="1153955" y="1278320"/>
            <a:ext cx="7373760" cy="4608600"/>
          </a:xfrm>
          <a:prstGeom prst="rect">
            <a:avLst/>
          </a:prstGeom>
          <a:noFill/>
          <a:ln w="9525">
            <a:noFill/>
            <a:miter lim="800000"/>
            <a:headEnd/>
            <a:tailEnd/>
          </a:ln>
        </p:spPr>
      </p:pic>
      <p:pic>
        <p:nvPicPr>
          <p:cNvPr id="14" name="Immagine 4"/>
          <p:cNvPicPr/>
          <p:nvPr/>
        </p:nvPicPr>
        <p:blipFill>
          <a:blip r:embed="rId4" cstate="print"/>
          <a:srcRect/>
          <a:stretch>
            <a:fillRect/>
          </a:stretch>
        </p:blipFill>
        <p:spPr bwMode="auto">
          <a:xfrm>
            <a:off x="1153955" y="1278320"/>
            <a:ext cx="7373760" cy="4608600"/>
          </a:xfrm>
          <a:prstGeom prst="rect">
            <a:avLst/>
          </a:prstGeom>
          <a:noFill/>
          <a:ln w="9525">
            <a:solidFill>
              <a:schemeClr val="tx1"/>
            </a:solidFill>
            <a:miter lim="800000"/>
            <a:headEnd/>
            <a:tailEnd/>
          </a:ln>
        </p:spPr>
      </p:pic>
      <p:pic>
        <p:nvPicPr>
          <p:cNvPr id="15" name="Immagine 10"/>
          <p:cNvPicPr/>
          <p:nvPr/>
        </p:nvPicPr>
        <p:blipFill>
          <a:blip r:embed="rId5" cstate="print"/>
          <a:srcRect/>
          <a:stretch>
            <a:fillRect/>
          </a:stretch>
        </p:blipFill>
        <p:spPr bwMode="auto">
          <a:xfrm>
            <a:off x="1138620" y="1264816"/>
            <a:ext cx="7373758" cy="4608599"/>
          </a:xfrm>
          <a:prstGeom prst="rect">
            <a:avLst/>
          </a:prstGeom>
          <a:noFill/>
          <a:ln w="9525">
            <a:noFill/>
            <a:miter lim="800000"/>
            <a:headEnd/>
            <a:tailEnd/>
          </a:ln>
        </p:spPr>
      </p:pic>
      <p:pic>
        <p:nvPicPr>
          <p:cNvPr id="16" name="Immagine 13"/>
          <p:cNvPicPr/>
          <p:nvPr/>
        </p:nvPicPr>
        <p:blipFill>
          <a:blip r:embed="rId6" cstate="print"/>
          <a:srcRect/>
          <a:stretch>
            <a:fillRect/>
          </a:stretch>
        </p:blipFill>
        <p:spPr bwMode="auto">
          <a:xfrm>
            <a:off x="1153956" y="1278321"/>
            <a:ext cx="7373759" cy="4608599"/>
          </a:xfrm>
          <a:prstGeom prst="rect">
            <a:avLst/>
          </a:prstGeom>
          <a:noFill/>
          <a:ln w="9525">
            <a:noFill/>
            <a:miter lim="800000"/>
            <a:headEnd/>
            <a:tailEnd/>
          </a:ln>
        </p:spPr>
      </p:pic>
      <p:sp>
        <p:nvSpPr>
          <p:cNvPr id="20" name="Titre 1"/>
          <p:cNvSpPr txBox="1">
            <a:spLocks/>
          </p:cNvSpPr>
          <p:nvPr/>
        </p:nvSpPr>
        <p:spPr bwMode="auto">
          <a:xfrm>
            <a:off x="609600" y="196608"/>
            <a:ext cx="8224838" cy="868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b="1" kern="1200">
                <a:solidFill>
                  <a:srgbClr val="C00000"/>
                </a:solidFill>
                <a:latin typeface="Arial Narrow" pitchFamily="34" charset="0"/>
                <a:ea typeface="+mj-ea"/>
                <a:cs typeface="Arial" pitchFamily="34" charset="0"/>
              </a:defRPr>
            </a:lvl1pPr>
            <a:lvl2pPr algn="l" rtl="0" eaLnBrk="0" fontAlgn="base" hangingPunct="0">
              <a:spcBef>
                <a:spcPct val="0"/>
              </a:spcBef>
              <a:spcAft>
                <a:spcPct val="0"/>
              </a:spcAft>
              <a:defRPr sz="3200" b="1">
                <a:solidFill>
                  <a:srgbClr val="C00000"/>
                </a:solidFill>
                <a:latin typeface="Arial Narrow" pitchFamily="34" charset="0"/>
                <a:cs typeface="Arial" charset="0"/>
              </a:defRPr>
            </a:lvl2pPr>
            <a:lvl3pPr algn="l" rtl="0" eaLnBrk="0" fontAlgn="base" hangingPunct="0">
              <a:spcBef>
                <a:spcPct val="0"/>
              </a:spcBef>
              <a:spcAft>
                <a:spcPct val="0"/>
              </a:spcAft>
              <a:defRPr sz="3200" b="1">
                <a:solidFill>
                  <a:srgbClr val="C00000"/>
                </a:solidFill>
                <a:latin typeface="Arial Narrow" pitchFamily="34" charset="0"/>
                <a:cs typeface="Arial" charset="0"/>
              </a:defRPr>
            </a:lvl3pPr>
            <a:lvl4pPr algn="l" rtl="0" eaLnBrk="0" fontAlgn="base" hangingPunct="0">
              <a:spcBef>
                <a:spcPct val="0"/>
              </a:spcBef>
              <a:spcAft>
                <a:spcPct val="0"/>
              </a:spcAft>
              <a:defRPr sz="3200" b="1">
                <a:solidFill>
                  <a:srgbClr val="C00000"/>
                </a:solidFill>
                <a:latin typeface="Arial Narrow" pitchFamily="34" charset="0"/>
                <a:cs typeface="Arial" charset="0"/>
              </a:defRPr>
            </a:lvl4pPr>
            <a:lvl5pPr algn="l" rtl="0" eaLnBrk="0" fontAlgn="base" hangingPunct="0">
              <a:spcBef>
                <a:spcPct val="0"/>
              </a:spcBef>
              <a:spcAft>
                <a:spcPct val="0"/>
              </a:spcAft>
              <a:defRPr sz="3200" b="1">
                <a:solidFill>
                  <a:srgbClr val="C00000"/>
                </a:solidFill>
                <a:latin typeface="Arial Narrow" pitchFamily="34"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dirty="0" smtClean="0"/>
              <a:t>DATAWEB by LENNOX</a:t>
            </a:r>
            <a:endParaRPr lang="fr-FR" dirty="0"/>
          </a:p>
        </p:txBody>
      </p:sp>
    </p:spTree>
    <p:custDataLst>
      <p:tags r:id="rId1"/>
    </p:custDataLst>
    <p:extLst>
      <p:ext uri="{BB962C8B-B14F-4D97-AF65-F5344CB8AC3E}">
        <p14:creationId xmlns:p14="http://schemas.microsoft.com/office/powerpoint/2010/main" val="362524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RANGE OVERVIEW</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8" name="Text Box 22"/>
          <p:cNvSpPr txBox="1">
            <a:spLocks noChangeArrowheads="1"/>
          </p:cNvSpPr>
          <p:nvPr/>
        </p:nvSpPr>
        <p:spPr bwMode="auto">
          <a:xfrm>
            <a:off x="323850" y="908720"/>
            <a:ext cx="871264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smtClean="0">
                <a:latin typeface="Eurostile LT" pitchFamily="2" charset="0"/>
              </a:rPr>
              <a:t>DUAL POWER SUPPLY SYSTEM ( DPSS )</a:t>
            </a:r>
          </a:p>
          <a:p>
            <a:endParaRPr lang="en-US" sz="1800" b="1" smtClean="0">
              <a:latin typeface="Eurostile LT" pitchFamily="2" charset="0"/>
            </a:endParaRPr>
          </a:p>
          <a:p>
            <a:pPr marL="285750" indent="-285750">
              <a:buFont typeface="Arial" pitchFamily="34" charset="0"/>
              <a:buChar char="•"/>
            </a:pPr>
            <a:r>
              <a:rPr lang="en-US" sz="1600" smtClean="0">
                <a:latin typeface="Eurostile LT" pitchFamily="2" charset="0"/>
              </a:rPr>
              <a:t>This system has to be defined for the specific unit at the order according to the system it can be installed in electrical panel or separatly.</a:t>
            </a:r>
          </a:p>
          <a:p>
            <a:pPr marL="285750" indent="-285750">
              <a:buFont typeface="Arial" pitchFamily="34" charset="0"/>
              <a:buChar char="•"/>
            </a:pPr>
            <a:endParaRPr lang="en-US" sz="1600" smtClean="0">
              <a:solidFill>
                <a:srgbClr val="000000"/>
              </a:solidFill>
              <a:latin typeface="Eurostile LT" pitchFamily="2" charset="0"/>
            </a:endParaRPr>
          </a:p>
          <a:p>
            <a:r>
              <a:rPr lang="en-US" sz="1600" b="1" smtClean="0">
                <a:solidFill>
                  <a:srgbClr val="000000"/>
                </a:solidFill>
                <a:latin typeface="Eurostile LT" pitchFamily="2" charset="0"/>
              </a:rPr>
              <a:t>DUAL POWER SUPPLY AUTOMATIC SWITCH OVER</a:t>
            </a:r>
            <a:endParaRPr lang="en-US" sz="1600" b="1">
              <a:solidFill>
                <a:srgbClr val="000000"/>
              </a:solidFill>
              <a:latin typeface="Eurostile LT" pitchFamily="2"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536" y="2996952"/>
            <a:ext cx="5720715"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535" y="5013176"/>
            <a:ext cx="5720715"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565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RANGE OVERVIEW</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8" name="Text Box 22"/>
          <p:cNvSpPr txBox="1">
            <a:spLocks noChangeArrowheads="1"/>
          </p:cNvSpPr>
          <p:nvPr/>
        </p:nvSpPr>
        <p:spPr bwMode="auto">
          <a:xfrm>
            <a:off x="323850" y="908720"/>
            <a:ext cx="8712646"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a:latin typeface="Eurostile LT" pitchFamily="2" charset="0"/>
              </a:rPr>
              <a:t>DUAL POWER </a:t>
            </a:r>
            <a:r>
              <a:rPr lang="en-US" sz="1800" b="1" dirty="0" smtClean="0">
                <a:latin typeface="Eurostile LT" pitchFamily="2" charset="0"/>
              </a:rPr>
              <a:t>SUPPLY SYSTEM ( DPSS )</a:t>
            </a:r>
          </a:p>
          <a:p>
            <a:endParaRPr lang="en-US" sz="1800" b="1" dirty="0">
              <a:latin typeface="Eurostile LT" pitchFamily="2" charset="0"/>
            </a:endParaRPr>
          </a:p>
          <a:p>
            <a:r>
              <a:rPr lang="en-US" sz="1600" b="1" dirty="0" smtClean="0">
                <a:solidFill>
                  <a:srgbClr val="000000"/>
                </a:solidFill>
                <a:latin typeface="Eurostile LT" pitchFamily="2" charset="0"/>
              </a:rPr>
              <a:t>DUAL </a:t>
            </a:r>
            <a:r>
              <a:rPr lang="en-US" sz="1600" b="1" dirty="0">
                <a:solidFill>
                  <a:srgbClr val="000000"/>
                </a:solidFill>
                <a:latin typeface="Eurostile LT" pitchFamily="2" charset="0"/>
              </a:rPr>
              <a:t>POWER SUPPLY AUTOMATIC SWITCH </a:t>
            </a:r>
            <a:r>
              <a:rPr lang="en-US" sz="1600" b="1" dirty="0" smtClean="0">
                <a:solidFill>
                  <a:srgbClr val="000000"/>
                </a:solidFill>
                <a:latin typeface="Eurostile LT" pitchFamily="2" charset="0"/>
              </a:rPr>
              <a:t>OVER</a:t>
            </a: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endParaRPr lang="en-US" sz="1600" b="1" dirty="0">
              <a:solidFill>
                <a:srgbClr val="000000"/>
              </a:solidFill>
              <a:latin typeface="Eurostile LT" pitchFamily="2" charset="0"/>
            </a:endParaRPr>
          </a:p>
          <a:p>
            <a:r>
              <a:rPr lang="en-US" sz="1600" b="1" dirty="0" smtClean="0">
                <a:solidFill>
                  <a:srgbClr val="000000"/>
                </a:solidFill>
                <a:latin typeface="Eurostile LT" pitchFamily="2" charset="0"/>
              </a:rPr>
              <a:t>UPS = </a:t>
            </a:r>
            <a:r>
              <a:rPr lang="en-US" sz="1600" dirty="0" smtClean="0">
                <a:latin typeface="Eurostile LT" pitchFamily="2" charset="0"/>
              </a:rPr>
              <a:t>Uninterruptible </a:t>
            </a:r>
            <a:r>
              <a:rPr lang="en-US" sz="1600" dirty="0">
                <a:latin typeface="Eurostile LT" pitchFamily="2" charset="0"/>
              </a:rPr>
              <a:t>power supply</a:t>
            </a:r>
            <a:endParaRPr lang="fr-FR" sz="1600" dirty="0">
              <a:latin typeface="Eurostile LT" pitchFamily="2" charset="0"/>
            </a:endParaRPr>
          </a:p>
          <a:p>
            <a:endParaRPr lang="it-IT" sz="1600" b="1" dirty="0">
              <a:solidFill>
                <a:srgbClr val="000000"/>
              </a:solidFill>
              <a:latin typeface="Eurostile LT" pitchFamily="2" charset="0"/>
            </a:endParaRP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821" y="2060848"/>
            <a:ext cx="573214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737" y="3885630"/>
            <a:ext cx="5743575"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302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RANGE OVERVIEW</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sp>
        <p:nvSpPr>
          <p:cNvPr id="8" name="Text Box 22"/>
          <p:cNvSpPr txBox="1">
            <a:spLocks noChangeArrowheads="1"/>
          </p:cNvSpPr>
          <p:nvPr/>
        </p:nvSpPr>
        <p:spPr bwMode="auto">
          <a:xfrm>
            <a:off x="323850" y="908720"/>
            <a:ext cx="8712646"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a:latin typeface="Eurostile LT" pitchFamily="2" charset="0"/>
              </a:rPr>
              <a:t>DUAL POWER </a:t>
            </a:r>
            <a:r>
              <a:rPr lang="en-US" sz="1800" b="1" dirty="0" smtClean="0">
                <a:latin typeface="Eurostile LT" pitchFamily="2" charset="0"/>
              </a:rPr>
              <a:t>SUPPLY SYSTEM ( DPSS )</a:t>
            </a:r>
          </a:p>
          <a:p>
            <a:endParaRPr lang="en-US" sz="1800" b="1" dirty="0">
              <a:latin typeface="Eurostile LT" pitchFamily="2" charset="0"/>
            </a:endParaRPr>
          </a:p>
          <a:p>
            <a:endParaRPr lang="en-US" sz="1600" b="1" dirty="0" smtClean="0">
              <a:solidFill>
                <a:srgbClr val="000000"/>
              </a:solidFill>
              <a:latin typeface="Eurostile LT" pitchFamily="2" charset="0"/>
            </a:endParaRPr>
          </a:p>
          <a:p>
            <a:r>
              <a:rPr lang="en-US" sz="1600" b="1" dirty="0" smtClean="0">
                <a:solidFill>
                  <a:srgbClr val="000000"/>
                </a:solidFill>
                <a:latin typeface="Eurostile LT" pitchFamily="2" charset="0"/>
              </a:rPr>
              <a:t>DUAL </a:t>
            </a:r>
            <a:r>
              <a:rPr lang="en-US" sz="1600" b="1" dirty="0">
                <a:solidFill>
                  <a:srgbClr val="000000"/>
                </a:solidFill>
                <a:latin typeface="Eurostile LT" pitchFamily="2" charset="0"/>
              </a:rPr>
              <a:t>POWER SUPPLY </a:t>
            </a:r>
            <a:r>
              <a:rPr lang="en-US" sz="1600" b="1" dirty="0" smtClean="0">
                <a:solidFill>
                  <a:srgbClr val="000000"/>
                </a:solidFill>
                <a:latin typeface="Eurostile LT" pitchFamily="2" charset="0"/>
              </a:rPr>
              <a:t>SPLIT</a:t>
            </a: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r>
              <a:rPr lang="en-US" sz="1600" b="1" dirty="0" smtClean="0">
                <a:solidFill>
                  <a:srgbClr val="000000"/>
                </a:solidFill>
                <a:latin typeface="Eurostile LT" pitchFamily="2" charset="0"/>
              </a:rPr>
              <a:t>				DUAL </a:t>
            </a:r>
            <a:r>
              <a:rPr lang="en-US" sz="1600" b="1" dirty="0">
                <a:solidFill>
                  <a:srgbClr val="000000"/>
                </a:solidFill>
                <a:latin typeface="Eurostile LT" pitchFamily="2" charset="0"/>
              </a:rPr>
              <a:t>POWER SUPPLY AUXILIARY </a:t>
            </a:r>
            <a:r>
              <a:rPr lang="en-US" sz="1600" b="1" dirty="0" smtClean="0">
                <a:solidFill>
                  <a:srgbClr val="000000"/>
                </a:solidFill>
                <a:latin typeface="Eurostile LT" pitchFamily="2" charset="0"/>
              </a:rPr>
              <a:t/>
            </a:r>
            <a:br>
              <a:rPr lang="en-US" sz="1600" b="1" dirty="0" smtClean="0">
                <a:solidFill>
                  <a:srgbClr val="000000"/>
                </a:solidFill>
                <a:latin typeface="Eurostile LT" pitchFamily="2" charset="0"/>
              </a:rPr>
            </a:br>
            <a:r>
              <a:rPr lang="en-US" sz="1600" b="1" dirty="0" smtClean="0">
                <a:solidFill>
                  <a:srgbClr val="000000"/>
                </a:solidFill>
                <a:latin typeface="Eurostile LT" pitchFamily="2" charset="0"/>
              </a:rPr>
              <a:t>				SWITCH OVER</a:t>
            </a: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endParaRPr lang="en-US" sz="1600" b="1" dirty="0">
              <a:solidFill>
                <a:srgbClr val="000000"/>
              </a:solidFill>
              <a:latin typeface="Eurostile LT" pitchFamily="2" charset="0"/>
            </a:endParaRPr>
          </a:p>
          <a:p>
            <a:endParaRPr lang="en-US" sz="1600" b="1" dirty="0" smtClean="0">
              <a:solidFill>
                <a:srgbClr val="000000"/>
              </a:solidFill>
              <a:latin typeface="Eurostile LT" pitchFamily="2" charset="0"/>
            </a:endParaRPr>
          </a:p>
          <a:p>
            <a:r>
              <a:rPr lang="en-US" sz="1600" b="1" dirty="0" smtClean="0">
                <a:solidFill>
                  <a:srgbClr val="000000"/>
                </a:solidFill>
                <a:latin typeface="Eurostile LT" pitchFamily="2" charset="0"/>
              </a:rPr>
              <a:t>POWER </a:t>
            </a:r>
            <a:r>
              <a:rPr lang="en-US" sz="1600" b="1" dirty="0">
                <a:solidFill>
                  <a:srgbClr val="000000"/>
                </a:solidFill>
                <a:latin typeface="Eurostile LT" pitchFamily="2" charset="0"/>
              </a:rPr>
              <a:t>AND CONTROL INDEPENDENT </a:t>
            </a:r>
            <a:endParaRPr lang="en-US" sz="1600" b="1" dirty="0" smtClean="0">
              <a:solidFill>
                <a:srgbClr val="000000"/>
              </a:solidFill>
              <a:latin typeface="Eurostile LT" pitchFamily="2" charset="0"/>
            </a:endParaRPr>
          </a:p>
          <a:p>
            <a:r>
              <a:rPr lang="en-US" sz="1600" b="1" dirty="0" smtClean="0">
                <a:solidFill>
                  <a:srgbClr val="000000"/>
                </a:solidFill>
                <a:latin typeface="Eurostile LT" pitchFamily="2" charset="0"/>
              </a:rPr>
              <a:t>SUPPLY </a:t>
            </a:r>
            <a:r>
              <a:rPr lang="en-US" sz="1600" b="1" dirty="0">
                <a:solidFill>
                  <a:srgbClr val="000000"/>
                </a:solidFill>
                <a:latin typeface="Eurostile LT" pitchFamily="2" charset="0"/>
              </a:rPr>
              <a:t>LINE</a:t>
            </a:r>
          </a:p>
          <a:p>
            <a:endParaRPr lang="en-US" sz="1600" b="1" dirty="0">
              <a:solidFill>
                <a:srgbClr val="000000"/>
              </a:solidFill>
              <a:latin typeface="Eurostile LT" pitchFamily="2" charset="0"/>
            </a:endParaRPr>
          </a:p>
          <a:p>
            <a:endParaRPr lang="it-IT" sz="1600" b="1" dirty="0">
              <a:solidFill>
                <a:srgbClr val="000000"/>
              </a:solidFill>
              <a:latin typeface="Eurostile LT" pitchFamily="2" charset="0"/>
            </a:endParaRPr>
          </a:p>
        </p:txBody>
      </p:sp>
      <p:pic>
        <p:nvPicPr>
          <p:cNvPr id="2048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3894" y="1052736"/>
            <a:ext cx="3794760" cy="243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65" y="3212976"/>
            <a:ext cx="3743325" cy="218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470" y="5053665"/>
            <a:ext cx="3669030" cy="1708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034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47248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fr-FR" sz="1800" b="1" dirty="0" smtClean="0">
                <a:latin typeface="Eurostile LT" pitchFamily="2" charset="0"/>
              </a:rPr>
              <a:t>CLEARANCES</a:t>
            </a:r>
            <a:endParaRPr lang="fr-FR" sz="1800" dirty="0">
              <a:latin typeface="Eurostile LT" pitchFamily="2" charset="0"/>
            </a:endParaRPr>
          </a:p>
          <a:p>
            <a:endParaRPr lang="en-US" sz="1600" dirty="0" smtClean="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pic>
        <p:nvPicPr>
          <p:cNvPr id="5" name="Imag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216496"/>
            <a:ext cx="6480720" cy="5511604"/>
          </a:xfrm>
          <a:prstGeom prst="rect">
            <a:avLst/>
          </a:prstGeom>
          <a:noFill/>
          <a:ln w="9525">
            <a:noFill/>
            <a:miter lim="800000"/>
            <a:headEnd/>
            <a:tailEnd/>
          </a:ln>
        </p:spPr>
      </p:pic>
    </p:spTree>
    <p:extLst>
      <p:ext uri="{BB962C8B-B14F-4D97-AF65-F5344CB8AC3E}">
        <p14:creationId xmlns:p14="http://schemas.microsoft.com/office/powerpoint/2010/main" val="2911218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271463" y="1431940"/>
            <a:ext cx="53693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latin typeface="Eurostile LT" pitchFamily="2" charset="0"/>
              </a:rPr>
              <a:t>Installation “In Rack” </a:t>
            </a:r>
            <a:endParaRPr lang="en-US" dirty="0" smtClean="0">
              <a:latin typeface="Eurostile LT" pitchFamily="2" charset="0"/>
            </a:endParaRPr>
          </a:p>
          <a:p>
            <a:r>
              <a:rPr lang="en-US" dirty="0" smtClean="0">
                <a:latin typeface="Eurostile LT" pitchFamily="2" charset="0"/>
              </a:rPr>
              <a:t>In the university of </a:t>
            </a:r>
            <a:r>
              <a:rPr lang="en-US" dirty="0" err="1" smtClean="0">
                <a:latin typeface="Eurostile LT" pitchFamily="2" charset="0"/>
              </a:rPr>
              <a:t>Dresde</a:t>
            </a:r>
            <a:r>
              <a:rPr lang="en-US" dirty="0" smtClean="0">
                <a:latin typeface="Eurostile LT" pitchFamily="2" charset="0"/>
              </a:rPr>
              <a:t> </a:t>
            </a:r>
            <a:r>
              <a:rPr lang="en-US" sz="1400" dirty="0" smtClean="0">
                <a:latin typeface="Eurostile LT" pitchFamily="2" charset="0"/>
              </a:rPr>
              <a:t>(Germany)</a:t>
            </a:r>
            <a:endParaRPr lang="it-IT" sz="1400" dirty="0">
              <a:latin typeface="Eurostile LT" pitchFamily="2" charset="0"/>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r="23549"/>
          <a:stretch>
            <a:fillRect/>
          </a:stretch>
        </p:blipFill>
        <p:spPr bwMode="auto">
          <a:xfrm>
            <a:off x="5640823" y="1302859"/>
            <a:ext cx="3513717" cy="305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8875"/>
            <a:ext cx="4659066" cy="31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850" y="3860800"/>
            <a:ext cx="450215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3"/>
          <p:cNvSpPr txBox="1">
            <a:spLocks/>
          </p:cNvSpPr>
          <p:nvPr/>
        </p:nvSpPr>
        <p:spPr bwMode="auto">
          <a:xfrm>
            <a:off x="233363" y="0"/>
            <a:ext cx="8759825" cy="4968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lnSpc>
                <a:spcPct val="60000"/>
              </a:lnSpc>
              <a:spcBef>
                <a:spcPct val="50000"/>
              </a:spcBef>
              <a:spcAft>
                <a:spcPct val="0"/>
              </a:spcAft>
              <a:defRPr lang="en-US" sz="2800" b="0" kern="1200" baseline="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ea typeface="+mn-ea"/>
                <a:cs typeface="Arial" charset="0"/>
              </a:defRPr>
            </a:lvl1pPr>
            <a:lvl2pPr algn="l" rtl="0" eaLnBrk="0" fontAlgn="base" hangingPunct="0">
              <a:spcBef>
                <a:spcPct val="0"/>
              </a:spcBef>
              <a:spcAft>
                <a:spcPct val="0"/>
              </a:spcAft>
              <a:defRPr sz="3200" b="1">
                <a:solidFill>
                  <a:srgbClr val="C00000"/>
                </a:solidFill>
                <a:latin typeface="Arial Narrow" pitchFamily="34" charset="0"/>
                <a:cs typeface="Arial" charset="0"/>
              </a:defRPr>
            </a:lvl2pPr>
            <a:lvl3pPr algn="l" rtl="0" eaLnBrk="0" fontAlgn="base" hangingPunct="0">
              <a:spcBef>
                <a:spcPct val="0"/>
              </a:spcBef>
              <a:spcAft>
                <a:spcPct val="0"/>
              </a:spcAft>
              <a:defRPr sz="3200" b="1">
                <a:solidFill>
                  <a:srgbClr val="C00000"/>
                </a:solidFill>
                <a:latin typeface="Arial Narrow" pitchFamily="34" charset="0"/>
                <a:cs typeface="Arial" charset="0"/>
              </a:defRPr>
            </a:lvl3pPr>
            <a:lvl4pPr algn="l" rtl="0" eaLnBrk="0" fontAlgn="base" hangingPunct="0">
              <a:spcBef>
                <a:spcPct val="0"/>
              </a:spcBef>
              <a:spcAft>
                <a:spcPct val="0"/>
              </a:spcAft>
              <a:defRPr sz="3200" b="1">
                <a:solidFill>
                  <a:srgbClr val="C00000"/>
                </a:solidFill>
                <a:latin typeface="Arial Narrow" pitchFamily="34" charset="0"/>
                <a:cs typeface="Arial" charset="0"/>
              </a:defRPr>
            </a:lvl4pPr>
            <a:lvl5pPr algn="l" rtl="0" eaLnBrk="0" fontAlgn="base" hangingPunct="0">
              <a:spcBef>
                <a:spcPct val="0"/>
              </a:spcBef>
              <a:spcAft>
                <a:spcPct val="0"/>
              </a:spcAft>
              <a:defRPr sz="3200" b="1">
                <a:solidFill>
                  <a:srgbClr val="C00000"/>
                </a:solidFill>
                <a:latin typeface="Arial Narrow" pitchFamily="34"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dirty="0" smtClean="0"/>
              <a:t>SITE</a:t>
            </a:r>
            <a:endParaRPr lang="fr-FR" dirty="0"/>
          </a:p>
        </p:txBody>
      </p:sp>
    </p:spTree>
    <p:extLst>
      <p:ext uri="{BB962C8B-B14F-4D97-AF65-F5344CB8AC3E}">
        <p14:creationId xmlns:p14="http://schemas.microsoft.com/office/powerpoint/2010/main" val="30336920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472488"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fr-FR" sz="1800" b="1" dirty="0" err="1">
                <a:latin typeface="Eurostile LT" pitchFamily="2" charset="0"/>
              </a:rPr>
              <a:t>We</a:t>
            </a:r>
            <a:r>
              <a:rPr lang="fr-FR" sz="1800" b="1" dirty="0">
                <a:latin typeface="Eurostile LT" pitchFamily="2" charset="0"/>
              </a:rPr>
              <a:t> </a:t>
            </a:r>
            <a:r>
              <a:rPr lang="fr-FR" sz="1800" b="1" dirty="0" err="1">
                <a:latin typeface="Eurostile LT" pitchFamily="2" charset="0"/>
              </a:rPr>
              <a:t>can</a:t>
            </a:r>
            <a:r>
              <a:rPr lang="fr-FR" sz="1800" b="1" dirty="0">
                <a:latin typeface="Eurostile LT" pitchFamily="2" charset="0"/>
              </a:rPr>
              <a:t> propose </a:t>
            </a:r>
            <a:r>
              <a:rPr lang="fr-FR" sz="1800" b="1" dirty="0" err="1">
                <a:latin typeface="Eurostile LT" pitchFamily="2" charset="0"/>
              </a:rPr>
              <a:t>with</a:t>
            </a:r>
            <a:r>
              <a:rPr lang="fr-FR" sz="1800" b="1" dirty="0">
                <a:latin typeface="Eurostile LT" pitchFamily="2" charset="0"/>
              </a:rPr>
              <a:t> </a:t>
            </a:r>
            <a:r>
              <a:rPr lang="fr-FR" sz="1800" b="1" dirty="0" err="1">
                <a:latin typeface="Eurostile LT" pitchFamily="2" charset="0"/>
              </a:rPr>
              <a:t>our</a:t>
            </a:r>
            <a:r>
              <a:rPr lang="fr-FR" sz="1800" b="1" dirty="0">
                <a:latin typeface="Eurostile LT" pitchFamily="2" charset="0"/>
              </a:rPr>
              <a:t> </a:t>
            </a:r>
            <a:r>
              <a:rPr lang="fr-FR" sz="1800" b="1" dirty="0" err="1">
                <a:latin typeface="Eurostile LT" pitchFamily="2" charset="0"/>
              </a:rPr>
              <a:t>units</a:t>
            </a:r>
            <a:r>
              <a:rPr lang="fr-FR" sz="1800" b="1" dirty="0">
                <a:latin typeface="Eurostile LT" pitchFamily="2" charset="0"/>
              </a:rPr>
              <a:t> the rack and </a:t>
            </a:r>
            <a:r>
              <a:rPr lang="fr-FR" sz="1800" b="1" dirty="0" err="1">
                <a:latin typeface="Eurostile LT" pitchFamily="2" charset="0"/>
              </a:rPr>
              <a:t>accessories</a:t>
            </a:r>
            <a:endParaRPr lang="fr-FR" sz="1800" b="1" dirty="0">
              <a:latin typeface="Eurostile LT" pitchFamily="2" charset="0"/>
            </a:endParaRPr>
          </a:p>
          <a:p>
            <a:endParaRPr lang="fr-FR" sz="1800" b="1" dirty="0">
              <a:latin typeface="Eurostile LT" pitchFamily="2" charset="0"/>
            </a:endParaRPr>
          </a:p>
          <a:p>
            <a:r>
              <a:rPr lang="fr-FR" sz="1800" b="1" dirty="0">
                <a:latin typeface="Eurostile LT" pitchFamily="2" charset="0"/>
              </a:rPr>
              <a:t>You </a:t>
            </a:r>
            <a:r>
              <a:rPr lang="fr-FR" sz="1800" b="1" dirty="0" err="1">
                <a:latin typeface="Eurostile LT" pitchFamily="2" charset="0"/>
              </a:rPr>
              <a:t>can</a:t>
            </a:r>
            <a:r>
              <a:rPr lang="fr-FR" sz="1800" b="1" dirty="0">
                <a:latin typeface="Eurostile LT" pitchFamily="2" charset="0"/>
              </a:rPr>
              <a:t> </a:t>
            </a:r>
            <a:r>
              <a:rPr lang="fr-FR" sz="1800" b="1" dirty="0" err="1">
                <a:latin typeface="Eurostile LT" pitchFamily="2" charset="0"/>
              </a:rPr>
              <a:t>download</a:t>
            </a:r>
            <a:r>
              <a:rPr lang="fr-FR" sz="1800" b="1" dirty="0">
                <a:latin typeface="Eurostile LT" pitchFamily="2" charset="0"/>
              </a:rPr>
              <a:t> documentation </a:t>
            </a:r>
            <a:r>
              <a:rPr lang="fr-FR" sz="1800" b="1" dirty="0" err="1">
                <a:latin typeface="Eurostile LT" pitchFamily="2" charset="0"/>
              </a:rPr>
              <a:t>from</a:t>
            </a:r>
            <a:r>
              <a:rPr lang="fr-FR" sz="1800" b="1" dirty="0">
                <a:latin typeface="Eurostile LT" pitchFamily="2" charset="0"/>
              </a:rPr>
              <a:t> e-</a:t>
            </a:r>
            <a:r>
              <a:rPr lang="fr-FR" sz="1800" b="1" dirty="0" err="1">
                <a:latin typeface="Eurostile LT" pitchFamily="2" charset="0"/>
              </a:rPr>
              <a:t>Lencal</a:t>
            </a:r>
            <a:r>
              <a:rPr lang="fr-FR" sz="1800" b="1" dirty="0">
                <a:latin typeface="Eurostile LT" pitchFamily="2" charset="0"/>
              </a:rPr>
              <a:t> </a:t>
            </a:r>
          </a:p>
          <a:p>
            <a:endParaRPr lang="fr-FR" sz="1800" b="1" dirty="0">
              <a:latin typeface="Eurostile LT" pitchFamily="2" charset="0"/>
            </a:endParaRPr>
          </a:p>
          <a:p>
            <a:r>
              <a:rPr lang="fr-FR" sz="1800" b="1" dirty="0" smtClean="0">
                <a:latin typeface="Eurostile LT" pitchFamily="2" charset="0"/>
              </a:rPr>
              <a:t>Brand </a:t>
            </a:r>
            <a:r>
              <a:rPr lang="fr-FR" sz="1800" b="1" dirty="0" smtClean="0">
                <a:latin typeface="Eurostile LT" pitchFamily="2" charset="0"/>
              </a:rPr>
              <a:t>			      série SX</a:t>
            </a:r>
            <a:endParaRPr lang="fr-FR" sz="1800" dirty="0">
              <a:latin typeface="Eurostile LT" pitchFamily="2" charset="0"/>
            </a:endParaRPr>
          </a:p>
          <a:p>
            <a:endParaRPr lang="en-US" sz="1600" dirty="0" smtClean="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RACK	</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965519"/>
            <a:ext cx="2028825" cy="666750"/>
          </a:xfrm>
          <a:prstGeom prst="rect">
            <a:avLst/>
          </a:prstGeom>
        </p:spPr>
      </p:pic>
      <p:pic>
        <p:nvPicPr>
          <p:cNvPr id="1126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6314" y="1412776"/>
            <a:ext cx="2754118" cy="526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663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298326" y="764704"/>
            <a:ext cx="847248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pPr lvl="2"/>
            <a:r>
              <a:rPr lang="en-US" sz="1800" b="1" dirty="0">
                <a:latin typeface="Eurostile LT" pitchFamily="2" charset="0"/>
              </a:rPr>
              <a:t>IN-ROW</a:t>
            </a:r>
          </a:p>
          <a:p>
            <a:pPr marL="1428750" lvl="2" indent="-285750">
              <a:buFont typeface="Arial" pitchFamily="34" charset="0"/>
              <a:buChar char="•"/>
            </a:pPr>
            <a:r>
              <a:rPr lang="en-US" sz="1800" dirty="0" smtClean="0">
                <a:latin typeface="Eurostile LT" pitchFamily="2" charset="0"/>
              </a:rPr>
              <a:t>Designed </a:t>
            </a:r>
            <a:r>
              <a:rPr lang="en-US" sz="1800" dirty="0">
                <a:latin typeface="Eurostile LT" pitchFamily="2" charset="0"/>
              </a:rPr>
              <a:t>for hot or cold aisle. </a:t>
            </a:r>
          </a:p>
          <a:p>
            <a:pPr lvl="2"/>
            <a:endParaRPr lang="en-US" sz="1800" dirty="0" smtClean="0">
              <a:latin typeface="Eurostile LT" pitchFamily="2" charset="0"/>
            </a:endParaRPr>
          </a:p>
          <a:p>
            <a:pPr lvl="2"/>
            <a:endParaRPr lang="en-US" sz="1800" dirty="0" smtClean="0">
              <a:latin typeface="Eurostile LT" pitchFamily="2" charset="0"/>
            </a:endParaRPr>
          </a:p>
          <a:p>
            <a:pPr lvl="2"/>
            <a:r>
              <a:rPr lang="en-US" sz="1800" b="1" dirty="0" smtClean="0">
                <a:latin typeface="Eurostile LT" pitchFamily="2" charset="0"/>
              </a:rPr>
              <a:t>HOT/COLD AISLE BENEFITS</a:t>
            </a:r>
            <a:endParaRPr lang="en-US" sz="1800" b="1" dirty="0">
              <a:latin typeface="Eurostile LT" pitchFamily="2" charset="0"/>
            </a:endParaRPr>
          </a:p>
          <a:p>
            <a:pPr marL="1428750" lvl="2" indent="-285750">
              <a:buFont typeface="Arial" pitchFamily="34" charset="0"/>
              <a:buChar char="•"/>
            </a:pPr>
            <a:endParaRPr lang="en-US" sz="1800" dirty="0" smtClean="0">
              <a:latin typeface="Eurostile LT" pitchFamily="2" charset="0"/>
            </a:endParaRPr>
          </a:p>
          <a:p>
            <a:pPr marL="2000250" lvl="3" indent="-285750">
              <a:buFont typeface="Arial" pitchFamily="34" charset="0"/>
              <a:buChar char="•"/>
            </a:pPr>
            <a:r>
              <a:rPr lang="en-US" sz="1800" dirty="0" smtClean="0">
                <a:latin typeface="Eurostile LT" pitchFamily="2" charset="0"/>
              </a:rPr>
              <a:t>No mixing </a:t>
            </a:r>
            <a:r>
              <a:rPr lang="en-US" sz="1800" dirty="0">
                <a:latin typeface="Eurostile LT" pitchFamily="2" charset="0"/>
              </a:rPr>
              <a:t>of hot and cold air. </a:t>
            </a:r>
            <a:endParaRPr lang="en-US" sz="1800" dirty="0" smtClean="0">
              <a:latin typeface="Eurostile LT" pitchFamily="2" charset="0"/>
            </a:endParaRPr>
          </a:p>
          <a:p>
            <a:pPr marL="2000250" lvl="3" indent="-285750">
              <a:buFont typeface="Arial" pitchFamily="34" charset="0"/>
              <a:buChar char="•"/>
            </a:pPr>
            <a:r>
              <a:rPr lang="en-US" sz="1800" dirty="0" smtClean="0">
                <a:latin typeface="Eurostile LT" pitchFamily="2" charset="0"/>
              </a:rPr>
              <a:t>The </a:t>
            </a:r>
            <a:r>
              <a:rPr lang="en-US" sz="1800" dirty="0">
                <a:latin typeface="Eurostile LT" pitchFamily="2" charset="0"/>
              </a:rPr>
              <a:t>cooling system can be set to a higher </a:t>
            </a:r>
            <a:r>
              <a:rPr lang="en-US" sz="1800" dirty="0" smtClean="0">
                <a:latin typeface="Eurostile LT" pitchFamily="2" charset="0"/>
              </a:rPr>
              <a:t>temperature</a:t>
            </a:r>
          </a:p>
          <a:p>
            <a:pPr marL="2000250" lvl="3" indent="-285750">
              <a:buFont typeface="Arial" pitchFamily="34" charset="0"/>
              <a:buChar char="•"/>
            </a:pPr>
            <a:r>
              <a:rPr lang="en-US" sz="1800" dirty="0">
                <a:latin typeface="Eurostile LT" pitchFamily="2" charset="0"/>
              </a:rPr>
              <a:t>Efficiency significantly improved</a:t>
            </a:r>
          </a:p>
          <a:p>
            <a:pPr marL="2000250" lvl="3" indent="-285750">
              <a:buFont typeface="Arial" pitchFamily="34" charset="0"/>
              <a:buChar char="•"/>
            </a:pPr>
            <a:r>
              <a:rPr lang="en-US" sz="1800" dirty="0" smtClean="0">
                <a:latin typeface="Eurostile LT" pitchFamily="2" charset="0"/>
              </a:rPr>
              <a:t>Less dehumidification</a:t>
            </a:r>
            <a:endParaRPr lang="en-US" sz="1800" dirty="0">
              <a:solidFill>
                <a:prstClr val="black"/>
              </a:solidFill>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APPLICATION OVERVIEW</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166688" y="764704"/>
            <a:ext cx="1236960" cy="2448101"/>
          </a:xfrm>
          <a:prstGeom prst="rect">
            <a:avLst/>
          </a:prstGeom>
        </p:spPr>
      </p:pic>
      <p:grpSp>
        <p:nvGrpSpPr>
          <p:cNvPr id="6" name="Groupe 5"/>
          <p:cNvGrpSpPr/>
          <p:nvPr/>
        </p:nvGrpSpPr>
        <p:grpSpPr>
          <a:xfrm>
            <a:off x="596842" y="4102400"/>
            <a:ext cx="3530426" cy="1674356"/>
            <a:chOff x="0" y="0"/>
            <a:chExt cx="6624736" cy="3142063"/>
          </a:xfrm>
        </p:grpSpPr>
        <p:sp>
          <p:nvSpPr>
            <p:cNvPr id="28" name="Rectangle 27"/>
            <p:cNvSpPr/>
            <p:nvPr/>
          </p:nvSpPr>
          <p:spPr>
            <a:xfrm>
              <a:off x="0" y="2736304"/>
              <a:ext cx="6624736" cy="45719"/>
            </a:xfrm>
            <a:prstGeom prst="rect">
              <a:avLst/>
            </a:prstGeom>
            <a:solidFill>
              <a:schemeClr val="bg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29" name="Rectangle 28"/>
            <p:cNvSpPr/>
            <p:nvPr/>
          </p:nvSpPr>
          <p:spPr>
            <a:xfrm>
              <a:off x="2808312" y="2736303"/>
              <a:ext cx="919305" cy="4571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30" name="Rectangle 29"/>
            <p:cNvSpPr/>
            <p:nvPr/>
          </p:nvSpPr>
          <p:spPr>
            <a:xfrm>
              <a:off x="2230639" y="1224135"/>
              <a:ext cx="579281" cy="151216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31" name="Rectangle 30"/>
            <p:cNvSpPr/>
            <p:nvPr/>
          </p:nvSpPr>
          <p:spPr>
            <a:xfrm>
              <a:off x="3727617" y="1224135"/>
              <a:ext cx="579281" cy="151216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33" name="Rectangle 32"/>
            <p:cNvSpPr/>
            <p:nvPr/>
          </p:nvSpPr>
          <p:spPr>
            <a:xfrm>
              <a:off x="0" y="1224134"/>
              <a:ext cx="579281" cy="151216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34" name="Rectangle 33"/>
            <p:cNvSpPr/>
            <p:nvPr/>
          </p:nvSpPr>
          <p:spPr>
            <a:xfrm>
              <a:off x="6045455" y="1224134"/>
              <a:ext cx="579281" cy="151216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35" name="Rectangle 34"/>
            <p:cNvSpPr/>
            <p:nvPr/>
          </p:nvSpPr>
          <p:spPr>
            <a:xfrm>
              <a:off x="0" y="0"/>
              <a:ext cx="6624736" cy="314206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36" name="Virage 35"/>
            <p:cNvSpPr/>
            <p:nvPr/>
          </p:nvSpPr>
          <p:spPr>
            <a:xfrm rot="16200000">
              <a:off x="3384376" y="2565999"/>
              <a:ext cx="432048" cy="432048"/>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37" name="Virage 36"/>
            <p:cNvSpPr/>
            <p:nvPr/>
          </p:nvSpPr>
          <p:spPr>
            <a:xfrm rot="5400000" flipH="1">
              <a:off x="2808312" y="2565999"/>
              <a:ext cx="432048" cy="432048"/>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38" name="Virage 37"/>
            <p:cNvSpPr/>
            <p:nvPr/>
          </p:nvSpPr>
          <p:spPr>
            <a:xfrm flipH="1">
              <a:off x="2736304" y="2052227"/>
              <a:ext cx="432048" cy="432048"/>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39" name="Virage 38"/>
            <p:cNvSpPr/>
            <p:nvPr/>
          </p:nvSpPr>
          <p:spPr>
            <a:xfrm rot="17693911" flipH="1">
              <a:off x="3384517" y="691891"/>
              <a:ext cx="432073" cy="432023"/>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dirty="0">
                  <a:effectLst/>
                  <a:ea typeface="Times New Roman"/>
                  <a:cs typeface="Times New Roman"/>
                </a:rPr>
                <a:t> </a:t>
              </a:r>
              <a:endParaRPr lang="fr-FR" sz="1100" dirty="0">
                <a:effectLst/>
                <a:ea typeface="Calibri"/>
                <a:cs typeface="Times New Roman"/>
              </a:endParaRPr>
            </a:p>
          </p:txBody>
        </p:sp>
        <p:sp>
          <p:nvSpPr>
            <p:cNvPr id="40" name="Virage 39"/>
            <p:cNvSpPr/>
            <p:nvPr/>
          </p:nvSpPr>
          <p:spPr>
            <a:xfrm rot="4300864">
              <a:off x="2730963" y="691891"/>
              <a:ext cx="432073" cy="432023"/>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41" name="Flèche vers le bas 40"/>
            <p:cNvSpPr/>
            <p:nvPr/>
          </p:nvSpPr>
          <p:spPr>
            <a:xfrm rot="5400000">
              <a:off x="2052228" y="1810856"/>
              <a:ext cx="216024"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42" name="Virage 41"/>
            <p:cNvSpPr/>
            <p:nvPr/>
          </p:nvSpPr>
          <p:spPr>
            <a:xfrm rot="16200000" flipH="1">
              <a:off x="216024" y="919729"/>
              <a:ext cx="432048" cy="432048"/>
            </a:xfrm>
            <a:prstGeom prst="ben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43" name="Virage 42"/>
            <p:cNvSpPr/>
            <p:nvPr/>
          </p:nvSpPr>
          <p:spPr>
            <a:xfrm rot="5400000">
              <a:off x="6018192" y="919729"/>
              <a:ext cx="432048" cy="432048"/>
            </a:xfrm>
            <a:prstGeom prst="ben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44" name="Flèche vers le bas 43"/>
            <p:cNvSpPr/>
            <p:nvPr/>
          </p:nvSpPr>
          <p:spPr>
            <a:xfrm rot="6567812">
              <a:off x="1349742" y="1524605"/>
              <a:ext cx="216038" cy="57784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45" name="Virage 44"/>
            <p:cNvSpPr/>
            <p:nvPr/>
          </p:nvSpPr>
          <p:spPr>
            <a:xfrm flipH="1">
              <a:off x="2736304" y="1355007"/>
              <a:ext cx="432048" cy="432048"/>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dirty="0">
                  <a:effectLst/>
                  <a:ea typeface="Times New Roman"/>
                  <a:cs typeface="Times New Roman"/>
                </a:rPr>
                <a:t> </a:t>
              </a:r>
              <a:endParaRPr lang="fr-FR" sz="1100" dirty="0">
                <a:effectLst/>
                <a:ea typeface="Calibri"/>
                <a:cs typeface="Times New Roman"/>
              </a:endParaRPr>
            </a:p>
          </p:txBody>
        </p:sp>
        <p:sp>
          <p:nvSpPr>
            <p:cNvPr id="46" name="Flèche vers le bas 45"/>
            <p:cNvSpPr/>
            <p:nvPr/>
          </p:nvSpPr>
          <p:spPr>
            <a:xfrm rot="7214418">
              <a:off x="1357150" y="927313"/>
              <a:ext cx="216024"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dirty="0">
                  <a:effectLst/>
                  <a:ea typeface="Times New Roman"/>
                  <a:cs typeface="Times New Roman"/>
                </a:rPr>
                <a:t> </a:t>
              </a:r>
              <a:endParaRPr lang="fr-FR" sz="1100" dirty="0">
                <a:effectLst/>
                <a:ea typeface="Calibri"/>
                <a:cs typeface="Times New Roman"/>
              </a:endParaRPr>
            </a:p>
          </p:txBody>
        </p:sp>
        <p:sp>
          <p:nvSpPr>
            <p:cNvPr id="47" name="Flèche vers le bas 46"/>
            <p:cNvSpPr/>
            <p:nvPr/>
          </p:nvSpPr>
          <p:spPr>
            <a:xfrm rot="5400000">
              <a:off x="2052228" y="1331363"/>
              <a:ext cx="216024"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48" name="Flèche vers le bas 47"/>
            <p:cNvSpPr/>
            <p:nvPr/>
          </p:nvSpPr>
          <p:spPr>
            <a:xfrm rot="5400000">
              <a:off x="2052228" y="2268252"/>
              <a:ext cx="216024"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49" name="Flèche vers le bas 48"/>
            <p:cNvSpPr/>
            <p:nvPr/>
          </p:nvSpPr>
          <p:spPr>
            <a:xfrm rot="16200000" flipH="1">
              <a:off x="4174437" y="1810856"/>
              <a:ext cx="216024"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50" name="Flèche vers le bas 49"/>
            <p:cNvSpPr/>
            <p:nvPr/>
          </p:nvSpPr>
          <p:spPr>
            <a:xfrm rot="16200000" flipH="1">
              <a:off x="4174437" y="1331363"/>
              <a:ext cx="216024"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51" name="Flèche vers le bas 50"/>
            <p:cNvSpPr/>
            <p:nvPr/>
          </p:nvSpPr>
          <p:spPr>
            <a:xfrm rot="16200000" flipH="1">
              <a:off x="4174437" y="2268252"/>
              <a:ext cx="216024"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52" name="Flèche vers le bas 51"/>
            <p:cNvSpPr/>
            <p:nvPr/>
          </p:nvSpPr>
          <p:spPr>
            <a:xfrm rot="15068404" flipH="1">
              <a:off x="4907634" y="1505194"/>
              <a:ext cx="216038" cy="57784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53" name="Flèche vers le bas 52"/>
            <p:cNvSpPr/>
            <p:nvPr/>
          </p:nvSpPr>
          <p:spPr>
            <a:xfrm rot="14385582" flipH="1">
              <a:off x="4915042" y="907902"/>
              <a:ext cx="216024"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dirty="0">
                  <a:effectLst/>
                  <a:ea typeface="Times New Roman"/>
                  <a:cs typeface="Times New Roman"/>
                </a:rPr>
                <a:t> </a:t>
              </a:r>
              <a:endParaRPr lang="fr-FR" sz="1100" dirty="0">
                <a:effectLst/>
                <a:ea typeface="Calibri"/>
                <a:cs typeface="Times New Roman"/>
              </a:endParaRPr>
            </a:p>
          </p:txBody>
        </p:sp>
        <p:sp>
          <p:nvSpPr>
            <p:cNvPr id="54" name="Virage 53"/>
            <p:cNvSpPr/>
            <p:nvPr/>
          </p:nvSpPr>
          <p:spPr>
            <a:xfrm>
              <a:off x="3367267" y="2052227"/>
              <a:ext cx="432048" cy="432048"/>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55" name="Virage 54"/>
            <p:cNvSpPr/>
            <p:nvPr/>
          </p:nvSpPr>
          <p:spPr>
            <a:xfrm>
              <a:off x="3367267" y="1355007"/>
              <a:ext cx="432048" cy="432048"/>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56" name="Flèche vers le bas 55"/>
            <p:cNvSpPr/>
            <p:nvPr/>
          </p:nvSpPr>
          <p:spPr>
            <a:xfrm rot="11832395">
              <a:off x="2024708" y="657210"/>
              <a:ext cx="216012" cy="43207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57" name="Flèche vers le bas 56"/>
            <p:cNvSpPr/>
            <p:nvPr/>
          </p:nvSpPr>
          <p:spPr>
            <a:xfrm rot="9950074" flipH="1">
              <a:off x="4362731" y="647979"/>
              <a:ext cx="216012" cy="43207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dirty="0">
                  <a:effectLst/>
                  <a:ea typeface="Times New Roman"/>
                  <a:cs typeface="Times New Roman"/>
                </a:rPr>
                <a:t> </a:t>
              </a:r>
              <a:endParaRPr lang="fr-FR" sz="1100" dirty="0">
                <a:effectLst/>
                <a:ea typeface="Calibri"/>
                <a:cs typeface="Times New Roman"/>
              </a:endParaRPr>
            </a:p>
          </p:txBody>
        </p:sp>
        <p:sp>
          <p:nvSpPr>
            <p:cNvPr id="58" name="Rectangle 57"/>
            <p:cNvSpPr/>
            <p:nvPr/>
          </p:nvSpPr>
          <p:spPr>
            <a:xfrm>
              <a:off x="0" y="2736303"/>
              <a:ext cx="579281" cy="457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59" name="Rectangle 58"/>
            <p:cNvSpPr/>
            <p:nvPr/>
          </p:nvSpPr>
          <p:spPr>
            <a:xfrm>
              <a:off x="6045454" y="2736303"/>
              <a:ext cx="579281" cy="457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60" name="Virage 59"/>
            <p:cNvSpPr/>
            <p:nvPr/>
          </p:nvSpPr>
          <p:spPr>
            <a:xfrm rot="10800000">
              <a:off x="5976664" y="2592287"/>
              <a:ext cx="432048" cy="432048"/>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61" name="Virage 60"/>
            <p:cNvSpPr/>
            <p:nvPr/>
          </p:nvSpPr>
          <p:spPr>
            <a:xfrm rot="10800000" flipH="1">
              <a:off x="216023" y="2592288"/>
              <a:ext cx="432048" cy="432048"/>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grpSp>
      <p:grpSp>
        <p:nvGrpSpPr>
          <p:cNvPr id="7" name="Groupe 6"/>
          <p:cNvGrpSpPr/>
          <p:nvPr/>
        </p:nvGrpSpPr>
        <p:grpSpPr>
          <a:xfrm>
            <a:off x="4368531" y="4102400"/>
            <a:ext cx="3532328" cy="1674356"/>
            <a:chOff x="0" y="0"/>
            <a:chExt cx="6624736" cy="3142063"/>
          </a:xfrm>
        </p:grpSpPr>
        <p:sp>
          <p:nvSpPr>
            <p:cNvPr id="8" name="Rectangle 7"/>
            <p:cNvSpPr/>
            <p:nvPr/>
          </p:nvSpPr>
          <p:spPr>
            <a:xfrm>
              <a:off x="0" y="15239"/>
              <a:ext cx="6624736" cy="273056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9" name="Rectangle 8"/>
            <p:cNvSpPr/>
            <p:nvPr/>
          </p:nvSpPr>
          <p:spPr>
            <a:xfrm>
              <a:off x="2230639" y="1224135"/>
              <a:ext cx="579281" cy="151216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10" name="Rectangle 9"/>
            <p:cNvSpPr/>
            <p:nvPr/>
          </p:nvSpPr>
          <p:spPr>
            <a:xfrm>
              <a:off x="3727617" y="1224135"/>
              <a:ext cx="579281" cy="151216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11" name="Rectangle 10"/>
            <p:cNvSpPr/>
            <p:nvPr/>
          </p:nvSpPr>
          <p:spPr>
            <a:xfrm>
              <a:off x="0" y="0"/>
              <a:ext cx="6624736" cy="314206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12" name="Flèche courbée vers la droite 11"/>
            <p:cNvSpPr/>
            <p:nvPr/>
          </p:nvSpPr>
          <p:spPr>
            <a:xfrm>
              <a:off x="1944216" y="2216616"/>
              <a:ext cx="349552" cy="349383"/>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13" name="Flèche courbée vers la droite 12"/>
            <p:cNvSpPr/>
            <p:nvPr/>
          </p:nvSpPr>
          <p:spPr>
            <a:xfrm>
              <a:off x="1944216" y="1816946"/>
              <a:ext cx="349552" cy="349383"/>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14" name="Flèche courbée vers la droite 13"/>
            <p:cNvSpPr/>
            <p:nvPr/>
          </p:nvSpPr>
          <p:spPr>
            <a:xfrm>
              <a:off x="1944216" y="1396339"/>
              <a:ext cx="349552" cy="349383"/>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15" name="Rectangle 14"/>
            <p:cNvSpPr/>
            <p:nvPr/>
          </p:nvSpPr>
          <p:spPr>
            <a:xfrm>
              <a:off x="2808311" y="1231733"/>
              <a:ext cx="919305" cy="4571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16" name="Flèche courbée vers la droite 15"/>
            <p:cNvSpPr/>
            <p:nvPr/>
          </p:nvSpPr>
          <p:spPr>
            <a:xfrm flipH="1">
              <a:off x="4258960" y="2216616"/>
              <a:ext cx="349552" cy="349383"/>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18" name="Flèche courbée vers la droite 17"/>
            <p:cNvSpPr/>
            <p:nvPr/>
          </p:nvSpPr>
          <p:spPr>
            <a:xfrm flipH="1">
              <a:off x="4258960" y="1816946"/>
              <a:ext cx="349552" cy="349383"/>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19" name="Flèche courbée vers la droite 18"/>
            <p:cNvSpPr/>
            <p:nvPr/>
          </p:nvSpPr>
          <p:spPr>
            <a:xfrm flipH="1">
              <a:off x="4258960" y="1396339"/>
              <a:ext cx="349552" cy="349383"/>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20" name="Rectangle 19"/>
            <p:cNvSpPr/>
            <p:nvPr/>
          </p:nvSpPr>
          <p:spPr>
            <a:xfrm>
              <a:off x="2808311" y="1277452"/>
              <a:ext cx="919305" cy="1468349"/>
            </a:xfrm>
            <a:prstGeom prst="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21" name="Flèche courbée vers la droite 20"/>
            <p:cNvSpPr/>
            <p:nvPr/>
          </p:nvSpPr>
          <p:spPr>
            <a:xfrm flipH="1">
              <a:off x="2759164" y="2216616"/>
              <a:ext cx="349552" cy="349383"/>
            </a:xfrm>
            <a:prstGeom prst="curved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22" name="Flèche courbée vers la droite 21"/>
            <p:cNvSpPr/>
            <p:nvPr/>
          </p:nvSpPr>
          <p:spPr>
            <a:xfrm flipH="1">
              <a:off x="2759164" y="1816946"/>
              <a:ext cx="349552" cy="349383"/>
            </a:xfrm>
            <a:prstGeom prst="curved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23" name="Flèche courbée vers la droite 22"/>
            <p:cNvSpPr/>
            <p:nvPr/>
          </p:nvSpPr>
          <p:spPr>
            <a:xfrm flipH="1">
              <a:off x="2759164" y="1396339"/>
              <a:ext cx="349552" cy="349383"/>
            </a:xfrm>
            <a:prstGeom prst="curved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24" name="Flèche courbée vers la droite 23"/>
            <p:cNvSpPr/>
            <p:nvPr/>
          </p:nvSpPr>
          <p:spPr>
            <a:xfrm>
              <a:off x="3438540" y="2216616"/>
              <a:ext cx="349552" cy="349383"/>
            </a:xfrm>
            <a:prstGeom prst="curved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25" name="Flèche courbée vers la droite 24"/>
            <p:cNvSpPr/>
            <p:nvPr/>
          </p:nvSpPr>
          <p:spPr>
            <a:xfrm>
              <a:off x="3438540" y="1816946"/>
              <a:ext cx="349552" cy="349383"/>
            </a:xfrm>
            <a:prstGeom prst="curved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26" name="Flèche courbée vers la droite 25"/>
            <p:cNvSpPr/>
            <p:nvPr/>
          </p:nvSpPr>
          <p:spPr>
            <a:xfrm>
              <a:off x="3438540" y="1396339"/>
              <a:ext cx="349552" cy="349383"/>
            </a:xfrm>
            <a:prstGeom prst="curved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sp>
          <p:nvSpPr>
            <p:cNvPr id="27" name="Rectangle 26"/>
            <p:cNvSpPr/>
            <p:nvPr/>
          </p:nvSpPr>
          <p:spPr>
            <a:xfrm>
              <a:off x="0" y="2736304"/>
              <a:ext cx="6624736" cy="45719"/>
            </a:xfrm>
            <a:prstGeom prst="rect">
              <a:avLst/>
            </a:prstGeom>
            <a:solidFill>
              <a:schemeClr val="bg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fr-FR" sz="1100">
                  <a:effectLst/>
                  <a:ea typeface="Times New Roman"/>
                  <a:cs typeface="Times New Roman"/>
                </a:rPr>
                <a:t> </a:t>
              </a:r>
              <a:endParaRPr lang="fr-FR" sz="1100">
                <a:effectLst/>
                <a:ea typeface="Calibri"/>
                <a:cs typeface="Times New Roman"/>
              </a:endParaRPr>
            </a:p>
          </p:txBody>
        </p:sp>
      </p:grpSp>
      <p:sp>
        <p:nvSpPr>
          <p:cNvPr id="62" name="Zone de texte 2"/>
          <p:cNvSpPr txBox="1">
            <a:spLocks noChangeArrowheads="1"/>
          </p:cNvSpPr>
          <p:nvPr/>
        </p:nvSpPr>
        <p:spPr bwMode="auto">
          <a:xfrm>
            <a:off x="596842" y="5776756"/>
            <a:ext cx="3530426" cy="2787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effectLst/>
                <a:latin typeface="Eurostile LT"/>
                <a:ea typeface="Calibri"/>
                <a:cs typeface="Times New Roman"/>
              </a:rPr>
              <a:t>Traditional installation</a:t>
            </a:r>
            <a:endParaRPr lang="fr-FR" sz="1600" dirty="0">
              <a:effectLst/>
              <a:latin typeface="Calibri"/>
              <a:ea typeface="Calibri"/>
              <a:cs typeface="Times New Roman"/>
            </a:endParaRPr>
          </a:p>
        </p:txBody>
      </p:sp>
      <p:sp>
        <p:nvSpPr>
          <p:cNvPr id="63" name="Zone de texte 2"/>
          <p:cNvSpPr txBox="1">
            <a:spLocks noChangeArrowheads="1"/>
          </p:cNvSpPr>
          <p:nvPr/>
        </p:nvSpPr>
        <p:spPr bwMode="auto">
          <a:xfrm>
            <a:off x="4368531" y="5776756"/>
            <a:ext cx="3532328" cy="2787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effectLst/>
                <a:latin typeface="Eurostile LT"/>
                <a:ea typeface="Calibri"/>
                <a:cs typeface="Times New Roman"/>
              </a:rPr>
              <a:t>Cold aisle installation</a:t>
            </a:r>
            <a:endParaRPr lang="fr-FR" sz="1600" dirty="0">
              <a:effectLst/>
              <a:latin typeface="Calibri"/>
              <a:ea typeface="Calibri"/>
              <a:cs typeface="Times New Roman"/>
            </a:endParaRPr>
          </a:p>
        </p:txBody>
      </p:sp>
    </p:spTree>
    <p:extLst>
      <p:ext uri="{BB962C8B-B14F-4D97-AF65-F5344CB8AC3E}">
        <p14:creationId xmlns:p14="http://schemas.microsoft.com/office/powerpoint/2010/main" val="806432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47248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Pressure </a:t>
            </a:r>
            <a:r>
              <a:rPr lang="en-US" sz="1800" b="1" dirty="0">
                <a:latin typeface="Eurostile LT" pitchFamily="2" charset="0"/>
              </a:rPr>
              <a:t>control</a:t>
            </a:r>
            <a:endParaRPr lang="fr-FR" sz="1800" dirty="0">
              <a:latin typeface="Eurostile LT" pitchFamily="2" charset="0"/>
            </a:endParaRPr>
          </a:p>
          <a:p>
            <a:endParaRPr lang="en-US" sz="1800" dirty="0" smtClean="0">
              <a:latin typeface="Eurostile LT" pitchFamily="2" charset="0"/>
            </a:endParaRPr>
          </a:p>
          <a:p>
            <a:r>
              <a:rPr lang="en-US" sz="1800" dirty="0" smtClean="0">
                <a:latin typeface="Eurostile LT" pitchFamily="2" charset="0"/>
              </a:rPr>
              <a:t>This installation required pressure </a:t>
            </a:r>
            <a:r>
              <a:rPr lang="en-US" sz="1800" dirty="0">
                <a:latin typeface="Eurostile LT" pitchFamily="2" charset="0"/>
              </a:rPr>
              <a:t>control </a:t>
            </a:r>
            <a:endParaRPr lang="en-US" sz="1800" dirty="0" smtClean="0">
              <a:latin typeface="Eurostile LT" pitchFamily="2" charset="0"/>
            </a:endParaRPr>
          </a:p>
          <a:p>
            <a:endParaRPr lang="en-US" sz="1800" dirty="0" smtClean="0">
              <a:latin typeface="Eurostile LT" pitchFamily="2" charset="0"/>
            </a:endParaRPr>
          </a:p>
          <a:p>
            <a:r>
              <a:rPr lang="en-US" sz="1800" b="1" dirty="0" smtClean="0">
                <a:latin typeface="Eurostile LT" pitchFamily="2" charset="0"/>
              </a:rPr>
              <a:t>Why ?</a:t>
            </a:r>
          </a:p>
          <a:p>
            <a:endParaRPr lang="en-US" sz="1800" b="1" dirty="0">
              <a:latin typeface="Eurostile LT" pitchFamily="2" charset="0"/>
            </a:endParaRPr>
          </a:p>
          <a:p>
            <a:pPr marL="285750" indent="-285750">
              <a:buFont typeface="Arial" pitchFamily="34" charset="0"/>
              <a:buChar char="•"/>
            </a:pPr>
            <a:r>
              <a:rPr lang="en-US" sz="1800" dirty="0" smtClean="0">
                <a:latin typeface="Eurostile LT" pitchFamily="2" charset="0"/>
              </a:rPr>
              <a:t>overpressure </a:t>
            </a:r>
            <a:r>
              <a:rPr lang="en-US" sz="1800" dirty="0">
                <a:latin typeface="Eurostile LT" pitchFamily="2" charset="0"/>
              </a:rPr>
              <a:t>in the aisle could damage the server</a:t>
            </a:r>
            <a:r>
              <a:rPr lang="en-US" sz="1800" dirty="0" smtClean="0">
                <a:latin typeface="Eurostile LT" pitchFamily="2" charset="0"/>
              </a:rPr>
              <a:t>,(maxi 10Pa) </a:t>
            </a:r>
          </a:p>
          <a:p>
            <a:pPr marL="285750" indent="-285750">
              <a:buFont typeface="Arial" pitchFamily="34" charset="0"/>
              <a:buChar char="•"/>
            </a:pPr>
            <a:endParaRPr lang="en-US" sz="1800" dirty="0" smtClean="0">
              <a:latin typeface="Eurostile LT" pitchFamily="2" charset="0"/>
            </a:endParaRPr>
          </a:p>
          <a:p>
            <a:pPr marL="285750" indent="-285750">
              <a:buFont typeface="Arial" pitchFamily="34" charset="0"/>
              <a:buChar char="•"/>
            </a:pPr>
            <a:r>
              <a:rPr lang="en-US" sz="1800" dirty="0" smtClean="0">
                <a:latin typeface="Eurostile LT" pitchFamily="2" charset="0"/>
              </a:rPr>
              <a:t>keeping </a:t>
            </a:r>
            <a:r>
              <a:rPr lang="en-US" sz="1800" dirty="0">
                <a:latin typeface="Eurostile LT" pitchFamily="2" charset="0"/>
              </a:rPr>
              <a:t>the pressure at the same </a:t>
            </a:r>
            <a:r>
              <a:rPr lang="en-US" sz="1800" dirty="0" smtClean="0">
                <a:latin typeface="Eurostile LT" pitchFamily="2" charset="0"/>
              </a:rPr>
              <a:t>level</a:t>
            </a:r>
          </a:p>
          <a:p>
            <a:r>
              <a:rPr lang="en-US" sz="1800" dirty="0" smtClean="0">
                <a:latin typeface="Eurostile LT" pitchFamily="2" charset="0"/>
              </a:rPr>
              <a:t>    than </a:t>
            </a:r>
            <a:r>
              <a:rPr lang="en-US" sz="1800" dirty="0">
                <a:latin typeface="Eurostile LT" pitchFamily="2" charset="0"/>
              </a:rPr>
              <a:t>outside we avoid air leakage </a:t>
            </a:r>
            <a:endParaRPr lang="en-US" sz="1800" dirty="0" smtClean="0">
              <a:latin typeface="Eurostile LT" pitchFamily="2" charset="0"/>
            </a:endParaRPr>
          </a:p>
          <a:p>
            <a:r>
              <a:rPr lang="en-US" sz="1800" dirty="0">
                <a:latin typeface="Eurostile LT" pitchFamily="2" charset="0"/>
              </a:rPr>
              <a:t> </a:t>
            </a:r>
            <a:r>
              <a:rPr lang="en-US" sz="1800" dirty="0" smtClean="0">
                <a:latin typeface="Eurostile LT" pitchFamily="2" charset="0"/>
              </a:rPr>
              <a:t>   and </a:t>
            </a:r>
            <a:r>
              <a:rPr lang="en-US" sz="1800" dirty="0">
                <a:latin typeface="Eurostile LT" pitchFamily="2" charset="0"/>
              </a:rPr>
              <a:t>trouble with door opening. </a:t>
            </a:r>
            <a:endParaRPr lang="en-US" sz="1800" dirty="0" smtClean="0">
              <a:latin typeface="Eurostile LT" pitchFamily="2" charset="0"/>
            </a:endParaRPr>
          </a:p>
          <a:p>
            <a:pPr marL="285750" indent="-285750">
              <a:buFont typeface="Arial" pitchFamily="34" charset="0"/>
              <a:buChar char="•"/>
            </a:pPr>
            <a:endParaRPr lang="en-US" sz="1800" dirty="0" smtClean="0">
              <a:latin typeface="Eurostile LT" pitchFamily="2" charset="0"/>
            </a:endParaRPr>
          </a:p>
          <a:p>
            <a:pPr marL="285750" indent="-285750">
              <a:buFont typeface="Arial" pitchFamily="34" charset="0"/>
              <a:buChar char="•"/>
            </a:pPr>
            <a:r>
              <a:rPr lang="en-US" sz="1800" dirty="0" smtClean="0">
                <a:latin typeface="Eurostile LT" pitchFamily="2" charset="0"/>
              </a:rPr>
              <a:t>Our </a:t>
            </a:r>
            <a:r>
              <a:rPr lang="en-US" sz="1800" dirty="0">
                <a:latin typeface="Eurostile LT" pitchFamily="2" charset="0"/>
              </a:rPr>
              <a:t>advanced control with the EC </a:t>
            </a:r>
            <a:r>
              <a:rPr lang="en-US" sz="1800" dirty="0" smtClean="0">
                <a:latin typeface="Eurostile LT" pitchFamily="2" charset="0"/>
              </a:rPr>
              <a:t>fans</a:t>
            </a:r>
          </a:p>
          <a:p>
            <a:r>
              <a:rPr lang="en-US" sz="1800" dirty="0" smtClean="0">
                <a:latin typeface="Eurostile LT" pitchFamily="2" charset="0"/>
              </a:rPr>
              <a:t>    allow </a:t>
            </a:r>
            <a:r>
              <a:rPr lang="en-US" sz="1800" dirty="0">
                <a:latin typeface="Eurostile LT" pitchFamily="2" charset="0"/>
              </a:rPr>
              <a:t>such precise control</a:t>
            </a:r>
            <a:r>
              <a:rPr lang="en-US" sz="1800" dirty="0" smtClean="0">
                <a:latin typeface="Eurostile LT" pitchFamily="2" charset="0"/>
              </a:rPr>
              <a:t>.</a:t>
            </a:r>
          </a:p>
          <a:p>
            <a:endParaRPr lang="en-US" sz="1800"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APPLICATION OVERVIEW</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5002506" y="3151466"/>
            <a:ext cx="4141494" cy="3706534"/>
          </a:xfrm>
          <a:prstGeom prst="rect">
            <a:avLst/>
          </a:prstGeom>
        </p:spPr>
      </p:pic>
    </p:spTree>
    <p:extLst>
      <p:ext uri="{BB962C8B-B14F-4D97-AF65-F5344CB8AC3E}">
        <p14:creationId xmlns:p14="http://schemas.microsoft.com/office/powerpoint/2010/main" val="3368211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47248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In-Rack Airflow </a:t>
            </a:r>
            <a:r>
              <a:rPr lang="en-US" sz="1800" b="1" dirty="0">
                <a:latin typeface="Eurostile LT" pitchFamily="2" charset="0"/>
              </a:rPr>
              <a:t>configurations</a:t>
            </a:r>
          </a:p>
          <a:p>
            <a:r>
              <a:rPr lang="en-US" sz="1800" dirty="0">
                <a:latin typeface="Eurostile LT" pitchFamily="2" charset="0"/>
              </a:rPr>
              <a:t>The different possibilities of airflow configuration, allow many </a:t>
            </a:r>
            <a:r>
              <a:rPr lang="en-US" sz="1800" dirty="0" smtClean="0">
                <a:latin typeface="Eurostile LT" pitchFamily="2" charset="0"/>
              </a:rPr>
              <a:t>solutions. </a:t>
            </a:r>
          </a:p>
          <a:p>
            <a:endParaRPr lang="en-US" sz="1800" dirty="0">
              <a:latin typeface="Eurostile LT" pitchFamily="2" charset="0"/>
            </a:endParaRPr>
          </a:p>
          <a:p>
            <a:pPr marL="285750" indent="-285750">
              <a:buFont typeface="Arial" pitchFamily="34" charset="0"/>
              <a:buChar char="•"/>
            </a:pPr>
            <a:r>
              <a:rPr lang="en-US" sz="1800" dirty="0" smtClean="0">
                <a:latin typeface="Eurostile LT" pitchFamily="2" charset="0"/>
              </a:rPr>
              <a:t>Below </a:t>
            </a:r>
            <a:r>
              <a:rPr lang="en-US" sz="1800" dirty="0">
                <a:latin typeface="Eurostile LT" pitchFamily="2" charset="0"/>
              </a:rPr>
              <a:t>on left the traditional one with rack and unit </a:t>
            </a:r>
            <a:r>
              <a:rPr lang="en-US" sz="1800" dirty="0" smtClean="0">
                <a:latin typeface="Eurostile LT" pitchFamily="2" charset="0"/>
              </a:rPr>
              <a:t>at the </a:t>
            </a:r>
            <a:r>
              <a:rPr lang="en-US" sz="1800" dirty="0">
                <a:latin typeface="Eurostile LT" pitchFamily="2" charset="0"/>
              </a:rPr>
              <a:t>same dimension 1000mm or 1200mm</a:t>
            </a:r>
            <a:r>
              <a:rPr lang="en-US" sz="1800" dirty="0" smtClean="0">
                <a:latin typeface="Eurostile LT" pitchFamily="2" charset="0"/>
              </a:rPr>
              <a:t>.</a:t>
            </a:r>
          </a:p>
          <a:p>
            <a:pPr marL="285750" indent="-285750">
              <a:buFont typeface="Arial" pitchFamily="34" charset="0"/>
              <a:buChar char="•"/>
            </a:pPr>
            <a:endParaRPr lang="en-US" sz="1800" dirty="0">
              <a:latin typeface="Eurostile LT" pitchFamily="2" charset="0"/>
            </a:endParaRPr>
          </a:p>
          <a:p>
            <a:pPr marL="285750" indent="-285750">
              <a:buFont typeface="Arial" pitchFamily="34" charset="0"/>
              <a:buChar char="•"/>
            </a:pPr>
            <a:r>
              <a:rPr lang="en-US" sz="1800" dirty="0">
                <a:latin typeface="Eurostile LT" pitchFamily="2" charset="0"/>
              </a:rPr>
              <a:t>On the right </a:t>
            </a:r>
            <a:r>
              <a:rPr lang="en-US" sz="1800" dirty="0" smtClean="0">
                <a:latin typeface="Eurostile LT" pitchFamily="2" charset="0"/>
              </a:rPr>
              <a:t>other </a:t>
            </a:r>
            <a:r>
              <a:rPr lang="en-US" sz="1800" dirty="0">
                <a:latin typeface="Eurostile LT" pitchFamily="2" charset="0"/>
              </a:rPr>
              <a:t>possibilities </a:t>
            </a:r>
            <a:r>
              <a:rPr lang="en-US" sz="1800" dirty="0" smtClean="0">
                <a:latin typeface="Eurostile LT" pitchFamily="2" charset="0"/>
              </a:rPr>
              <a:t>with </a:t>
            </a:r>
            <a:r>
              <a:rPr lang="en-US" sz="1800" dirty="0">
                <a:latin typeface="Eurostile LT" pitchFamily="2" charset="0"/>
              </a:rPr>
              <a:t>1200mm </a:t>
            </a:r>
            <a:r>
              <a:rPr lang="en-US" sz="1800" dirty="0" smtClean="0">
                <a:latin typeface="Eurostile LT" pitchFamily="2" charset="0"/>
              </a:rPr>
              <a:t>units and 1000mm racks. </a:t>
            </a:r>
          </a:p>
          <a:p>
            <a:pPr marL="285750" indent="-285750">
              <a:buFont typeface="Arial" pitchFamily="34" charset="0"/>
              <a:buChar char="•"/>
            </a:pPr>
            <a:endParaRPr lang="en-US" sz="1800" dirty="0">
              <a:latin typeface="Eurostile LT" pitchFamily="2" charset="0"/>
            </a:endParaRPr>
          </a:p>
          <a:p>
            <a:pPr marL="285750" indent="-285750">
              <a:buFont typeface="Arial" pitchFamily="34" charset="0"/>
              <a:buChar char="•"/>
            </a:pPr>
            <a:r>
              <a:rPr lang="en-US" sz="1800" dirty="0" smtClean="0">
                <a:latin typeface="Eurostile LT" pitchFamily="2" charset="0"/>
              </a:rPr>
              <a:t>The </a:t>
            </a:r>
            <a:r>
              <a:rPr lang="en-US" sz="1800" dirty="0">
                <a:latin typeface="Eurostile LT" pitchFamily="2" charset="0"/>
              </a:rPr>
              <a:t>discharge can be at the end or/and right, left you can imagine any combination. </a:t>
            </a: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APPLICATION OVERVIEW</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pic>
        <p:nvPicPr>
          <p:cNvPr id="6" name="Image 5"/>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964" t="6073" r="15866" b="4049"/>
          <a:stretch/>
        </p:blipFill>
        <p:spPr bwMode="auto">
          <a:xfrm>
            <a:off x="4483894" y="3429000"/>
            <a:ext cx="3891314" cy="3095449"/>
          </a:xfrm>
          <a:prstGeom prst="rect">
            <a:avLst/>
          </a:prstGeom>
          <a:ln>
            <a:noFill/>
          </a:ln>
          <a:extLst>
            <a:ext uri="{53640926-AAD7-44D8-BBD7-CCE9431645EC}">
              <a14:shadowObscured xmlns:a14="http://schemas.microsoft.com/office/drawing/2010/main"/>
            </a:ext>
          </a:extLst>
        </p:spPr>
      </p:pic>
      <p:pic>
        <p:nvPicPr>
          <p:cNvPr id="7" name="Image 6"/>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7584" y="4005064"/>
            <a:ext cx="2160240" cy="2639285"/>
          </a:xfrm>
          <a:prstGeom prst="rect">
            <a:avLst/>
          </a:prstGeom>
        </p:spPr>
      </p:pic>
    </p:spTree>
    <p:extLst>
      <p:ext uri="{BB962C8B-B14F-4D97-AF65-F5344CB8AC3E}">
        <p14:creationId xmlns:p14="http://schemas.microsoft.com/office/powerpoint/2010/main" val="3849098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47248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VERSIONS</a:t>
            </a:r>
          </a:p>
          <a:p>
            <a:endParaRPr lang="en-US" sz="1800" b="1" dirty="0">
              <a:latin typeface="Eurostile LT" pitchFamily="2" charset="0"/>
            </a:endParaRPr>
          </a:p>
          <a:p>
            <a:r>
              <a:rPr lang="en-US" sz="1800" b="1" dirty="0" smtClean="0">
                <a:effectLst>
                  <a:outerShdw blurRad="38100" dist="38100" dir="2700000" algn="tl">
                    <a:srgbClr val="000000">
                      <a:alpha val="43137"/>
                    </a:srgbClr>
                  </a:outerShdw>
                </a:effectLst>
                <a:latin typeface="Eurostile LT" pitchFamily="2" charset="0"/>
              </a:rPr>
              <a:t>RHC </a:t>
            </a:r>
            <a:r>
              <a:rPr lang="en-US" sz="1800" b="1" dirty="0">
                <a:effectLst>
                  <a:outerShdw blurRad="38100" dist="38100" dir="2700000" algn="tl">
                    <a:srgbClr val="000000">
                      <a:alpha val="43137"/>
                    </a:srgbClr>
                  </a:outerShdw>
                </a:effectLst>
                <a:latin typeface="Eurostile LT" pitchFamily="2" charset="0"/>
              </a:rPr>
              <a:t>– Chilled water </a:t>
            </a:r>
            <a:endParaRPr lang="en-US" sz="1800" b="1" dirty="0" smtClean="0">
              <a:effectLst>
                <a:outerShdw blurRad="38100" dist="38100" dir="2700000" algn="tl">
                  <a:srgbClr val="000000">
                    <a:alpha val="43137"/>
                  </a:srgbClr>
                </a:outerShdw>
              </a:effectLst>
              <a:latin typeface="Eurostile LT" pitchFamily="2" charset="0"/>
            </a:endParaRPr>
          </a:p>
          <a:p>
            <a:pPr marL="285750" indent="-285750">
              <a:buFont typeface="Arial" pitchFamily="34" charset="0"/>
              <a:buChar char="•"/>
            </a:pPr>
            <a:r>
              <a:rPr lang="en-US" sz="1600" dirty="0" smtClean="0">
                <a:latin typeface="Eurostile LT" pitchFamily="2" charset="0"/>
              </a:rPr>
              <a:t>Modulating </a:t>
            </a:r>
            <a:r>
              <a:rPr lang="en-US" sz="1600" dirty="0">
                <a:latin typeface="Eurostile LT" pitchFamily="2" charset="0"/>
              </a:rPr>
              <a:t>water </a:t>
            </a:r>
            <a:r>
              <a:rPr lang="en-US" sz="1600" dirty="0" smtClean="0">
                <a:latin typeface="Eurostile LT" pitchFamily="2" charset="0"/>
              </a:rPr>
              <a:t>valve</a:t>
            </a:r>
          </a:p>
          <a:p>
            <a:pPr marL="285750" indent="-285750">
              <a:buFont typeface="Arial" pitchFamily="34" charset="0"/>
              <a:buChar char="•"/>
            </a:pPr>
            <a:r>
              <a:rPr lang="en-US" sz="1600" dirty="0" smtClean="0">
                <a:latin typeface="Eurostile LT" pitchFamily="2" charset="0"/>
              </a:rPr>
              <a:t>Large </a:t>
            </a:r>
            <a:r>
              <a:rPr lang="en-US" sz="1600" dirty="0">
                <a:latin typeface="Eurostile LT" pitchFamily="2" charset="0"/>
              </a:rPr>
              <a:t>heat exchanger </a:t>
            </a:r>
            <a:r>
              <a:rPr lang="en-US" sz="1600" dirty="0" smtClean="0">
                <a:latin typeface="Eurostile LT" pitchFamily="2" charset="0"/>
              </a:rPr>
              <a:t>surface</a:t>
            </a:r>
            <a:br>
              <a:rPr lang="en-US" sz="1600" dirty="0" smtClean="0">
                <a:latin typeface="Eurostile LT" pitchFamily="2" charset="0"/>
              </a:rPr>
            </a:br>
            <a:r>
              <a:rPr lang="en-US" sz="1600" dirty="0" smtClean="0">
                <a:latin typeface="Eurostile LT" pitchFamily="2" charset="0"/>
              </a:rPr>
              <a:t>Highest </a:t>
            </a:r>
            <a:r>
              <a:rPr lang="en-US" sz="1600" dirty="0">
                <a:latin typeface="Eurostile LT" pitchFamily="2" charset="0"/>
              </a:rPr>
              <a:t>specific cooling capacity (W/m2</a:t>
            </a:r>
            <a:r>
              <a:rPr lang="en-US" sz="1600" dirty="0" smtClean="0">
                <a:latin typeface="Eurostile LT" pitchFamily="2" charset="0"/>
              </a:rPr>
              <a:t>)</a:t>
            </a:r>
            <a:endParaRPr lang="en-US" sz="1600" dirty="0">
              <a:latin typeface="Eurostile LT" pitchFamily="2" charset="0"/>
            </a:endParaRPr>
          </a:p>
          <a:p>
            <a:pPr marL="285750" indent="-285750">
              <a:buFont typeface="Arial" pitchFamily="34" charset="0"/>
              <a:buChar char="•"/>
            </a:pPr>
            <a:r>
              <a:rPr lang="en-US" sz="1600" dirty="0">
                <a:latin typeface="Eurostile LT" pitchFamily="2" charset="0"/>
              </a:rPr>
              <a:t>EC Plug fan</a:t>
            </a:r>
          </a:p>
          <a:p>
            <a:pPr marL="285750" indent="-285750">
              <a:buFont typeface="Arial" pitchFamily="34" charset="0"/>
              <a:buChar char="•"/>
            </a:pPr>
            <a:r>
              <a:rPr lang="en-US" sz="1600" dirty="0" smtClean="0">
                <a:latin typeface="Eurostile LT" pitchFamily="2" charset="0"/>
              </a:rPr>
              <a:t>Precise </a:t>
            </a:r>
            <a:r>
              <a:rPr lang="en-US" sz="1600" dirty="0">
                <a:latin typeface="Eurostile LT" pitchFamily="2" charset="0"/>
              </a:rPr>
              <a:t>temperature control (PID type regulation</a:t>
            </a:r>
            <a:r>
              <a:rPr lang="en-US" sz="1600" dirty="0" smtClean="0">
                <a:latin typeface="Eurostile LT" pitchFamily="2" charset="0"/>
              </a:rPr>
              <a:t>)</a:t>
            </a:r>
            <a:endParaRPr lang="en-US" sz="1600" dirty="0">
              <a:latin typeface="Eurostile LT" pitchFamily="2" charset="0"/>
            </a:endParaRPr>
          </a:p>
          <a:p>
            <a:pPr marL="285750" indent="-285750">
              <a:buFont typeface="Arial" pitchFamily="34" charset="0"/>
              <a:buChar char="•"/>
            </a:pPr>
            <a:r>
              <a:rPr lang="en-US" sz="1600" dirty="0" smtClean="0">
                <a:latin typeface="Eurostile LT" pitchFamily="2" charset="0"/>
              </a:rPr>
              <a:t>Possibility </a:t>
            </a:r>
            <a:r>
              <a:rPr lang="en-US" sz="1600" dirty="0">
                <a:latin typeface="Eurostile LT" pitchFamily="2" charset="0"/>
              </a:rPr>
              <a:t>to increase return air temperature</a:t>
            </a:r>
            <a:r>
              <a:rPr lang="en-US" sz="1600" dirty="0" smtClean="0">
                <a:latin typeface="Eurostile LT" pitchFamily="2" charset="0"/>
              </a:rPr>
              <a:t>,</a:t>
            </a:r>
            <a:br>
              <a:rPr lang="en-US" sz="1600" dirty="0" smtClean="0">
                <a:latin typeface="Eurostile LT" pitchFamily="2" charset="0"/>
              </a:rPr>
            </a:br>
            <a:r>
              <a:rPr lang="en-US" sz="1600" dirty="0" smtClean="0">
                <a:latin typeface="Eurostile LT" pitchFamily="2" charset="0"/>
              </a:rPr>
              <a:t>thus </a:t>
            </a:r>
            <a:r>
              <a:rPr lang="en-US" sz="1600" dirty="0">
                <a:latin typeface="Eurostile LT" pitchFamily="2" charset="0"/>
              </a:rPr>
              <a:t>to rise – while keeping the cooling capacity stable – the medium chilled water temperature. This results in a maximized EER of the chiller and extends the Free-Cooling operation</a:t>
            </a:r>
            <a:r>
              <a:rPr lang="en-US" sz="1800" dirty="0">
                <a:latin typeface="Eurostile LT" pitchFamily="2" charset="0"/>
              </a:rPr>
              <a:t>. </a:t>
            </a:r>
          </a:p>
          <a:p>
            <a:pPr marL="285750" indent="-285750">
              <a:buFont typeface="Arial" pitchFamily="34" charset="0"/>
              <a:buChar char="•"/>
            </a:pPr>
            <a:endParaRPr lang="en-US" sz="1800" b="1" dirty="0">
              <a:effectLst>
                <a:outerShdw blurRad="38100" dist="38100" dir="2700000" algn="tl">
                  <a:srgbClr val="000000">
                    <a:alpha val="43137"/>
                  </a:srgbClr>
                </a:outerShdw>
              </a:effectLst>
              <a:latin typeface="Eurostile LT" pitchFamily="2" charset="0"/>
            </a:endParaRPr>
          </a:p>
          <a:p>
            <a:pPr marL="285750" indent="-285750">
              <a:buFont typeface="Arial" pitchFamily="34" charset="0"/>
              <a:buChar char="•"/>
            </a:pPr>
            <a:endParaRPr lang="en-US" sz="1800" b="1" dirty="0" smtClean="0">
              <a:effectLst>
                <a:outerShdw blurRad="38100" dist="38100" dir="2700000" algn="tl">
                  <a:srgbClr val="000000">
                    <a:alpha val="43137"/>
                  </a:srgbClr>
                </a:outerShdw>
              </a:effectLst>
              <a:latin typeface="Eurostile LT" pitchFamily="2" charset="0"/>
            </a:endParaRPr>
          </a:p>
          <a:p>
            <a:endParaRPr lang="en-US" sz="1800" dirty="0">
              <a:latin typeface="Eurostile LT" pitchFamily="2" charset="0"/>
            </a:endParaRPr>
          </a:p>
          <a:p>
            <a:r>
              <a:rPr lang="en-US" sz="1800" dirty="0" smtClean="0">
                <a:latin typeface="Eurostile LT" pitchFamily="2" charset="0"/>
              </a:rPr>
              <a:t>. </a:t>
            </a:r>
            <a:endParaRPr lang="en-US" sz="1800" dirty="0">
              <a:latin typeface="Eurostile LT" pitchFamily="2" charset="0"/>
            </a:endParaRPr>
          </a:p>
          <a:p>
            <a:endParaRPr lang="en-US" sz="1800" dirty="0">
              <a:latin typeface="Eurostile LT" pitchFamily="2" charset="0"/>
            </a:endParaRPr>
          </a:p>
          <a:p>
            <a:r>
              <a:rPr lang="en-US" sz="1800" dirty="0" smtClean="0">
                <a:latin typeface="Eurostile LT" pitchFamily="2" charset="0"/>
              </a:rPr>
              <a:t>. </a:t>
            </a:r>
            <a:endParaRPr lang="en-US" sz="1800"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pic>
        <p:nvPicPr>
          <p:cNvPr id="8" name="Image 7"/>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112" y="1047511"/>
            <a:ext cx="3199458" cy="2307739"/>
          </a:xfrm>
          <a:prstGeom prst="rect">
            <a:avLst/>
          </a:prstGeom>
          <a:noFill/>
          <a:ln>
            <a:noFill/>
          </a:ln>
        </p:spPr>
      </p:pic>
      <p:graphicFrame>
        <p:nvGraphicFramePr>
          <p:cNvPr id="5" name="Tableau 4"/>
          <p:cNvGraphicFramePr>
            <a:graphicFrameLocks noGrp="1"/>
          </p:cNvGraphicFramePr>
          <p:nvPr>
            <p:extLst>
              <p:ext uri="{D42A27DB-BD31-4B8C-83A1-F6EECF244321}">
                <p14:modId xmlns:p14="http://schemas.microsoft.com/office/powerpoint/2010/main" val="3433172881"/>
              </p:ext>
            </p:extLst>
          </p:nvPr>
        </p:nvGraphicFramePr>
        <p:xfrm>
          <a:off x="323850" y="4293096"/>
          <a:ext cx="8272836" cy="1483360"/>
        </p:xfrm>
        <a:graphic>
          <a:graphicData uri="http://schemas.openxmlformats.org/drawingml/2006/table">
            <a:tbl>
              <a:tblPr firstRow="1" bandRow="1">
                <a:tableStyleId>{5C22544A-7EE6-4342-B048-85BDC9FD1C3A}</a:tableStyleId>
              </a:tblPr>
              <a:tblGrid>
                <a:gridCol w="2303934"/>
                <a:gridCol w="864096"/>
                <a:gridCol w="1296144"/>
                <a:gridCol w="1224136"/>
                <a:gridCol w="1205720"/>
                <a:gridCol w="1378806"/>
              </a:tblGrid>
              <a:tr h="370840">
                <a:tc>
                  <a:txBody>
                    <a:bodyPr/>
                    <a:lstStyle/>
                    <a:p>
                      <a:pPr>
                        <a:lnSpc>
                          <a:spcPct val="115000"/>
                        </a:lnSpc>
                        <a:spcAft>
                          <a:spcPts val="0"/>
                        </a:spcAft>
                      </a:pPr>
                      <a:r>
                        <a:rPr lang="en-US" sz="1600" b="1" dirty="0">
                          <a:effectLst/>
                          <a:latin typeface="Eurostile LT" pitchFamily="2" charset="0"/>
                          <a:ea typeface="Calibri"/>
                          <a:cs typeface="Times New Roman"/>
                        </a:rPr>
                        <a:t>RHC</a:t>
                      </a:r>
                      <a:endParaRPr lang="fr-FR" sz="1600" dirty="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b="1">
                          <a:effectLst/>
                          <a:latin typeface="Eurostile LT" pitchFamily="2" charset="0"/>
                          <a:ea typeface="Calibri"/>
                          <a:cs typeface="Times New Roman"/>
                        </a:rPr>
                        <a:t> </a:t>
                      </a:r>
                      <a:endParaRPr lang="fr-FR" sz="160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b="1" dirty="0">
                          <a:effectLst/>
                          <a:latin typeface="Eurostile LT" pitchFamily="2" charset="0"/>
                          <a:ea typeface="Calibri"/>
                          <a:cs typeface="Times New Roman"/>
                        </a:rPr>
                        <a:t>0200</a:t>
                      </a:r>
                      <a:endParaRPr lang="fr-FR" sz="1600" dirty="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b="1">
                          <a:effectLst/>
                          <a:latin typeface="Eurostile LT" pitchFamily="2" charset="0"/>
                          <a:ea typeface="Calibri"/>
                          <a:cs typeface="Times New Roman"/>
                        </a:rPr>
                        <a:t>0250</a:t>
                      </a:r>
                      <a:endParaRPr lang="fr-FR" sz="160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b="1">
                          <a:effectLst/>
                          <a:latin typeface="Eurostile LT" pitchFamily="2" charset="0"/>
                          <a:ea typeface="Calibri"/>
                          <a:cs typeface="Times New Roman"/>
                        </a:rPr>
                        <a:t>0450</a:t>
                      </a:r>
                      <a:endParaRPr lang="fr-FR" sz="160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b="1">
                          <a:effectLst/>
                          <a:latin typeface="Eurostile LT" pitchFamily="2" charset="0"/>
                          <a:ea typeface="Calibri"/>
                          <a:cs typeface="Times New Roman"/>
                        </a:rPr>
                        <a:t>0510</a:t>
                      </a:r>
                      <a:endParaRPr lang="fr-FR" sz="1600">
                        <a:effectLst/>
                        <a:latin typeface="Eurostile LT" pitchFamily="2" charset="0"/>
                        <a:ea typeface="Calibri"/>
                        <a:cs typeface="Times New Roman"/>
                      </a:endParaRPr>
                    </a:p>
                  </a:txBody>
                  <a:tcPr marL="68580" marR="68580" marT="0" marB="0"/>
                </a:tc>
              </a:tr>
              <a:tr h="370840">
                <a:tc>
                  <a:txBody>
                    <a:bodyPr/>
                    <a:lstStyle/>
                    <a:p>
                      <a:pPr>
                        <a:lnSpc>
                          <a:spcPct val="115000"/>
                        </a:lnSpc>
                        <a:spcAft>
                          <a:spcPts val="0"/>
                        </a:spcAft>
                      </a:pPr>
                      <a:r>
                        <a:rPr lang="en-US" sz="1600">
                          <a:effectLst/>
                          <a:latin typeface="Eurostile LT" pitchFamily="2" charset="0"/>
                          <a:ea typeface="Calibri"/>
                          <a:cs typeface="Times New Roman"/>
                        </a:rPr>
                        <a:t>Total Cooling Capacity</a:t>
                      </a:r>
                      <a:endParaRPr lang="fr-FR" sz="160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dirty="0">
                          <a:effectLst/>
                          <a:latin typeface="Eurostile LT" pitchFamily="2" charset="0"/>
                          <a:ea typeface="Calibri"/>
                          <a:cs typeface="Times New Roman"/>
                        </a:rPr>
                        <a:t>kW</a:t>
                      </a:r>
                      <a:endParaRPr lang="fr-FR" sz="1600" dirty="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pitchFamily="2" charset="0"/>
                          <a:ea typeface="Calibri"/>
                          <a:cs typeface="Times New Roman"/>
                        </a:rPr>
                        <a:t>22</a:t>
                      </a:r>
                      <a:endParaRPr lang="fr-FR" sz="160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dirty="0">
                          <a:effectLst/>
                          <a:latin typeface="Eurostile LT" pitchFamily="2" charset="0"/>
                          <a:ea typeface="Calibri"/>
                          <a:cs typeface="Times New Roman"/>
                        </a:rPr>
                        <a:t>28.6</a:t>
                      </a:r>
                      <a:endParaRPr lang="fr-FR" sz="1600" dirty="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pitchFamily="2" charset="0"/>
                          <a:ea typeface="Calibri"/>
                          <a:cs typeface="Times New Roman"/>
                        </a:rPr>
                        <a:t>42.9</a:t>
                      </a:r>
                      <a:endParaRPr lang="fr-FR" sz="160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dirty="0">
                          <a:effectLst/>
                          <a:latin typeface="Eurostile LT" pitchFamily="2" charset="0"/>
                          <a:ea typeface="Calibri"/>
                          <a:cs typeface="Times New Roman"/>
                        </a:rPr>
                        <a:t>58.2</a:t>
                      </a:r>
                      <a:endParaRPr lang="fr-FR" sz="1600" dirty="0">
                        <a:effectLst/>
                        <a:latin typeface="Eurostile LT" pitchFamily="2" charset="0"/>
                        <a:ea typeface="Calibri"/>
                        <a:cs typeface="Times New Roman"/>
                      </a:endParaRPr>
                    </a:p>
                  </a:txBody>
                  <a:tcPr marL="68580" marR="68580" marT="0" marB="0"/>
                </a:tc>
              </a:tr>
              <a:tr h="370840">
                <a:tc>
                  <a:txBody>
                    <a:bodyPr/>
                    <a:lstStyle/>
                    <a:p>
                      <a:pPr>
                        <a:lnSpc>
                          <a:spcPct val="115000"/>
                        </a:lnSpc>
                        <a:spcAft>
                          <a:spcPts val="0"/>
                        </a:spcAft>
                      </a:pPr>
                      <a:r>
                        <a:rPr lang="en-US" sz="1600">
                          <a:effectLst/>
                          <a:latin typeface="Eurostile LT" pitchFamily="2" charset="0"/>
                          <a:ea typeface="Calibri"/>
                          <a:cs typeface="Times New Roman"/>
                        </a:rPr>
                        <a:t>Airflow</a:t>
                      </a:r>
                      <a:endParaRPr lang="fr-FR" sz="160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dirty="0">
                          <a:effectLst/>
                          <a:latin typeface="Eurostile LT" pitchFamily="2" charset="0"/>
                          <a:ea typeface="Calibri"/>
                          <a:cs typeface="Times New Roman"/>
                        </a:rPr>
                        <a:t>m3/h</a:t>
                      </a:r>
                      <a:endParaRPr lang="fr-FR" sz="1600" dirty="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pitchFamily="2" charset="0"/>
                          <a:ea typeface="Calibri"/>
                          <a:cs typeface="Times New Roman"/>
                        </a:rPr>
                        <a:t>4000</a:t>
                      </a:r>
                      <a:endParaRPr lang="fr-FR" sz="160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pitchFamily="2" charset="0"/>
                          <a:ea typeface="Calibri"/>
                          <a:cs typeface="Times New Roman"/>
                        </a:rPr>
                        <a:t>5300</a:t>
                      </a:r>
                      <a:endParaRPr lang="fr-FR" sz="160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dirty="0">
                          <a:effectLst/>
                          <a:latin typeface="Eurostile LT" pitchFamily="2" charset="0"/>
                          <a:ea typeface="Calibri"/>
                          <a:cs typeface="Times New Roman"/>
                        </a:rPr>
                        <a:t>9000</a:t>
                      </a:r>
                      <a:endParaRPr lang="fr-FR" sz="1600" dirty="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dirty="0">
                          <a:effectLst/>
                          <a:latin typeface="Eurostile LT" pitchFamily="2" charset="0"/>
                          <a:ea typeface="Calibri"/>
                          <a:cs typeface="Times New Roman"/>
                        </a:rPr>
                        <a:t>11000</a:t>
                      </a:r>
                      <a:endParaRPr lang="fr-FR" sz="1600" dirty="0">
                        <a:effectLst/>
                        <a:latin typeface="Eurostile LT" pitchFamily="2" charset="0"/>
                        <a:ea typeface="Calibri"/>
                        <a:cs typeface="Times New Roman"/>
                      </a:endParaRPr>
                    </a:p>
                  </a:txBody>
                  <a:tcPr marL="68580" marR="68580" marT="0" marB="0"/>
                </a:tc>
              </a:tr>
              <a:tr h="370840">
                <a:tc>
                  <a:txBody>
                    <a:bodyPr/>
                    <a:lstStyle/>
                    <a:p>
                      <a:pPr>
                        <a:lnSpc>
                          <a:spcPct val="115000"/>
                        </a:lnSpc>
                        <a:spcAft>
                          <a:spcPts val="0"/>
                        </a:spcAft>
                      </a:pPr>
                      <a:r>
                        <a:rPr lang="en-US" sz="1600">
                          <a:effectLst/>
                          <a:latin typeface="Eurostile LT" pitchFamily="2" charset="0"/>
                          <a:ea typeface="Calibri"/>
                          <a:cs typeface="Times New Roman"/>
                        </a:rPr>
                        <a:t>Width</a:t>
                      </a:r>
                      <a:endParaRPr lang="fr-FR" sz="160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pitchFamily="2" charset="0"/>
                          <a:ea typeface="Calibri"/>
                          <a:cs typeface="Times New Roman"/>
                        </a:rPr>
                        <a:t>mm</a:t>
                      </a:r>
                      <a:endParaRPr lang="fr-FR" sz="160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dirty="0">
                          <a:effectLst/>
                          <a:latin typeface="Eurostile LT" pitchFamily="2" charset="0"/>
                          <a:ea typeface="Calibri"/>
                          <a:cs typeface="Times New Roman"/>
                        </a:rPr>
                        <a:t>300</a:t>
                      </a:r>
                      <a:endParaRPr lang="fr-FR" sz="1600" dirty="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dirty="0">
                          <a:effectLst/>
                          <a:latin typeface="Eurostile LT" pitchFamily="2" charset="0"/>
                          <a:ea typeface="Calibri"/>
                          <a:cs typeface="Times New Roman"/>
                        </a:rPr>
                        <a:t>300</a:t>
                      </a:r>
                      <a:endParaRPr lang="fr-FR" sz="1600" dirty="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dirty="0">
                          <a:effectLst/>
                          <a:latin typeface="Eurostile LT" pitchFamily="2" charset="0"/>
                          <a:ea typeface="Calibri"/>
                          <a:cs typeface="Times New Roman"/>
                        </a:rPr>
                        <a:t>600</a:t>
                      </a:r>
                      <a:endParaRPr lang="fr-FR" sz="1600" dirty="0">
                        <a:effectLst/>
                        <a:latin typeface="Eurostile LT" pitchFamily="2" charset="0"/>
                        <a:ea typeface="Calibri"/>
                        <a:cs typeface="Times New Roman"/>
                      </a:endParaRPr>
                    </a:p>
                  </a:txBody>
                  <a:tcPr marL="68580" marR="68580" marT="0" marB="0"/>
                </a:tc>
                <a:tc>
                  <a:txBody>
                    <a:bodyPr/>
                    <a:lstStyle/>
                    <a:p>
                      <a:pPr algn="ctr">
                        <a:lnSpc>
                          <a:spcPct val="115000"/>
                        </a:lnSpc>
                        <a:spcAft>
                          <a:spcPts val="0"/>
                        </a:spcAft>
                      </a:pPr>
                      <a:r>
                        <a:rPr lang="en-US" sz="1600" dirty="0">
                          <a:effectLst/>
                          <a:latin typeface="Eurostile LT" pitchFamily="2" charset="0"/>
                          <a:ea typeface="Calibri"/>
                          <a:cs typeface="Times New Roman"/>
                        </a:rPr>
                        <a:t>600</a:t>
                      </a:r>
                      <a:endParaRPr lang="fr-FR" sz="1600" dirty="0">
                        <a:effectLst/>
                        <a:latin typeface="Eurostile LT" pitchFamily="2" charset="0"/>
                        <a:ea typeface="Calibri"/>
                        <a:cs typeface="Times New Roman"/>
                      </a:endParaRPr>
                    </a:p>
                  </a:txBody>
                  <a:tcPr marL="68580" marR="68580" marT="0" marB="0"/>
                </a:tc>
              </a:tr>
            </a:tbl>
          </a:graphicData>
        </a:graphic>
      </p:graphicFrame>
      <p:sp>
        <p:nvSpPr>
          <p:cNvPr id="13" name="ZoneTexte 12"/>
          <p:cNvSpPr txBox="1"/>
          <p:nvPr/>
        </p:nvSpPr>
        <p:spPr>
          <a:xfrm>
            <a:off x="323850" y="5860642"/>
            <a:ext cx="8712646" cy="461665"/>
          </a:xfrm>
          <a:prstGeom prst="rect">
            <a:avLst/>
          </a:prstGeom>
          <a:noFill/>
        </p:spPr>
        <p:txBody>
          <a:bodyPr wrap="square" rtlCol="0">
            <a:spAutoFit/>
          </a:bodyPr>
          <a:lstStyle/>
          <a:p>
            <a:r>
              <a:rPr lang="en-US" sz="1200" dirty="0">
                <a:latin typeface="Eurostile LT" pitchFamily="2" charset="0"/>
              </a:rPr>
              <a:t>Indoor Conditions 30°C 35% </a:t>
            </a:r>
            <a:r>
              <a:rPr lang="en-US" sz="1200" dirty="0" err="1">
                <a:latin typeface="Eurostile LT" pitchFamily="2" charset="0"/>
              </a:rPr>
              <a:t>r.h</a:t>
            </a:r>
            <a:r>
              <a:rPr lang="en-US" sz="1200" dirty="0">
                <a:latin typeface="Eurostile LT" pitchFamily="2" charset="0"/>
              </a:rPr>
              <a:t>.  </a:t>
            </a:r>
            <a:endParaRPr lang="fr-FR" sz="1200" dirty="0">
              <a:latin typeface="Eurostile LT" pitchFamily="2" charset="0"/>
            </a:endParaRPr>
          </a:p>
          <a:p>
            <a:endParaRPr lang="fr-FR" sz="1200" dirty="0">
              <a:latin typeface="Eurostile LT" pitchFamily="2" charset="0"/>
            </a:endParaRPr>
          </a:p>
        </p:txBody>
      </p:sp>
    </p:spTree>
    <p:extLst>
      <p:ext uri="{BB962C8B-B14F-4D97-AF65-F5344CB8AC3E}">
        <p14:creationId xmlns:p14="http://schemas.microsoft.com/office/powerpoint/2010/main" val="227359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472488"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VERSIONS</a:t>
            </a:r>
          </a:p>
          <a:p>
            <a:endParaRPr lang="en-US" sz="1800" b="1" dirty="0">
              <a:latin typeface="Eurostile LT" pitchFamily="2" charset="0"/>
            </a:endParaRPr>
          </a:p>
          <a:p>
            <a:r>
              <a:rPr lang="en-US" sz="1800" b="1" dirty="0" smtClean="0">
                <a:effectLst>
                  <a:outerShdw blurRad="38100" dist="38100" dir="2700000" algn="tl">
                    <a:srgbClr val="000000">
                      <a:alpha val="43137"/>
                    </a:srgbClr>
                  </a:outerShdw>
                </a:effectLst>
                <a:latin typeface="Eurostile LT" pitchFamily="2" charset="0"/>
              </a:rPr>
              <a:t>RND </a:t>
            </a:r>
            <a:r>
              <a:rPr lang="en-US" sz="1800" b="1" dirty="0">
                <a:effectLst>
                  <a:outerShdw blurRad="38100" dist="38100" dir="2700000" algn="tl">
                    <a:srgbClr val="000000">
                      <a:alpha val="43137"/>
                    </a:srgbClr>
                  </a:outerShdw>
                </a:effectLst>
                <a:latin typeface="Eurostile LT" pitchFamily="2" charset="0"/>
              </a:rPr>
              <a:t>– </a:t>
            </a:r>
            <a:r>
              <a:rPr lang="en-US" sz="1800" b="1" dirty="0" smtClean="0">
                <a:effectLst>
                  <a:outerShdw blurRad="38100" dist="38100" dir="2700000" algn="tl">
                    <a:srgbClr val="000000">
                      <a:alpha val="43137"/>
                    </a:srgbClr>
                  </a:outerShdw>
                </a:effectLst>
                <a:latin typeface="Eurostile LT" pitchFamily="2" charset="0"/>
              </a:rPr>
              <a:t>Direct Expansion </a:t>
            </a:r>
          </a:p>
          <a:p>
            <a:r>
              <a:rPr lang="en-US" sz="1800" b="1" dirty="0" smtClean="0">
                <a:effectLst>
                  <a:outerShdw blurRad="38100" dist="38100" dir="2700000" algn="tl">
                    <a:srgbClr val="000000">
                      <a:alpha val="43137"/>
                    </a:srgbClr>
                  </a:outerShdw>
                </a:effectLst>
                <a:latin typeface="Eurostile LT" pitchFamily="2" charset="0"/>
              </a:rPr>
              <a:t>Remote condenser</a:t>
            </a:r>
            <a:endParaRPr lang="en-US" sz="1600" dirty="0" smtClean="0">
              <a:latin typeface="Eurostile LT" pitchFamily="2" charset="0"/>
            </a:endParaRPr>
          </a:p>
          <a:p>
            <a:pPr marL="285750" indent="-285750">
              <a:buFont typeface="Arial" pitchFamily="34" charset="0"/>
              <a:buChar char="•"/>
            </a:pPr>
            <a:endParaRPr lang="en-US" sz="1600" dirty="0" smtClean="0">
              <a:latin typeface="Eurostile LT" pitchFamily="2" charset="0"/>
            </a:endParaRPr>
          </a:p>
          <a:p>
            <a:pPr marL="285750" indent="-285750">
              <a:buFont typeface="Arial" pitchFamily="34" charset="0"/>
              <a:buChar char="•"/>
            </a:pPr>
            <a:r>
              <a:rPr lang="en-US" sz="1600" dirty="0" smtClean="0">
                <a:latin typeface="Eurostile LT" pitchFamily="2" charset="0"/>
              </a:rPr>
              <a:t>Variable </a:t>
            </a:r>
            <a:r>
              <a:rPr lang="en-US" sz="1600" dirty="0">
                <a:latin typeface="Eurostile LT" pitchFamily="2" charset="0"/>
              </a:rPr>
              <a:t>speed BLDC </a:t>
            </a:r>
            <a:r>
              <a:rPr lang="en-US" sz="1600" dirty="0" smtClean="0">
                <a:latin typeface="Eurostile LT" pitchFamily="2" charset="0"/>
              </a:rPr>
              <a:t>compressors</a:t>
            </a:r>
            <a:endParaRPr lang="en-US" sz="1600" dirty="0">
              <a:latin typeface="Eurostile LT" pitchFamily="2" charset="0"/>
            </a:endParaRPr>
          </a:p>
          <a:p>
            <a:pPr marL="285750" indent="-285750">
              <a:buFont typeface="Arial" pitchFamily="34" charset="0"/>
              <a:buChar char="•"/>
            </a:pPr>
            <a:r>
              <a:rPr lang="en-US" sz="1600" dirty="0" smtClean="0">
                <a:latin typeface="Eurostile LT" pitchFamily="2" charset="0"/>
              </a:rPr>
              <a:t>Precise </a:t>
            </a:r>
            <a:r>
              <a:rPr lang="en-US" sz="1600" dirty="0">
                <a:latin typeface="Eurostile LT" pitchFamily="2" charset="0"/>
              </a:rPr>
              <a:t>temperature control (PID type regulation); </a:t>
            </a:r>
          </a:p>
          <a:p>
            <a:pPr marL="285750" indent="-285750">
              <a:buFont typeface="Arial" pitchFamily="34" charset="0"/>
              <a:buChar char="•"/>
            </a:pPr>
            <a:r>
              <a:rPr lang="en-US" sz="1600" dirty="0" smtClean="0">
                <a:latin typeface="Eurostile LT" pitchFamily="2" charset="0"/>
              </a:rPr>
              <a:t>Reduced </a:t>
            </a:r>
            <a:r>
              <a:rPr lang="en-US" sz="1600" dirty="0">
                <a:latin typeface="Eurostile LT" pitchFamily="2" charset="0"/>
              </a:rPr>
              <a:t>power consumption at partial load;</a:t>
            </a:r>
          </a:p>
          <a:p>
            <a:pPr marL="285750" indent="-285750">
              <a:buFont typeface="Arial" pitchFamily="34" charset="0"/>
              <a:buChar char="•"/>
            </a:pPr>
            <a:r>
              <a:rPr lang="en-US" sz="1600" dirty="0" smtClean="0">
                <a:latin typeface="Eurostile LT" pitchFamily="2" charset="0"/>
              </a:rPr>
              <a:t>Avoiding </a:t>
            </a:r>
            <a:r>
              <a:rPr lang="en-US" sz="1600" dirty="0">
                <a:latin typeface="Eurostile LT" pitchFamily="2" charset="0"/>
              </a:rPr>
              <a:t>of electrical peaks and the compressor’s </a:t>
            </a:r>
            <a:br>
              <a:rPr lang="en-US" sz="1600" dirty="0">
                <a:latin typeface="Eurostile LT" pitchFamily="2" charset="0"/>
              </a:rPr>
            </a:br>
            <a:r>
              <a:rPr lang="en-US" sz="1600" dirty="0" smtClean="0">
                <a:latin typeface="Eurostile LT" pitchFamily="2" charset="0"/>
              </a:rPr>
              <a:t>mechanical </a:t>
            </a:r>
            <a:r>
              <a:rPr lang="en-US" sz="1600" dirty="0">
                <a:latin typeface="Eurostile LT" pitchFamily="2" charset="0"/>
              </a:rPr>
              <a:t>stress in ON/OFF cycles;</a:t>
            </a:r>
          </a:p>
          <a:p>
            <a:pPr marL="285750" indent="-285750">
              <a:buFont typeface="Arial" pitchFamily="34" charset="0"/>
              <a:buChar char="•"/>
            </a:pPr>
            <a:r>
              <a:rPr lang="en-US" sz="1600" dirty="0" smtClean="0">
                <a:latin typeface="Eurostile LT" pitchFamily="2" charset="0"/>
              </a:rPr>
              <a:t>Extension </a:t>
            </a:r>
            <a:r>
              <a:rPr lang="en-US" sz="1600" dirty="0">
                <a:latin typeface="Eurostile LT" pitchFamily="2" charset="0"/>
              </a:rPr>
              <a:t>of the application field.</a:t>
            </a:r>
          </a:p>
          <a:p>
            <a:pPr marL="285750" indent="-285750">
              <a:buFont typeface="Arial" pitchFamily="34" charset="0"/>
              <a:buChar char="•"/>
            </a:pPr>
            <a:endParaRPr lang="en-US" sz="1800" b="1" dirty="0">
              <a:effectLst>
                <a:outerShdw blurRad="38100" dist="38100" dir="2700000" algn="tl">
                  <a:srgbClr val="000000">
                    <a:alpha val="43137"/>
                  </a:srgbClr>
                </a:outerShdw>
              </a:effectLst>
              <a:latin typeface="Eurostile LT" pitchFamily="2" charset="0"/>
            </a:endParaRPr>
          </a:p>
          <a:p>
            <a:pPr marL="285750" indent="-285750">
              <a:buFont typeface="Arial" pitchFamily="34" charset="0"/>
              <a:buChar char="•"/>
            </a:pPr>
            <a:endParaRPr lang="en-US" sz="1800" b="1" dirty="0" smtClean="0">
              <a:effectLst>
                <a:outerShdw blurRad="38100" dist="38100" dir="2700000" algn="tl">
                  <a:srgbClr val="000000">
                    <a:alpha val="43137"/>
                  </a:srgbClr>
                </a:outerShdw>
              </a:effectLst>
              <a:latin typeface="Eurostile LT" pitchFamily="2" charset="0"/>
            </a:endParaRPr>
          </a:p>
          <a:p>
            <a:endParaRPr lang="en-US" sz="1800" dirty="0">
              <a:latin typeface="Eurostile LT" pitchFamily="2" charset="0"/>
            </a:endParaRPr>
          </a:p>
          <a:p>
            <a:r>
              <a:rPr lang="en-US" sz="1800" dirty="0" smtClean="0">
                <a:latin typeface="Eurostile LT" pitchFamily="2" charset="0"/>
              </a:rPr>
              <a:t>. </a:t>
            </a:r>
            <a:endParaRPr lang="en-US" sz="1800" dirty="0">
              <a:latin typeface="Eurostile LT" pitchFamily="2" charset="0"/>
            </a:endParaRPr>
          </a:p>
          <a:p>
            <a:endParaRPr lang="en-US" sz="1800" dirty="0">
              <a:latin typeface="Eurostile LT" pitchFamily="2" charset="0"/>
            </a:endParaRPr>
          </a:p>
          <a:p>
            <a:r>
              <a:rPr lang="en-US" sz="1800" dirty="0" smtClean="0">
                <a:latin typeface="Eurostile LT" pitchFamily="2" charset="0"/>
              </a:rPr>
              <a:t>. </a:t>
            </a:r>
            <a:endParaRPr lang="en-US" sz="1800"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175399329"/>
              </p:ext>
            </p:extLst>
          </p:nvPr>
        </p:nvGraphicFramePr>
        <p:xfrm>
          <a:off x="323850" y="4293096"/>
          <a:ext cx="8272836" cy="1483360"/>
        </p:xfrm>
        <a:graphic>
          <a:graphicData uri="http://schemas.openxmlformats.org/drawingml/2006/table">
            <a:tbl>
              <a:tblPr firstRow="1" bandRow="1">
                <a:tableStyleId>{5C22544A-7EE6-4342-B048-85BDC9FD1C3A}</a:tableStyleId>
              </a:tblPr>
              <a:tblGrid>
                <a:gridCol w="2303934"/>
                <a:gridCol w="864096"/>
                <a:gridCol w="1296144"/>
                <a:gridCol w="1224136"/>
                <a:gridCol w="1205720"/>
                <a:gridCol w="1378806"/>
              </a:tblGrid>
              <a:tr h="370840">
                <a:tc>
                  <a:txBody>
                    <a:bodyPr/>
                    <a:lstStyle/>
                    <a:p>
                      <a:pPr>
                        <a:lnSpc>
                          <a:spcPct val="115000"/>
                        </a:lnSpc>
                        <a:spcAft>
                          <a:spcPts val="0"/>
                        </a:spcAft>
                      </a:pPr>
                      <a:r>
                        <a:rPr lang="en-US" sz="1600" b="1">
                          <a:effectLst/>
                          <a:latin typeface="Eurostile LT"/>
                          <a:ea typeface="Calibri"/>
                          <a:cs typeface="Times New Roman"/>
                        </a:rPr>
                        <a:t>RND</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b="1">
                          <a:effectLst/>
                          <a:latin typeface="Eurostile LT"/>
                          <a:ea typeface="Calibri"/>
                          <a:cs typeface="Times New Roman"/>
                        </a:rPr>
                        <a:t> </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b="1">
                          <a:effectLst/>
                          <a:latin typeface="Eurostile LT"/>
                          <a:ea typeface="Calibri"/>
                          <a:cs typeface="Times New Roman"/>
                        </a:rPr>
                        <a:t>0100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b="1">
                          <a:effectLst/>
                          <a:latin typeface="Eurostile LT"/>
                          <a:ea typeface="Calibri"/>
                          <a:cs typeface="Times New Roman"/>
                        </a:rPr>
                        <a:t>0260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b="1">
                          <a:effectLst/>
                          <a:latin typeface="Eurostile LT"/>
                          <a:ea typeface="Calibri"/>
                          <a:cs typeface="Times New Roman"/>
                        </a:rPr>
                        <a:t>0400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b="1">
                          <a:effectLst/>
                          <a:latin typeface="Eurostile LT"/>
                          <a:ea typeface="Calibri"/>
                          <a:cs typeface="Times New Roman"/>
                        </a:rPr>
                        <a:t>0450</a:t>
                      </a:r>
                      <a:endParaRPr lang="fr-FR" sz="16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US" sz="1600">
                          <a:effectLst/>
                          <a:latin typeface="Eurostile LT"/>
                          <a:ea typeface="Calibri"/>
                          <a:cs typeface="Times New Roman"/>
                        </a:rPr>
                        <a:t>Total Cooling Capacity</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kW</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11.2</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25.8</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40.0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44.7</a:t>
                      </a:r>
                      <a:endParaRPr lang="fr-FR" sz="16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US" sz="1600">
                          <a:effectLst/>
                          <a:latin typeface="Eurostile LT"/>
                          <a:ea typeface="Calibri"/>
                          <a:cs typeface="Times New Roman"/>
                        </a:rPr>
                        <a:t>Airflow</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m3/h</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2700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5000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9000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9000</a:t>
                      </a:r>
                      <a:endParaRPr lang="fr-FR" sz="16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en-US" sz="1600">
                          <a:effectLst/>
                          <a:latin typeface="Eurostile LT"/>
                          <a:ea typeface="Calibri"/>
                          <a:cs typeface="Times New Roman"/>
                        </a:rPr>
                        <a:t>Width</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mm</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300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600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600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dirty="0">
                          <a:effectLst/>
                          <a:latin typeface="Eurostile LT"/>
                          <a:ea typeface="Calibri"/>
                          <a:cs typeface="Times New Roman"/>
                        </a:rPr>
                        <a:t>600</a:t>
                      </a:r>
                      <a:endParaRPr lang="fr-FR" sz="1600" dirty="0">
                        <a:effectLst/>
                        <a:latin typeface="Calibri"/>
                        <a:ea typeface="Calibri"/>
                        <a:cs typeface="Times New Roman"/>
                      </a:endParaRPr>
                    </a:p>
                  </a:txBody>
                  <a:tcPr marL="68580" marR="68580" marT="0" marB="0"/>
                </a:tc>
              </a:tr>
            </a:tbl>
          </a:graphicData>
        </a:graphic>
      </p:graphicFrame>
      <p:pic>
        <p:nvPicPr>
          <p:cNvPr id="6" name="Image 5"/>
          <p:cNvPicPr/>
          <p:nvPr/>
        </p:nvPicPr>
        <p:blipFill rotWithShape="1">
          <a:blip r:embed="rId3" cstate="print">
            <a:extLst>
              <a:ext uri="{28A0092B-C50C-407E-A947-70E740481C1C}">
                <a14:useLocalDpi xmlns:a14="http://schemas.microsoft.com/office/drawing/2010/main" val="0"/>
              </a:ext>
            </a:extLst>
          </a:blip>
          <a:srcRect b="1365"/>
          <a:stretch/>
        </p:blipFill>
        <p:spPr bwMode="auto">
          <a:xfrm>
            <a:off x="6228184" y="1340768"/>
            <a:ext cx="2088232" cy="2378745"/>
          </a:xfrm>
          <a:prstGeom prst="rect">
            <a:avLst/>
          </a:prstGeom>
          <a:noFill/>
          <a:ln>
            <a:noFill/>
          </a:ln>
        </p:spPr>
      </p:pic>
      <p:sp>
        <p:nvSpPr>
          <p:cNvPr id="7" name="ZoneTexte 6"/>
          <p:cNvSpPr txBox="1"/>
          <p:nvPr/>
        </p:nvSpPr>
        <p:spPr>
          <a:xfrm>
            <a:off x="323850" y="6165304"/>
            <a:ext cx="8712646" cy="646331"/>
          </a:xfrm>
          <a:prstGeom prst="rect">
            <a:avLst/>
          </a:prstGeom>
          <a:noFill/>
        </p:spPr>
        <p:txBody>
          <a:bodyPr wrap="square" rtlCol="0">
            <a:spAutoFit/>
          </a:bodyPr>
          <a:lstStyle/>
          <a:p>
            <a:r>
              <a:rPr lang="en-US" sz="1200" dirty="0">
                <a:latin typeface="Eurostile LT" pitchFamily="2" charset="0"/>
              </a:rPr>
              <a:t>Indoor Conditions 30°C 35% </a:t>
            </a:r>
            <a:r>
              <a:rPr lang="en-US" sz="1200" dirty="0" err="1">
                <a:latin typeface="Eurostile LT" pitchFamily="2" charset="0"/>
              </a:rPr>
              <a:t>r.h</a:t>
            </a:r>
            <a:r>
              <a:rPr lang="en-US" sz="1200" dirty="0">
                <a:latin typeface="Eurostile LT" pitchFamily="2" charset="0"/>
              </a:rPr>
              <a:t>. ; Outdoor Conditions 35°C</a:t>
            </a:r>
            <a:endParaRPr lang="fr-FR" sz="1200" dirty="0">
              <a:latin typeface="Eurostile LT" pitchFamily="2" charset="0"/>
            </a:endParaRPr>
          </a:p>
          <a:p>
            <a:r>
              <a:rPr lang="en-US" sz="1200" dirty="0">
                <a:latin typeface="Eurostile LT" pitchFamily="2" charset="0"/>
              </a:rPr>
              <a:t> </a:t>
            </a:r>
            <a:endParaRPr lang="fr-FR" sz="1200" dirty="0">
              <a:latin typeface="Eurostile LT" pitchFamily="2" charset="0"/>
            </a:endParaRPr>
          </a:p>
          <a:p>
            <a:endParaRPr lang="fr-FR" sz="1200" dirty="0">
              <a:latin typeface="Eurostile LT" pitchFamily="2" charset="0"/>
            </a:endParaRPr>
          </a:p>
        </p:txBody>
      </p:sp>
    </p:spTree>
    <p:extLst>
      <p:ext uri="{BB962C8B-B14F-4D97-AF65-F5344CB8AC3E}">
        <p14:creationId xmlns:p14="http://schemas.microsoft.com/office/powerpoint/2010/main" val="363653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ext Box 22"/>
          <p:cNvSpPr txBox="1">
            <a:spLocks noChangeArrowheads="1"/>
          </p:cNvSpPr>
          <p:nvPr/>
        </p:nvSpPr>
        <p:spPr bwMode="auto">
          <a:xfrm>
            <a:off x="323850" y="908720"/>
            <a:ext cx="8472488"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r>
              <a:rPr lang="en-US" sz="1800" b="1" dirty="0" smtClean="0">
                <a:latin typeface="Eurostile LT" pitchFamily="2" charset="0"/>
              </a:rPr>
              <a:t>VERSIONS</a:t>
            </a:r>
          </a:p>
          <a:p>
            <a:endParaRPr lang="en-US" sz="1800" b="1" dirty="0">
              <a:latin typeface="Eurostile LT" pitchFamily="2" charset="0"/>
            </a:endParaRPr>
          </a:p>
          <a:p>
            <a:r>
              <a:rPr lang="en-US" sz="1800" b="1" smtClean="0">
                <a:effectLst>
                  <a:outerShdw blurRad="38100" dist="38100" dir="2700000" algn="tl">
                    <a:srgbClr val="000000">
                      <a:alpha val="43137"/>
                    </a:srgbClr>
                  </a:outerShdw>
                </a:effectLst>
                <a:latin typeface="Eurostile LT" pitchFamily="2" charset="0"/>
              </a:rPr>
              <a:t>RNV </a:t>
            </a:r>
            <a:r>
              <a:rPr lang="en-US" sz="1800" b="1" dirty="0">
                <a:effectLst>
                  <a:outerShdw blurRad="38100" dist="38100" dir="2700000" algn="tl">
                    <a:srgbClr val="000000">
                      <a:alpha val="43137"/>
                    </a:srgbClr>
                  </a:outerShdw>
                </a:effectLst>
                <a:latin typeface="Eurostile LT" pitchFamily="2" charset="0"/>
              </a:rPr>
              <a:t>– </a:t>
            </a:r>
            <a:r>
              <a:rPr lang="en-US" sz="1800" b="1" dirty="0" smtClean="0">
                <a:effectLst>
                  <a:outerShdw blurRad="38100" dist="38100" dir="2700000" algn="tl">
                    <a:srgbClr val="000000">
                      <a:alpha val="43137"/>
                    </a:srgbClr>
                  </a:outerShdw>
                </a:effectLst>
                <a:latin typeface="Eurostile LT" pitchFamily="2" charset="0"/>
              </a:rPr>
              <a:t>Direct Expansion </a:t>
            </a:r>
          </a:p>
          <a:p>
            <a:r>
              <a:rPr lang="en-US" sz="1800" b="1" dirty="0" smtClean="0">
                <a:effectLst>
                  <a:outerShdw blurRad="38100" dist="38100" dir="2700000" algn="tl">
                    <a:srgbClr val="000000">
                      <a:alpha val="43137"/>
                    </a:srgbClr>
                  </a:outerShdw>
                </a:effectLst>
                <a:latin typeface="Eurostile LT" pitchFamily="2" charset="0"/>
              </a:rPr>
              <a:t>With condensing unit</a:t>
            </a:r>
          </a:p>
          <a:p>
            <a:endParaRPr lang="en-US" sz="1600" dirty="0" smtClean="0">
              <a:latin typeface="Eurostile LT" pitchFamily="2" charset="0"/>
            </a:endParaRPr>
          </a:p>
          <a:p>
            <a:pPr marL="285750" indent="-285750">
              <a:buFont typeface="Arial" pitchFamily="34" charset="0"/>
              <a:buChar char="•"/>
            </a:pPr>
            <a:r>
              <a:rPr lang="en-US" sz="1600" dirty="0">
                <a:latin typeface="Eurostile LT" pitchFamily="2" charset="0"/>
              </a:rPr>
              <a:t>Variable speed BLDC compressors</a:t>
            </a:r>
          </a:p>
          <a:p>
            <a:pPr marL="285750" indent="-285750">
              <a:buFont typeface="Arial" pitchFamily="34" charset="0"/>
              <a:buChar char="•"/>
            </a:pPr>
            <a:r>
              <a:rPr lang="en-US" sz="1600" dirty="0">
                <a:latin typeface="Eurostile LT" pitchFamily="2" charset="0"/>
              </a:rPr>
              <a:t>Precise temperature control (PID type regulation); </a:t>
            </a:r>
          </a:p>
          <a:p>
            <a:pPr marL="285750" indent="-285750">
              <a:buFont typeface="Arial" pitchFamily="34" charset="0"/>
              <a:buChar char="•"/>
            </a:pPr>
            <a:r>
              <a:rPr lang="en-US" sz="1600" dirty="0">
                <a:latin typeface="Eurostile LT" pitchFamily="2" charset="0"/>
              </a:rPr>
              <a:t>Reduced power consumption at partial load;</a:t>
            </a:r>
          </a:p>
          <a:p>
            <a:pPr marL="285750" indent="-285750">
              <a:buFont typeface="Arial" pitchFamily="34" charset="0"/>
              <a:buChar char="•"/>
            </a:pPr>
            <a:r>
              <a:rPr lang="en-US" sz="1600" dirty="0">
                <a:latin typeface="Eurostile LT" pitchFamily="2" charset="0"/>
              </a:rPr>
              <a:t>Avoiding of electrical peaks and the compressor’s </a:t>
            </a:r>
            <a:br>
              <a:rPr lang="en-US" sz="1600" dirty="0">
                <a:latin typeface="Eurostile LT" pitchFamily="2" charset="0"/>
              </a:rPr>
            </a:br>
            <a:r>
              <a:rPr lang="en-US" sz="1600" dirty="0">
                <a:latin typeface="Eurostile LT" pitchFamily="2" charset="0"/>
              </a:rPr>
              <a:t>mechanical stress in ON/OFF cycles;</a:t>
            </a:r>
          </a:p>
          <a:p>
            <a:pPr marL="285750" indent="-285750">
              <a:buFont typeface="Arial" pitchFamily="34" charset="0"/>
              <a:buChar char="•"/>
            </a:pPr>
            <a:r>
              <a:rPr lang="en-US" sz="1600" dirty="0">
                <a:latin typeface="Eurostile LT" pitchFamily="2" charset="0"/>
              </a:rPr>
              <a:t>Extension of the application field.</a:t>
            </a:r>
          </a:p>
          <a:p>
            <a:pPr marL="285750" indent="-285750">
              <a:buFont typeface="Arial" pitchFamily="34" charset="0"/>
              <a:buChar char="•"/>
            </a:pPr>
            <a:endParaRPr lang="en-US" sz="1800" b="1" dirty="0">
              <a:effectLst>
                <a:outerShdw blurRad="38100" dist="38100" dir="2700000" algn="tl">
                  <a:srgbClr val="000000">
                    <a:alpha val="43137"/>
                  </a:srgbClr>
                </a:outerShdw>
              </a:effectLst>
              <a:latin typeface="Eurostile LT" pitchFamily="2" charset="0"/>
            </a:endParaRPr>
          </a:p>
          <a:p>
            <a:pPr marL="285750" indent="-285750">
              <a:buFont typeface="Arial" pitchFamily="34" charset="0"/>
              <a:buChar char="•"/>
            </a:pPr>
            <a:endParaRPr lang="en-US" sz="1800" b="1" dirty="0" smtClean="0">
              <a:effectLst>
                <a:outerShdw blurRad="38100" dist="38100" dir="2700000" algn="tl">
                  <a:srgbClr val="000000">
                    <a:alpha val="43137"/>
                  </a:srgbClr>
                </a:outerShdw>
              </a:effectLst>
              <a:latin typeface="Eurostile LT" pitchFamily="2" charset="0"/>
            </a:endParaRPr>
          </a:p>
          <a:p>
            <a:endParaRPr lang="en-US" sz="1800" dirty="0">
              <a:latin typeface="Eurostile LT" pitchFamily="2" charset="0"/>
            </a:endParaRPr>
          </a:p>
          <a:p>
            <a:r>
              <a:rPr lang="en-US" sz="1800" dirty="0" smtClean="0">
                <a:latin typeface="Eurostile LT" pitchFamily="2" charset="0"/>
              </a:rPr>
              <a:t>. </a:t>
            </a:r>
            <a:endParaRPr lang="en-US" sz="1800" dirty="0">
              <a:latin typeface="Eurostile LT" pitchFamily="2" charset="0"/>
            </a:endParaRPr>
          </a:p>
          <a:p>
            <a:endParaRPr lang="en-US" sz="1800" dirty="0">
              <a:latin typeface="Eurostile LT" pitchFamily="2" charset="0"/>
            </a:endParaRPr>
          </a:p>
          <a:p>
            <a:r>
              <a:rPr lang="en-US" sz="1800" dirty="0" smtClean="0">
                <a:latin typeface="Eurostile LT" pitchFamily="2" charset="0"/>
              </a:rPr>
              <a:t>. </a:t>
            </a:r>
            <a:endParaRPr lang="en-US" sz="1800" dirty="0">
              <a:latin typeface="Eurostile LT" pitchFamily="2" charset="0"/>
            </a:endParaRPr>
          </a:p>
        </p:txBody>
      </p:sp>
      <p:sp>
        <p:nvSpPr>
          <p:cNvPr id="17" name="Rectangle 11"/>
          <p:cNvSpPr>
            <a:spLocks noChangeArrowheads="1"/>
          </p:cNvSpPr>
          <p:nvPr/>
        </p:nvSpPr>
        <p:spPr bwMode="auto">
          <a:xfrm>
            <a:off x="166688" y="180975"/>
            <a:ext cx="8634412" cy="374654"/>
          </a:xfrm>
          <a:prstGeom prst="rect">
            <a:avLst/>
          </a:prstGeom>
          <a:noFill/>
          <a:ln w="9525" algn="ctr">
            <a:noFill/>
            <a:miter lim="800000"/>
            <a:headEnd/>
            <a:tailEnd/>
          </a:ln>
        </p:spPr>
        <p:txBody>
          <a:bodyPr>
            <a:spAutoFit/>
          </a:bodyPr>
          <a:lstStyle/>
          <a:p>
            <a:pPr>
              <a:lnSpc>
                <a:spcPct val="60000"/>
              </a:lnSpc>
              <a:spcBef>
                <a:spcPct val="50000"/>
              </a:spcBef>
              <a:defRPr/>
            </a:pPr>
            <a:r>
              <a:rPr lang="en-US" sz="2800" dirty="0" smtClean="0">
                <a:solidFill>
                  <a:schemeClr val="tx1">
                    <a:lumMod val="65000"/>
                    <a:lumOff val="35000"/>
                  </a:schemeClr>
                </a:solidFill>
                <a:effectLst>
                  <a:outerShdw blurRad="38100" dist="38100" dir="2700000" algn="tl">
                    <a:srgbClr val="000000">
                      <a:alpha val="43137"/>
                    </a:srgbClr>
                  </a:outerShdw>
                </a:effectLst>
                <a:latin typeface="Eurostile LT" pitchFamily="2" charset="0"/>
              </a:rPr>
              <a:t>THE RANGE</a:t>
            </a:r>
            <a:endParaRPr lang="en-US" sz="2800" dirty="0">
              <a:solidFill>
                <a:schemeClr val="tx1">
                  <a:lumMod val="65000"/>
                  <a:lumOff val="35000"/>
                </a:schemeClr>
              </a:solidFill>
              <a:effectLst>
                <a:outerShdw blurRad="38100" dist="38100" dir="2700000" algn="tl">
                  <a:srgbClr val="000000">
                    <a:alpha val="43137"/>
                  </a:srgbClr>
                </a:outerShdw>
              </a:effectLst>
              <a:latin typeface="Eurostile LT" pitchFamily="2"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924146995"/>
              </p:ext>
            </p:extLst>
          </p:nvPr>
        </p:nvGraphicFramePr>
        <p:xfrm>
          <a:off x="323850" y="4293096"/>
          <a:ext cx="8280598" cy="1656184"/>
        </p:xfrm>
        <a:graphic>
          <a:graphicData uri="http://schemas.openxmlformats.org/drawingml/2006/table">
            <a:tbl>
              <a:tblPr firstRow="1" bandRow="1">
                <a:tableStyleId>{5C22544A-7EE6-4342-B048-85BDC9FD1C3A}</a:tableStyleId>
              </a:tblPr>
              <a:tblGrid>
                <a:gridCol w="2767315"/>
                <a:gridCol w="1037888"/>
                <a:gridCol w="1556832"/>
                <a:gridCol w="1470341"/>
                <a:gridCol w="1448222"/>
              </a:tblGrid>
              <a:tr h="414046">
                <a:tc>
                  <a:txBody>
                    <a:bodyPr/>
                    <a:lstStyle/>
                    <a:p>
                      <a:pPr>
                        <a:lnSpc>
                          <a:spcPct val="115000"/>
                        </a:lnSpc>
                        <a:spcAft>
                          <a:spcPts val="0"/>
                        </a:spcAft>
                      </a:pPr>
                      <a:r>
                        <a:rPr lang="en-US" sz="1600" b="1" dirty="0">
                          <a:effectLst/>
                          <a:latin typeface="Eurostile LT"/>
                          <a:ea typeface="Calibri"/>
                          <a:cs typeface="Times New Roman"/>
                        </a:rPr>
                        <a:t>RNV</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b="1">
                          <a:effectLst/>
                          <a:latin typeface="Eurostile LT"/>
                          <a:ea typeface="Calibri"/>
                          <a:cs typeface="Times New Roman"/>
                        </a:rPr>
                        <a:t> </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b="1">
                          <a:effectLst/>
                          <a:latin typeface="Eurostile LT"/>
                          <a:ea typeface="Calibri"/>
                          <a:cs typeface="Times New Roman"/>
                        </a:rPr>
                        <a:t>0140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b="1">
                          <a:effectLst/>
                          <a:latin typeface="Eurostile LT"/>
                          <a:ea typeface="Calibri"/>
                          <a:cs typeface="Times New Roman"/>
                        </a:rPr>
                        <a:t>0240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b="1">
                          <a:effectLst/>
                          <a:latin typeface="Eurostile LT"/>
                          <a:ea typeface="Calibri"/>
                          <a:cs typeface="Times New Roman"/>
                        </a:rPr>
                        <a:t>0330</a:t>
                      </a:r>
                      <a:endParaRPr lang="fr-FR" sz="1600">
                        <a:effectLst/>
                        <a:latin typeface="Calibri"/>
                        <a:ea typeface="Calibri"/>
                        <a:cs typeface="Times New Roman"/>
                      </a:endParaRPr>
                    </a:p>
                  </a:txBody>
                  <a:tcPr marL="68580" marR="68580" marT="0" marB="0"/>
                </a:tc>
              </a:tr>
              <a:tr h="414046">
                <a:tc>
                  <a:txBody>
                    <a:bodyPr/>
                    <a:lstStyle/>
                    <a:p>
                      <a:pPr>
                        <a:lnSpc>
                          <a:spcPct val="115000"/>
                        </a:lnSpc>
                        <a:spcAft>
                          <a:spcPts val="0"/>
                        </a:spcAft>
                      </a:pPr>
                      <a:r>
                        <a:rPr lang="en-US" sz="1600">
                          <a:effectLst/>
                          <a:latin typeface="Eurostile LT"/>
                          <a:ea typeface="Calibri"/>
                          <a:cs typeface="Times New Roman"/>
                        </a:rPr>
                        <a:t>Total Cooling Capacity</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kW</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12.8</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24.2</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33.5</a:t>
                      </a:r>
                      <a:endParaRPr lang="fr-FR" sz="1600">
                        <a:effectLst/>
                        <a:latin typeface="Calibri"/>
                        <a:ea typeface="Calibri"/>
                        <a:cs typeface="Times New Roman"/>
                      </a:endParaRPr>
                    </a:p>
                  </a:txBody>
                  <a:tcPr marL="68580" marR="68580" marT="0" marB="0"/>
                </a:tc>
              </a:tr>
              <a:tr h="414046">
                <a:tc>
                  <a:txBody>
                    <a:bodyPr/>
                    <a:lstStyle/>
                    <a:p>
                      <a:pPr>
                        <a:lnSpc>
                          <a:spcPct val="115000"/>
                        </a:lnSpc>
                        <a:spcAft>
                          <a:spcPts val="0"/>
                        </a:spcAft>
                      </a:pPr>
                      <a:r>
                        <a:rPr lang="en-US" sz="1600">
                          <a:effectLst/>
                          <a:latin typeface="Eurostile LT"/>
                          <a:ea typeface="Calibri"/>
                          <a:cs typeface="Times New Roman"/>
                        </a:rPr>
                        <a:t>Airflow</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m3/h</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3100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4400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4400</a:t>
                      </a:r>
                      <a:endParaRPr lang="fr-FR" sz="1600">
                        <a:effectLst/>
                        <a:latin typeface="Calibri"/>
                        <a:ea typeface="Calibri"/>
                        <a:cs typeface="Times New Roman"/>
                      </a:endParaRPr>
                    </a:p>
                  </a:txBody>
                  <a:tcPr marL="68580" marR="68580" marT="0" marB="0"/>
                </a:tc>
              </a:tr>
              <a:tr h="414046">
                <a:tc>
                  <a:txBody>
                    <a:bodyPr/>
                    <a:lstStyle/>
                    <a:p>
                      <a:pPr>
                        <a:lnSpc>
                          <a:spcPct val="115000"/>
                        </a:lnSpc>
                        <a:spcAft>
                          <a:spcPts val="0"/>
                        </a:spcAft>
                      </a:pPr>
                      <a:r>
                        <a:rPr lang="en-US" sz="1600">
                          <a:effectLst/>
                          <a:latin typeface="Eurostile LT"/>
                          <a:ea typeface="Calibri"/>
                          <a:cs typeface="Times New Roman"/>
                        </a:rPr>
                        <a:t>Width</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mm</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latin typeface="Eurostile LT"/>
                          <a:ea typeface="Calibri"/>
                          <a:cs typeface="Times New Roman"/>
                        </a:rPr>
                        <a:t>300</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dirty="0">
                          <a:effectLst/>
                          <a:latin typeface="Eurostile LT"/>
                          <a:ea typeface="Calibri"/>
                          <a:cs typeface="Times New Roman"/>
                        </a:rPr>
                        <a:t>300</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dirty="0">
                          <a:effectLst/>
                          <a:latin typeface="Eurostile LT"/>
                          <a:ea typeface="Calibri"/>
                          <a:cs typeface="Times New Roman"/>
                        </a:rPr>
                        <a:t>300</a:t>
                      </a:r>
                      <a:endParaRPr lang="fr-FR" sz="1600" dirty="0">
                        <a:effectLst/>
                        <a:latin typeface="Calibri"/>
                        <a:ea typeface="Calibri"/>
                        <a:cs typeface="Times New Roman"/>
                      </a:endParaRPr>
                    </a:p>
                  </a:txBody>
                  <a:tcPr marL="68580" marR="68580" marT="0" marB="0"/>
                </a:tc>
              </a:tr>
            </a:tbl>
          </a:graphicData>
        </a:graphic>
      </p:graphicFrame>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196752"/>
            <a:ext cx="2304256" cy="2690383"/>
          </a:xfrm>
          <a:prstGeom prst="rect">
            <a:avLst/>
          </a:prstGeom>
          <a:noFill/>
          <a:ln>
            <a:noFill/>
          </a:ln>
        </p:spPr>
      </p:pic>
      <p:sp>
        <p:nvSpPr>
          <p:cNvPr id="2" name="ZoneTexte 1"/>
          <p:cNvSpPr txBox="1"/>
          <p:nvPr/>
        </p:nvSpPr>
        <p:spPr>
          <a:xfrm>
            <a:off x="323850" y="6165304"/>
            <a:ext cx="8712646" cy="646331"/>
          </a:xfrm>
          <a:prstGeom prst="rect">
            <a:avLst/>
          </a:prstGeom>
          <a:noFill/>
        </p:spPr>
        <p:txBody>
          <a:bodyPr wrap="square" rtlCol="0">
            <a:spAutoFit/>
          </a:bodyPr>
          <a:lstStyle/>
          <a:p>
            <a:r>
              <a:rPr lang="en-US" sz="1200" dirty="0">
                <a:latin typeface="Eurostile LT" pitchFamily="2" charset="0"/>
              </a:rPr>
              <a:t>Indoor Conditions 30°C 35% </a:t>
            </a:r>
            <a:r>
              <a:rPr lang="en-US" sz="1200" dirty="0" err="1">
                <a:latin typeface="Eurostile LT" pitchFamily="2" charset="0"/>
              </a:rPr>
              <a:t>r.h</a:t>
            </a:r>
            <a:r>
              <a:rPr lang="en-US" sz="1200" dirty="0">
                <a:latin typeface="Eurostile LT" pitchFamily="2" charset="0"/>
              </a:rPr>
              <a:t>. ; Outdoor Conditions 35°C</a:t>
            </a:r>
            <a:endParaRPr lang="fr-FR" sz="1200" dirty="0">
              <a:latin typeface="Eurostile LT" pitchFamily="2" charset="0"/>
            </a:endParaRPr>
          </a:p>
          <a:p>
            <a:r>
              <a:rPr lang="en-US" sz="1200" dirty="0">
                <a:latin typeface="Eurostile LT" pitchFamily="2" charset="0"/>
              </a:rPr>
              <a:t> </a:t>
            </a:r>
            <a:endParaRPr lang="fr-FR" sz="1200" dirty="0">
              <a:latin typeface="Eurostile LT" pitchFamily="2" charset="0"/>
            </a:endParaRPr>
          </a:p>
          <a:p>
            <a:endParaRPr lang="fr-FR" sz="1200" dirty="0">
              <a:latin typeface="Eurostile LT" pitchFamily="2" charset="0"/>
            </a:endParaRPr>
          </a:p>
        </p:txBody>
      </p:sp>
    </p:spTree>
    <p:extLst>
      <p:ext uri="{BB962C8B-B14F-4D97-AF65-F5344CB8AC3E}">
        <p14:creationId xmlns:p14="http://schemas.microsoft.com/office/powerpoint/2010/main" val="33403748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3"/>
  <p:tag name="RACERSMAXDISPLAYED" val="10"/>
  <p:tag name="TEAMSINLEADERBOARD" val="10"/>
  <p:tag name="BUBBLEVALUEFORMAT" val="0.0"/>
  <p:tag name="CUSTOMCELLFORECOLOR" val="-16777216"/>
  <p:tag name="CUSTOMCELLBACKCOLOR4" val="-8355712"/>
  <p:tag name="DISPLAYDEVICEID" val="True"/>
  <p:tag name="GRIDSIZE" val="{Width=800, Height=600}"/>
  <p:tag name="CHARTLABELS" val="0"/>
  <p:tag name="PARTLISTDEFAULT" val="0"/>
  <p:tag name="INCORRECTPOINTVALUE" val="0"/>
  <p:tag name="AUTOADJUSTPARTRANGE" val="True"/>
  <p:tag name="FIBNUMRESULTS" val="5"/>
  <p:tag name="PRRESPONSE2" val="9"/>
  <p:tag name="PRRESPONSE6" val="1"/>
  <p:tag name="PRRESPONSE10" val="1"/>
  <p:tag name="POWERPOINTVERSION" val="12.0"/>
  <p:tag name="CSVFORMAT" val="0"/>
  <p:tag name="RESPCOUNTERFORMAT" val="0"/>
  <p:tag name="ALLOWDUPLICATES" val="False"/>
  <p:tag name="REVIEWONLY" val="False"/>
  <p:tag name="RACEANIMATIONSPEED" val="2"/>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1"/>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True"/>
  <p:tag name="REALTIMEBACKUP" val="False"/>
  <p:tag name="FIBINCLUDEOTHER" val="True"/>
  <p:tag name="PRRESPONSE5" val="6"/>
  <p:tag name="ALWAYSOPENPOLL" val="False"/>
  <p:tag name="ANSWERNOWTEXT" val="Answer Now"/>
  <p:tag name="BACKUPSESSIONS" val="True"/>
  <p:tag name="RACEENDPOINTS" val="100"/>
  <p:tag name="DEFAULTNUMTEAMS" val="10"/>
  <p:tag name="DISPLAYDEVICENUMBER" val="True"/>
  <p:tag name="RESETCHARTS" val="True"/>
  <p:tag name="ZEROBASED" val="False"/>
  <p:tag name="PRRESPONSE1" val="10"/>
  <p:tag name="SHOWFLASHWARNING" val="False"/>
  <p:tag name="COUNTDOWNSTYLE" val="3"/>
  <p:tag name="AUTOUPDATEALIASES" val="True"/>
  <p:tag name="BUBBLESIZEVISIBLE" val="True"/>
  <p:tag name="GRIDOPACITY" val="90"/>
  <p:tag name="ALLOWUSERFEEDBACK" val="True"/>
  <p:tag name="FIBDISPLAYKEYWORDS" val="True"/>
  <p:tag name="SHOWBARVISIBLE" val="True"/>
  <p:tag name="NUMRESPONSES" val="1"/>
  <p:tag name="MAXRESPONDERS" val="20"/>
  <p:tag name="GRIDPOSITION" val="1"/>
  <p:tag name="CHARTSCALE" val="True"/>
  <p:tag name="PRRESPONSE9" val="1"/>
  <p:tag name="CHARTVALUEFORMAT" val="0%"/>
  <p:tag name="CUSTOMCELLBACKCOLOR2" val="-13395457"/>
  <p:tag name="CORRECTPOINTVALUE" val="1"/>
  <p:tag name="USESECONDARYMONITOR" val="False"/>
  <p:tag name="PARTICIPANTSINLEADERBOARD" val="20"/>
  <p:tag name="MULTIRESPDIVISOR" val="1"/>
  <p:tag name="SAVECSVWITHSESSION" val="True"/>
  <p:tag name="DISPLAYNAME" val="True"/>
  <p:tag name="PRRESPONSE7" val="1"/>
  <p:tag name="POLLINGCYCLE" val="2"/>
  <p:tag name="STDCHART" val="1"/>
  <p:tag name="RESPTABLESTYLE" val="-1"/>
  <p:tag name="CUSTOMCELLBACKCOLOR1" val="-657956"/>
  <p:tag name="PRRESPONSE4" val="7"/>
  <p:tag name="ADVANCEDSETTINGSVIEW" val="True"/>
  <p:tag name="DELIMITERS" val="3.1"/>
  <p:tag name="TPFULLVERSION" val="4.2.3.2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LIIppttemplate</Template>
  <TotalTime>0</TotalTime>
  <Words>1147</Words>
  <Application>Microsoft Office PowerPoint</Application>
  <PresentationFormat>Affichage à l'écran (4:3)</PresentationFormat>
  <Paragraphs>681</Paragraphs>
  <Slides>39</Slides>
  <Notes>20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39</vt:i4>
      </vt:variant>
    </vt:vector>
  </HeadingPairs>
  <TitlesOfParts>
    <vt:vector size="42" baseType="lpstr">
      <vt:lpstr>Custom Design</vt:lpstr>
      <vt:lpstr>MSPhotoEd.3</vt:lpstr>
      <vt:lpstr>Immagine bitmap</vt:lpstr>
      <vt:lpstr>R@CKCOOLAIR High Density Cooler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INTRODUCTION LAN &amp; GTC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LENNOX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Mostra 2010</dc:title>
  <dc:creator>PXM10</dc:creator>
  <cp:lastModifiedBy>Lenglet, Olivier</cp:lastModifiedBy>
  <cp:revision>373</cp:revision>
  <dcterms:created xsi:type="dcterms:W3CDTF">2010-02-22T13:30:58Z</dcterms:created>
  <dcterms:modified xsi:type="dcterms:W3CDTF">2013-10-30T08:26:50Z</dcterms:modified>
</cp:coreProperties>
</file>